
<file path=[Content_Types].xml><?xml version="1.0" encoding="utf-8"?>
<Types xmlns="http://schemas.openxmlformats.org/package/2006/content-types">
  <Default Extension="xml" ContentType="application/xml"/>
  <Default Extension="svg" ContentType="image/svg+xml"/>
  <Default Extension="jpeg" ContentType="image/jpeg"/>
  <Default Extension="tiff" ContentType="image/tiff"/>
  <Default Extension="emf" ContentType="image/x-emf"/>
  <Default Extension="jpg" ContentType="image/jpeg"/>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19" r:id="rId2"/>
    <p:sldMasterId id="2147483726" r:id="rId3"/>
  </p:sldMasterIdLst>
  <p:notesMasterIdLst>
    <p:notesMasterId r:id="rId72"/>
  </p:notesMasterIdLst>
  <p:sldIdLst>
    <p:sldId id="318" r:id="rId4"/>
    <p:sldId id="389" r:id="rId5"/>
    <p:sldId id="710" r:id="rId6"/>
    <p:sldId id="711" r:id="rId7"/>
    <p:sldId id="712" r:id="rId8"/>
    <p:sldId id="713" r:id="rId9"/>
    <p:sldId id="715" r:id="rId10"/>
    <p:sldId id="716" r:id="rId11"/>
    <p:sldId id="733" r:id="rId12"/>
    <p:sldId id="703" r:id="rId13"/>
    <p:sldId id="657" r:id="rId14"/>
    <p:sldId id="686" r:id="rId15"/>
    <p:sldId id="653" r:id="rId16"/>
    <p:sldId id="654" r:id="rId17"/>
    <p:sldId id="658" r:id="rId18"/>
    <p:sldId id="683" r:id="rId19"/>
    <p:sldId id="700" r:id="rId20"/>
    <p:sldId id="701" r:id="rId21"/>
    <p:sldId id="702" r:id="rId22"/>
    <p:sldId id="734" r:id="rId23"/>
    <p:sldId id="305" r:id="rId24"/>
    <p:sldId id="692" r:id="rId25"/>
    <p:sldId id="704" r:id="rId26"/>
    <p:sldId id="705" r:id="rId27"/>
    <p:sldId id="317" r:id="rId28"/>
    <p:sldId id="706" r:id="rId29"/>
    <p:sldId id="284" r:id="rId30"/>
    <p:sldId id="325" r:id="rId31"/>
    <p:sldId id="309" r:id="rId32"/>
    <p:sldId id="310" r:id="rId33"/>
    <p:sldId id="311" r:id="rId34"/>
    <p:sldId id="707" r:id="rId35"/>
    <p:sldId id="275" r:id="rId36"/>
    <p:sldId id="313" r:id="rId37"/>
    <p:sldId id="314" r:id="rId38"/>
    <p:sldId id="312" r:id="rId39"/>
    <p:sldId id="708" r:id="rId40"/>
    <p:sldId id="276" r:id="rId41"/>
    <p:sldId id="319" r:id="rId42"/>
    <p:sldId id="320" r:id="rId43"/>
    <p:sldId id="279" r:id="rId44"/>
    <p:sldId id="321" r:id="rId45"/>
    <p:sldId id="709" r:id="rId46"/>
    <p:sldId id="281" r:id="rId47"/>
    <p:sldId id="322" r:id="rId48"/>
    <p:sldId id="327" r:id="rId49"/>
    <p:sldId id="326" r:id="rId50"/>
    <p:sldId id="277" r:id="rId51"/>
    <p:sldId id="323" r:id="rId52"/>
    <p:sldId id="274" r:id="rId53"/>
    <p:sldId id="280" r:id="rId54"/>
    <p:sldId id="324" r:id="rId55"/>
    <p:sldId id="717" r:id="rId56"/>
    <p:sldId id="732" r:id="rId57"/>
    <p:sldId id="718" r:id="rId58"/>
    <p:sldId id="719" r:id="rId59"/>
    <p:sldId id="731" r:id="rId60"/>
    <p:sldId id="720" r:id="rId61"/>
    <p:sldId id="721" r:id="rId62"/>
    <p:sldId id="722" r:id="rId63"/>
    <p:sldId id="723" r:id="rId64"/>
    <p:sldId id="724" r:id="rId65"/>
    <p:sldId id="725" r:id="rId66"/>
    <p:sldId id="726" r:id="rId67"/>
    <p:sldId id="727" r:id="rId68"/>
    <p:sldId id="728" r:id="rId69"/>
    <p:sldId id="729" r:id="rId70"/>
    <p:sldId id="730" r:id="rId71"/>
  </p:sldIdLst>
  <p:sldSz cx="9144000" cy="5143500" type="screen16x9"/>
  <p:notesSz cx="6858000" cy="9144000"/>
  <p:defaultTextStyle>
    <a:defPPr>
      <a:defRPr lang="en-US"/>
    </a:defPPr>
    <a:lvl1pPr algn="l" defTabSz="684213" rtl="0" eaLnBrk="0" fontAlgn="base" hangingPunct="0">
      <a:spcBef>
        <a:spcPct val="0"/>
      </a:spcBef>
      <a:spcAft>
        <a:spcPct val="0"/>
      </a:spcAft>
      <a:defRPr sz="1300" kern="1200">
        <a:solidFill>
          <a:schemeClr val="tx1"/>
        </a:solidFill>
        <a:latin typeface="Arial" charset="0"/>
        <a:ea typeface="+mn-ea"/>
        <a:cs typeface="+mn-cs"/>
      </a:defRPr>
    </a:lvl1pPr>
    <a:lvl2pPr marL="341313" indent="115888" algn="l" defTabSz="684213" rtl="0" eaLnBrk="0" fontAlgn="base" hangingPunct="0">
      <a:spcBef>
        <a:spcPct val="0"/>
      </a:spcBef>
      <a:spcAft>
        <a:spcPct val="0"/>
      </a:spcAft>
      <a:defRPr sz="1300" kern="1200">
        <a:solidFill>
          <a:schemeClr val="tx1"/>
        </a:solidFill>
        <a:latin typeface="Arial" charset="0"/>
        <a:ea typeface="+mn-ea"/>
        <a:cs typeface="+mn-cs"/>
      </a:defRPr>
    </a:lvl2pPr>
    <a:lvl3pPr marL="684213" indent="230188" algn="l" defTabSz="684213" rtl="0" eaLnBrk="0" fontAlgn="base" hangingPunct="0">
      <a:spcBef>
        <a:spcPct val="0"/>
      </a:spcBef>
      <a:spcAft>
        <a:spcPct val="0"/>
      </a:spcAft>
      <a:defRPr sz="1300" kern="1200">
        <a:solidFill>
          <a:schemeClr val="tx1"/>
        </a:solidFill>
        <a:latin typeface="Arial" charset="0"/>
        <a:ea typeface="+mn-ea"/>
        <a:cs typeface="+mn-cs"/>
      </a:defRPr>
    </a:lvl3pPr>
    <a:lvl4pPr marL="1027113" indent="344488" algn="l" defTabSz="684213" rtl="0" eaLnBrk="0" fontAlgn="base" hangingPunct="0">
      <a:spcBef>
        <a:spcPct val="0"/>
      </a:spcBef>
      <a:spcAft>
        <a:spcPct val="0"/>
      </a:spcAft>
      <a:defRPr sz="1300" kern="1200">
        <a:solidFill>
          <a:schemeClr val="tx1"/>
        </a:solidFill>
        <a:latin typeface="Arial" charset="0"/>
        <a:ea typeface="+mn-ea"/>
        <a:cs typeface="+mn-cs"/>
      </a:defRPr>
    </a:lvl4pPr>
    <a:lvl5pPr marL="1370013" indent="458788" algn="l" defTabSz="684213" rtl="0" eaLnBrk="0" fontAlgn="base" hangingPunct="0">
      <a:spcBef>
        <a:spcPct val="0"/>
      </a:spcBef>
      <a:spcAft>
        <a:spcPct val="0"/>
      </a:spcAft>
      <a:defRPr sz="1300" kern="1200">
        <a:solidFill>
          <a:schemeClr val="tx1"/>
        </a:solidFill>
        <a:latin typeface="Arial" charset="0"/>
        <a:ea typeface="+mn-ea"/>
        <a:cs typeface="+mn-cs"/>
      </a:defRPr>
    </a:lvl5pPr>
    <a:lvl6pPr marL="2286000" algn="l" defTabSz="914400" rtl="0" eaLnBrk="1" latinLnBrk="0" hangingPunct="1">
      <a:defRPr sz="1300" kern="1200">
        <a:solidFill>
          <a:schemeClr val="tx1"/>
        </a:solidFill>
        <a:latin typeface="Arial" charset="0"/>
        <a:ea typeface="+mn-ea"/>
        <a:cs typeface="+mn-cs"/>
      </a:defRPr>
    </a:lvl6pPr>
    <a:lvl7pPr marL="2743200" algn="l" defTabSz="914400" rtl="0" eaLnBrk="1" latinLnBrk="0" hangingPunct="1">
      <a:defRPr sz="1300" kern="1200">
        <a:solidFill>
          <a:schemeClr val="tx1"/>
        </a:solidFill>
        <a:latin typeface="Arial" charset="0"/>
        <a:ea typeface="+mn-ea"/>
        <a:cs typeface="+mn-cs"/>
      </a:defRPr>
    </a:lvl7pPr>
    <a:lvl8pPr marL="3200400" algn="l" defTabSz="914400" rtl="0" eaLnBrk="1" latinLnBrk="0" hangingPunct="1">
      <a:defRPr sz="1300" kern="1200">
        <a:solidFill>
          <a:schemeClr val="tx1"/>
        </a:solidFill>
        <a:latin typeface="Arial" charset="0"/>
        <a:ea typeface="+mn-ea"/>
        <a:cs typeface="+mn-cs"/>
      </a:defRPr>
    </a:lvl8pPr>
    <a:lvl9pPr marL="3657600" algn="l" defTabSz="914400" rtl="0" eaLnBrk="1" latinLnBrk="0" hangingPunct="1">
      <a:defRPr sz="13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990000"/>
    <a:srgbClr val="006297"/>
    <a:srgbClr val="DC8722"/>
    <a:srgbClr val="F2BE48"/>
    <a:srgbClr val="A80532"/>
    <a:srgbClr val="808080"/>
    <a:srgbClr val="006298"/>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36"/>
    <p:restoredTop sz="72329" autoAdjust="0"/>
  </p:normalViewPr>
  <p:slideViewPr>
    <p:cSldViewPr snapToGrid="0" snapToObjects="1" showGuides="1">
      <p:cViewPr varScale="1">
        <p:scale>
          <a:sx n="140" d="100"/>
          <a:sy n="140" d="100"/>
        </p:scale>
        <p:origin x="200" y="568"/>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notesMaster" Target="notesMasters/notesMaster1.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2F56F6-A865-BD4E-8A0C-68FD44F3207A}" type="doc">
      <dgm:prSet loTypeId="urn:microsoft.com/office/officeart/2005/8/layout/cycle2" loCatId="cycle" qsTypeId="urn:microsoft.com/office/officeart/2005/8/quickstyle/simple4" qsCatId="simple" csTypeId="urn:microsoft.com/office/officeart/2005/8/colors/accent1_2" csCatId="accent1" phldr="1"/>
      <dgm:spPr/>
      <dgm:t>
        <a:bodyPr/>
        <a:lstStyle/>
        <a:p>
          <a:endParaRPr lang="en-US"/>
        </a:p>
      </dgm:t>
    </dgm:pt>
    <dgm:pt modelId="{3CFD6F18-9B44-4E4F-910D-2AB145784C28}">
      <dgm:prSet/>
      <dgm:spPr/>
      <dgm:t>
        <a:bodyPr/>
        <a:lstStyle/>
        <a:p>
          <a:pPr rtl="0"/>
          <a:r>
            <a:rPr lang="en-US" dirty="0"/>
            <a:t>Micro-Services</a:t>
          </a:r>
        </a:p>
      </dgm:t>
    </dgm:pt>
    <dgm:pt modelId="{A4D31FBC-4027-0F4E-B95D-3E08C4045541}" type="parTrans" cxnId="{3906F812-3A4F-3847-A4E5-15F73A7CF8C1}">
      <dgm:prSet/>
      <dgm:spPr/>
      <dgm:t>
        <a:bodyPr/>
        <a:lstStyle/>
        <a:p>
          <a:endParaRPr lang="en-US"/>
        </a:p>
      </dgm:t>
    </dgm:pt>
    <dgm:pt modelId="{C42F99D0-4128-0E4A-B27E-8299D47F5D47}" type="sibTrans" cxnId="{3906F812-3A4F-3847-A4E5-15F73A7CF8C1}">
      <dgm:prSet/>
      <dgm:spPr/>
      <dgm:t>
        <a:bodyPr/>
        <a:lstStyle/>
        <a:p>
          <a:endParaRPr lang="en-US"/>
        </a:p>
      </dgm:t>
    </dgm:pt>
    <dgm:pt modelId="{D71AF8AB-128A-0F4B-8CE7-814B6A6471C7}">
      <dgm:prSet/>
      <dgm:spPr/>
      <dgm:t>
        <a:bodyPr/>
        <a:lstStyle/>
        <a:p>
          <a:pPr rtl="0"/>
          <a:r>
            <a:rPr lang="en-US" dirty="0" err="1"/>
            <a:t>DevOps</a:t>
          </a:r>
          <a:endParaRPr lang="en-US" dirty="0"/>
        </a:p>
      </dgm:t>
    </dgm:pt>
    <dgm:pt modelId="{35A32AC0-6F2E-8747-9DB7-57E3A6F8B01B}" type="parTrans" cxnId="{E86A0939-AB7A-804C-9346-D13FA7C1454D}">
      <dgm:prSet/>
      <dgm:spPr/>
      <dgm:t>
        <a:bodyPr/>
        <a:lstStyle/>
        <a:p>
          <a:endParaRPr lang="en-US"/>
        </a:p>
      </dgm:t>
    </dgm:pt>
    <dgm:pt modelId="{0493466B-99AB-C848-BF8C-B8E937BD98F6}" type="sibTrans" cxnId="{E86A0939-AB7A-804C-9346-D13FA7C1454D}">
      <dgm:prSet/>
      <dgm:spPr/>
      <dgm:t>
        <a:bodyPr/>
        <a:lstStyle/>
        <a:p>
          <a:endParaRPr lang="en-US"/>
        </a:p>
      </dgm:t>
    </dgm:pt>
    <dgm:pt modelId="{C6CAAEBC-3887-B741-B8C7-65FFBF87D7C0}">
      <dgm:prSet/>
      <dgm:spPr/>
      <dgm:t>
        <a:bodyPr/>
        <a:lstStyle/>
        <a:p>
          <a:pPr rtl="0"/>
          <a:r>
            <a:rPr lang="en-US" dirty="0"/>
            <a:t>Distributed Systems</a:t>
          </a:r>
        </a:p>
      </dgm:t>
    </dgm:pt>
    <dgm:pt modelId="{182EA86B-D58D-BC40-9F54-1C217F515270}" type="parTrans" cxnId="{DB287E56-DD7A-C14A-9B31-D8403AB054D3}">
      <dgm:prSet/>
      <dgm:spPr/>
      <dgm:t>
        <a:bodyPr/>
        <a:lstStyle/>
        <a:p>
          <a:endParaRPr lang="en-US"/>
        </a:p>
      </dgm:t>
    </dgm:pt>
    <dgm:pt modelId="{2FAF6FBA-4933-0B47-83C2-5C6E5297ECE9}" type="sibTrans" cxnId="{DB287E56-DD7A-C14A-9B31-D8403AB054D3}">
      <dgm:prSet/>
      <dgm:spPr/>
      <dgm:t>
        <a:bodyPr/>
        <a:lstStyle/>
        <a:p>
          <a:endParaRPr lang="en-US"/>
        </a:p>
      </dgm:t>
    </dgm:pt>
    <dgm:pt modelId="{8A68ABDB-4753-474C-9127-F1DB96E287E4}" type="pres">
      <dgm:prSet presAssocID="{D72F56F6-A865-BD4E-8A0C-68FD44F3207A}" presName="cycle" presStyleCnt="0">
        <dgm:presLayoutVars>
          <dgm:dir/>
          <dgm:resizeHandles val="exact"/>
        </dgm:presLayoutVars>
      </dgm:prSet>
      <dgm:spPr/>
      <dgm:t>
        <a:bodyPr/>
        <a:lstStyle/>
        <a:p>
          <a:endParaRPr lang="en-US"/>
        </a:p>
      </dgm:t>
    </dgm:pt>
    <dgm:pt modelId="{271DBC71-CDBF-B649-93AE-043679CF2D5B}" type="pres">
      <dgm:prSet presAssocID="{3CFD6F18-9B44-4E4F-910D-2AB145784C28}" presName="node" presStyleLbl="node1" presStyleIdx="0" presStyleCnt="3" custRadScaleRad="99601" custRadScaleInc="7179">
        <dgm:presLayoutVars>
          <dgm:bulletEnabled val="1"/>
        </dgm:presLayoutVars>
      </dgm:prSet>
      <dgm:spPr/>
      <dgm:t>
        <a:bodyPr/>
        <a:lstStyle/>
        <a:p>
          <a:endParaRPr lang="en-US"/>
        </a:p>
      </dgm:t>
    </dgm:pt>
    <dgm:pt modelId="{19ABC068-BBCB-244C-93B7-D6145274AAD5}" type="pres">
      <dgm:prSet presAssocID="{C42F99D0-4128-0E4A-B27E-8299D47F5D47}" presName="sibTrans" presStyleLbl="sibTrans2D1" presStyleIdx="0" presStyleCnt="3"/>
      <dgm:spPr/>
      <dgm:t>
        <a:bodyPr/>
        <a:lstStyle/>
        <a:p>
          <a:endParaRPr lang="en-US"/>
        </a:p>
      </dgm:t>
    </dgm:pt>
    <dgm:pt modelId="{642D76BB-7437-E04B-92E6-DADA88AB2DC8}" type="pres">
      <dgm:prSet presAssocID="{C42F99D0-4128-0E4A-B27E-8299D47F5D47}" presName="connectorText" presStyleLbl="sibTrans2D1" presStyleIdx="0" presStyleCnt="3"/>
      <dgm:spPr/>
      <dgm:t>
        <a:bodyPr/>
        <a:lstStyle/>
        <a:p>
          <a:endParaRPr lang="en-US"/>
        </a:p>
      </dgm:t>
    </dgm:pt>
    <dgm:pt modelId="{579C2E04-EDEE-C64E-9F56-E458AC3E5727}" type="pres">
      <dgm:prSet presAssocID="{D71AF8AB-128A-0F4B-8CE7-814B6A6471C7}" presName="node" presStyleLbl="node1" presStyleIdx="1" presStyleCnt="3">
        <dgm:presLayoutVars>
          <dgm:bulletEnabled val="1"/>
        </dgm:presLayoutVars>
      </dgm:prSet>
      <dgm:spPr/>
      <dgm:t>
        <a:bodyPr/>
        <a:lstStyle/>
        <a:p>
          <a:endParaRPr lang="en-US"/>
        </a:p>
      </dgm:t>
    </dgm:pt>
    <dgm:pt modelId="{493A7C53-AE59-CB4C-8F14-5C8D518B8546}" type="pres">
      <dgm:prSet presAssocID="{0493466B-99AB-C848-BF8C-B8E937BD98F6}" presName="sibTrans" presStyleLbl="sibTrans2D1" presStyleIdx="1" presStyleCnt="3"/>
      <dgm:spPr/>
      <dgm:t>
        <a:bodyPr/>
        <a:lstStyle/>
        <a:p>
          <a:endParaRPr lang="en-US"/>
        </a:p>
      </dgm:t>
    </dgm:pt>
    <dgm:pt modelId="{A0097F63-0799-4545-B597-2C558E71091D}" type="pres">
      <dgm:prSet presAssocID="{0493466B-99AB-C848-BF8C-B8E937BD98F6}" presName="connectorText" presStyleLbl="sibTrans2D1" presStyleIdx="1" presStyleCnt="3"/>
      <dgm:spPr/>
      <dgm:t>
        <a:bodyPr/>
        <a:lstStyle/>
        <a:p>
          <a:endParaRPr lang="en-US"/>
        </a:p>
      </dgm:t>
    </dgm:pt>
    <dgm:pt modelId="{04B3EE40-E8EC-DD47-ABF9-522889B684C8}" type="pres">
      <dgm:prSet presAssocID="{C6CAAEBC-3887-B741-B8C7-65FFBF87D7C0}" presName="node" presStyleLbl="node1" presStyleIdx="2" presStyleCnt="3">
        <dgm:presLayoutVars>
          <dgm:bulletEnabled val="1"/>
        </dgm:presLayoutVars>
      </dgm:prSet>
      <dgm:spPr/>
      <dgm:t>
        <a:bodyPr/>
        <a:lstStyle/>
        <a:p>
          <a:endParaRPr lang="en-US"/>
        </a:p>
      </dgm:t>
    </dgm:pt>
    <dgm:pt modelId="{D177FB59-D257-E140-A884-F7D7CAA616C6}" type="pres">
      <dgm:prSet presAssocID="{2FAF6FBA-4933-0B47-83C2-5C6E5297ECE9}" presName="sibTrans" presStyleLbl="sibTrans2D1" presStyleIdx="2" presStyleCnt="3"/>
      <dgm:spPr/>
      <dgm:t>
        <a:bodyPr/>
        <a:lstStyle/>
        <a:p>
          <a:endParaRPr lang="en-US"/>
        </a:p>
      </dgm:t>
    </dgm:pt>
    <dgm:pt modelId="{AD5B1FA1-63EA-884C-B584-27C836122EAE}" type="pres">
      <dgm:prSet presAssocID="{2FAF6FBA-4933-0B47-83C2-5C6E5297ECE9}" presName="connectorText" presStyleLbl="sibTrans2D1" presStyleIdx="2" presStyleCnt="3"/>
      <dgm:spPr/>
      <dgm:t>
        <a:bodyPr/>
        <a:lstStyle/>
        <a:p>
          <a:endParaRPr lang="en-US"/>
        </a:p>
      </dgm:t>
    </dgm:pt>
  </dgm:ptLst>
  <dgm:cxnLst>
    <dgm:cxn modelId="{DB287E56-DD7A-C14A-9B31-D8403AB054D3}" srcId="{D72F56F6-A865-BD4E-8A0C-68FD44F3207A}" destId="{C6CAAEBC-3887-B741-B8C7-65FFBF87D7C0}" srcOrd="2" destOrd="0" parTransId="{182EA86B-D58D-BC40-9F54-1C217F515270}" sibTransId="{2FAF6FBA-4933-0B47-83C2-5C6E5297ECE9}"/>
    <dgm:cxn modelId="{81E66719-A308-5944-8AF6-E9EBDBC27D89}" type="presOf" srcId="{2FAF6FBA-4933-0B47-83C2-5C6E5297ECE9}" destId="{AD5B1FA1-63EA-884C-B584-27C836122EAE}" srcOrd="1" destOrd="0" presId="urn:microsoft.com/office/officeart/2005/8/layout/cycle2"/>
    <dgm:cxn modelId="{ABD27905-678F-A648-B8ED-8F197001882B}" type="presOf" srcId="{C42F99D0-4128-0E4A-B27E-8299D47F5D47}" destId="{642D76BB-7437-E04B-92E6-DADA88AB2DC8}" srcOrd="1" destOrd="0" presId="urn:microsoft.com/office/officeart/2005/8/layout/cycle2"/>
    <dgm:cxn modelId="{4F6CEC7C-A4C2-F34F-8739-4965873AC598}" type="presOf" srcId="{D71AF8AB-128A-0F4B-8CE7-814B6A6471C7}" destId="{579C2E04-EDEE-C64E-9F56-E458AC3E5727}" srcOrd="0" destOrd="0" presId="urn:microsoft.com/office/officeart/2005/8/layout/cycle2"/>
    <dgm:cxn modelId="{CFF65DB7-0109-0A49-86C7-011C07BB88CD}" type="presOf" srcId="{C42F99D0-4128-0E4A-B27E-8299D47F5D47}" destId="{19ABC068-BBCB-244C-93B7-D6145274AAD5}" srcOrd="0" destOrd="0" presId="urn:microsoft.com/office/officeart/2005/8/layout/cycle2"/>
    <dgm:cxn modelId="{B2F25986-93F9-8749-8C92-66CB8EEB2C32}" type="presOf" srcId="{3CFD6F18-9B44-4E4F-910D-2AB145784C28}" destId="{271DBC71-CDBF-B649-93AE-043679CF2D5B}" srcOrd="0" destOrd="0" presId="urn:microsoft.com/office/officeart/2005/8/layout/cycle2"/>
    <dgm:cxn modelId="{B1F2A6A1-6481-1B43-AD4C-CF082CEFFC3E}" type="presOf" srcId="{0493466B-99AB-C848-BF8C-B8E937BD98F6}" destId="{A0097F63-0799-4545-B597-2C558E71091D}" srcOrd="1" destOrd="0" presId="urn:microsoft.com/office/officeart/2005/8/layout/cycle2"/>
    <dgm:cxn modelId="{E86A0939-AB7A-804C-9346-D13FA7C1454D}" srcId="{D72F56F6-A865-BD4E-8A0C-68FD44F3207A}" destId="{D71AF8AB-128A-0F4B-8CE7-814B6A6471C7}" srcOrd="1" destOrd="0" parTransId="{35A32AC0-6F2E-8747-9DB7-57E3A6F8B01B}" sibTransId="{0493466B-99AB-C848-BF8C-B8E937BD98F6}"/>
    <dgm:cxn modelId="{2D351A63-1E91-4D47-866F-40254275E038}" type="presOf" srcId="{0493466B-99AB-C848-BF8C-B8E937BD98F6}" destId="{493A7C53-AE59-CB4C-8F14-5C8D518B8546}" srcOrd="0" destOrd="0" presId="urn:microsoft.com/office/officeart/2005/8/layout/cycle2"/>
    <dgm:cxn modelId="{C37D0BA5-DF98-D843-8C63-48AB0560C822}" type="presOf" srcId="{C6CAAEBC-3887-B741-B8C7-65FFBF87D7C0}" destId="{04B3EE40-E8EC-DD47-ABF9-522889B684C8}" srcOrd="0" destOrd="0" presId="urn:microsoft.com/office/officeart/2005/8/layout/cycle2"/>
    <dgm:cxn modelId="{BB9D544D-17AB-F34C-AF63-0996192FD089}" type="presOf" srcId="{2FAF6FBA-4933-0B47-83C2-5C6E5297ECE9}" destId="{D177FB59-D257-E140-A884-F7D7CAA616C6}" srcOrd="0" destOrd="0" presId="urn:microsoft.com/office/officeart/2005/8/layout/cycle2"/>
    <dgm:cxn modelId="{3906F812-3A4F-3847-A4E5-15F73A7CF8C1}" srcId="{D72F56F6-A865-BD4E-8A0C-68FD44F3207A}" destId="{3CFD6F18-9B44-4E4F-910D-2AB145784C28}" srcOrd="0" destOrd="0" parTransId="{A4D31FBC-4027-0F4E-B95D-3E08C4045541}" sibTransId="{C42F99D0-4128-0E4A-B27E-8299D47F5D47}"/>
    <dgm:cxn modelId="{E16B92F0-205B-D84F-A7D5-D47F64C17D83}" type="presOf" srcId="{D72F56F6-A865-BD4E-8A0C-68FD44F3207A}" destId="{8A68ABDB-4753-474C-9127-F1DB96E287E4}" srcOrd="0" destOrd="0" presId="urn:microsoft.com/office/officeart/2005/8/layout/cycle2"/>
    <dgm:cxn modelId="{0E6B47E2-15A7-AC4C-B3C6-BA84EB909CFD}" type="presParOf" srcId="{8A68ABDB-4753-474C-9127-F1DB96E287E4}" destId="{271DBC71-CDBF-B649-93AE-043679CF2D5B}" srcOrd="0" destOrd="0" presId="urn:microsoft.com/office/officeart/2005/8/layout/cycle2"/>
    <dgm:cxn modelId="{60D141C7-DD39-1941-A9C4-90B10FD93165}" type="presParOf" srcId="{8A68ABDB-4753-474C-9127-F1DB96E287E4}" destId="{19ABC068-BBCB-244C-93B7-D6145274AAD5}" srcOrd="1" destOrd="0" presId="urn:microsoft.com/office/officeart/2005/8/layout/cycle2"/>
    <dgm:cxn modelId="{3732DD47-90C7-6043-AB06-6E232F765366}" type="presParOf" srcId="{19ABC068-BBCB-244C-93B7-D6145274AAD5}" destId="{642D76BB-7437-E04B-92E6-DADA88AB2DC8}" srcOrd="0" destOrd="0" presId="urn:microsoft.com/office/officeart/2005/8/layout/cycle2"/>
    <dgm:cxn modelId="{07F9FE8E-BFB7-DC41-A69E-B6C8A05EA876}" type="presParOf" srcId="{8A68ABDB-4753-474C-9127-F1DB96E287E4}" destId="{579C2E04-EDEE-C64E-9F56-E458AC3E5727}" srcOrd="2" destOrd="0" presId="urn:microsoft.com/office/officeart/2005/8/layout/cycle2"/>
    <dgm:cxn modelId="{0313B742-85FC-E044-BCBC-D601CF36C441}" type="presParOf" srcId="{8A68ABDB-4753-474C-9127-F1DB96E287E4}" destId="{493A7C53-AE59-CB4C-8F14-5C8D518B8546}" srcOrd="3" destOrd="0" presId="urn:microsoft.com/office/officeart/2005/8/layout/cycle2"/>
    <dgm:cxn modelId="{4C349A36-8238-3A4B-9CDE-F00D76E0DD16}" type="presParOf" srcId="{493A7C53-AE59-CB4C-8F14-5C8D518B8546}" destId="{A0097F63-0799-4545-B597-2C558E71091D}" srcOrd="0" destOrd="0" presId="urn:microsoft.com/office/officeart/2005/8/layout/cycle2"/>
    <dgm:cxn modelId="{582FAB91-621D-CF48-8369-A7F714625A0E}" type="presParOf" srcId="{8A68ABDB-4753-474C-9127-F1DB96E287E4}" destId="{04B3EE40-E8EC-DD47-ABF9-522889B684C8}" srcOrd="4" destOrd="0" presId="urn:microsoft.com/office/officeart/2005/8/layout/cycle2"/>
    <dgm:cxn modelId="{3A1D43B6-1D4A-ED49-89C0-0886F2133B76}" type="presParOf" srcId="{8A68ABDB-4753-474C-9127-F1DB96E287E4}" destId="{D177FB59-D257-E140-A884-F7D7CAA616C6}" srcOrd="5" destOrd="0" presId="urn:microsoft.com/office/officeart/2005/8/layout/cycle2"/>
    <dgm:cxn modelId="{9FF5A91A-3ADD-474C-BA49-D4279B1EE213}" type="presParOf" srcId="{D177FB59-D257-E140-A884-F7D7CAA616C6}" destId="{AD5B1FA1-63EA-884C-B584-27C836122EAE}"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1DBC71-CDBF-B649-93AE-043679CF2D5B}">
      <dsp:nvSpPr>
        <dsp:cNvPr id="0" name=""/>
        <dsp:cNvSpPr/>
      </dsp:nvSpPr>
      <dsp:spPr>
        <a:xfrm>
          <a:off x="3515703" y="12231"/>
          <a:ext cx="1933994" cy="1933994"/>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rtl="0">
            <a:lnSpc>
              <a:spcPct val="90000"/>
            </a:lnSpc>
            <a:spcBef>
              <a:spcPct val="0"/>
            </a:spcBef>
            <a:spcAft>
              <a:spcPct val="35000"/>
            </a:spcAft>
          </a:pPr>
          <a:r>
            <a:rPr lang="en-US" sz="2100" kern="1200" dirty="0"/>
            <a:t>Micro-Services</a:t>
          </a:r>
        </a:p>
      </dsp:txBody>
      <dsp:txXfrm>
        <a:off x="3798930" y="295458"/>
        <a:ext cx="1367540" cy="1367540"/>
      </dsp:txXfrm>
    </dsp:sp>
    <dsp:sp modelId="{19ABC068-BBCB-244C-93B7-D6145274AAD5}">
      <dsp:nvSpPr>
        <dsp:cNvPr id="0" name=""/>
        <dsp:cNvSpPr/>
      </dsp:nvSpPr>
      <dsp:spPr>
        <a:xfrm rot="3724902">
          <a:off x="4901416" y="1892106"/>
          <a:ext cx="475870" cy="65272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4939375" y="1959578"/>
        <a:ext cx="333109" cy="391633"/>
      </dsp:txXfrm>
    </dsp:sp>
    <dsp:sp modelId="{579C2E04-EDEE-C64E-9F56-E458AC3E5727}">
      <dsp:nvSpPr>
        <dsp:cNvPr id="0" name=""/>
        <dsp:cNvSpPr/>
      </dsp:nvSpPr>
      <dsp:spPr>
        <a:xfrm>
          <a:off x="4841616" y="2514511"/>
          <a:ext cx="1933994" cy="1933994"/>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rtl="0">
            <a:lnSpc>
              <a:spcPct val="90000"/>
            </a:lnSpc>
            <a:spcBef>
              <a:spcPct val="0"/>
            </a:spcBef>
            <a:spcAft>
              <a:spcPct val="35000"/>
            </a:spcAft>
          </a:pPr>
          <a:r>
            <a:rPr lang="en-US" sz="2100" kern="1200" dirty="0" err="1"/>
            <a:t>DevOps</a:t>
          </a:r>
          <a:endParaRPr lang="en-US" sz="2100" kern="1200" dirty="0"/>
        </a:p>
      </dsp:txBody>
      <dsp:txXfrm>
        <a:off x="5124843" y="2797738"/>
        <a:ext cx="1367540" cy="1367540"/>
      </dsp:txXfrm>
    </dsp:sp>
    <dsp:sp modelId="{493A7C53-AE59-CB4C-8F14-5C8D518B8546}">
      <dsp:nvSpPr>
        <dsp:cNvPr id="0" name=""/>
        <dsp:cNvSpPr/>
      </dsp:nvSpPr>
      <dsp:spPr>
        <a:xfrm rot="10800000">
          <a:off x="4115200" y="3155147"/>
          <a:ext cx="513334" cy="65272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10800000">
        <a:off x="4269200" y="3285692"/>
        <a:ext cx="359334" cy="391633"/>
      </dsp:txXfrm>
    </dsp:sp>
    <dsp:sp modelId="{04B3EE40-E8EC-DD47-ABF9-522889B684C8}">
      <dsp:nvSpPr>
        <dsp:cNvPr id="0" name=""/>
        <dsp:cNvSpPr/>
      </dsp:nvSpPr>
      <dsp:spPr>
        <a:xfrm>
          <a:off x="1939066" y="2514511"/>
          <a:ext cx="1933994" cy="1933994"/>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rtl="0">
            <a:lnSpc>
              <a:spcPct val="90000"/>
            </a:lnSpc>
            <a:spcBef>
              <a:spcPct val="0"/>
            </a:spcBef>
            <a:spcAft>
              <a:spcPct val="35000"/>
            </a:spcAft>
          </a:pPr>
          <a:r>
            <a:rPr lang="en-US" sz="2100" kern="1200" dirty="0"/>
            <a:t>Distributed Systems</a:t>
          </a:r>
        </a:p>
      </dsp:txBody>
      <dsp:txXfrm>
        <a:off x="2222293" y="2797738"/>
        <a:ext cx="1367540" cy="1367540"/>
      </dsp:txXfrm>
    </dsp:sp>
    <dsp:sp modelId="{D177FB59-D257-E140-A884-F7D7CAA616C6}">
      <dsp:nvSpPr>
        <dsp:cNvPr id="0" name=""/>
        <dsp:cNvSpPr/>
      </dsp:nvSpPr>
      <dsp:spPr>
        <a:xfrm rot="18132852">
          <a:off x="3414951" y="1916997"/>
          <a:ext cx="542492" cy="65272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3452946" y="2116389"/>
        <a:ext cx="379744" cy="391633"/>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defTabSz="685783" eaLnBrk="1" fontAlgn="auto" hangingPunct="1">
              <a:spcBef>
                <a:spcPts val="0"/>
              </a:spcBef>
              <a:spcAft>
                <a:spcPts val="0"/>
              </a:spcAft>
              <a:defRPr sz="1200" dirty="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defTabSz="685783" eaLnBrk="1" fontAlgn="auto" hangingPunct="1">
              <a:spcBef>
                <a:spcPts val="0"/>
              </a:spcBef>
              <a:spcAft>
                <a:spcPts val="0"/>
              </a:spcAft>
              <a:defRPr sz="1200" smtClean="0">
                <a:latin typeface="+mn-lt"/>
              </a:defRPr>
            </a:lvl1pPr>
          </a:lstStyle>
          <a:p>
            <a:pPr>
              <a:defRPr/>
            </a:pPr>
            <a:fld id="{1AAC7D5A-5852-7B44-B6BB-275DC4399E67}" type="datetimeFigureOut">
              <a:rPr lang="en-US"/>
              <a:pPr>
                <a:defRPr/>
              </a:pPr>
              <a:t>1/10/19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685783" eaLnBrk="1" fontAlgn="auto" hangingPunct="1">
              <a:spcBef>
                <a:spcPts val="0"/>
              </a:spcBef>
              <a:spcAft>
                <a:spcPts val="0"/>
              </a:spcAft>
              <a:defRPr sz="1200" dirty="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defTabSz="685783" eaLnBrk="1" fontAlgn="auto" hangingPunct="1">
              <a:spcBef>
                <a:spcPts val="0"/>
              </a:spcBef>
              <a:spcAft>
                <a:spcPts val="0"/>
              </a:spcAft>
              <a:defRPr sz="1200" smtClean="0">
                <a:latin typeface="+mn-lt"/>
              </a:defRPr>
            </a:lvl1pPr>
          </a:lstStyle>
          <a:p>
            <a:pPr>
              <a:defRPr/>
            </a:pPr>
            <a:fld id="{87803193-FCA0-6748-8BD4-F29C990F53A7}"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defTabSz="684213" rtl="0" fontAlgn="base">
      <a:spcBef>
        <a:spcPct val="30000"/>
      </a:spcBef>
      <a:spcAft>
        <a:spcPct val="0"/>
      </a:spcAft>
      <a:defRPr sz="900" kern="1200">
        <a:solidFill>
          <a:schemeClr val="tx1"/>
        </a:solidFill>
        <a:latin typeface="+mn-lt"/>
        <a:ea typeface="+mn-ea"/>
        <a:cs typeface="+mn-cs"/>
      </a:defRPr>
    </a:lvl1pPr>
    <a:lvl2pPr marL="341313" algn="l" defTabSz="684213" rtl="0" fontAlgn="base">
      <a:spcBef>
        <a:spcPct val="30000"/>
      </a:spcBef>
      <a:spcAft>
        <a:spcPct val="0"/>
      </a:spcAft>
      <a:defRPr sz="900" kern="1200">
        <a:solidFill>
          <a:schemeClr val="tx1"/>
        </a:solidFill>
        <a:latin typeface="+mn-lt"/>
        <a:ea typeface="+mn-ea"/>
        <a:cs typeface="+mn-cs"/>
      </a:defRPr>
    </a:lvl2pPr>
    <a:lvl3pPr marL="684213" algn="l" defTabSz="684213" rtl="0" fontAlgn="base">
      <a:spcBef>
        <a:spcPct val="30000"/>
      </a:spcBef>
      <a:spcAft>
        <a:spcPct val="0"/>
      </a:spcAft>
      <a:defRPr sz="900" kern="1200">
        <a:solidFill>
          <a:schemeClr val="tx1"/>
        </a:solidFill>
        <a:latin typeface="+mn-lt"/>
        <a:ea typeface="+mn-ea"/>
        <a:cs typeface="+mn-cs"/>
      </a:defRPr>
    </a:lvl3pPr>
    <a:lvl4pPr marL="1027113" algn="l" defTabSz="684213" rtl="0" fontAlgn="base">
      <a:spcBef>
        <a:spcPct val="30000"/>
      </a:spcBef>
      <a:spcAft>
        <a:spcPct val="0"/>
      </a:spcAft>
      <a:defRPr sz="900" kern="1200">
        <a:solidFill>
          <a:schemeClr val="tx1"/>
        </a:solidFill>
        <a:latin typeface="+mn-lt"/>
        <a:ea typeface="+mn-ea"/>
        <a:cs typeface="+mn-cs"/>
      </a:defRPr>
    </a:lvl4pPr>
    <a:lvl5pPr marL="1370013" algn="l" defTabSz="684213" rtl="0" fontAlgn="base">
      <a:spcBef>
        <a:spcPct val="30000"/>
      </a:spcBef>
      <a:spcAft>
        <a:spcPct val="0"/>
      </a:spcAft>
      <a:defRPr sz="900" kern="1200">
        <a:solidFill>
          <a:schemeClr val="tx1"/>
        </a:solidFill>
        <a:latin typeface="+mn-lt"/>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dirty="0"/>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charset="0"/>
              </a:defRPr>
            </a:lvl1pPr>
            <a:lvl2pPr marL="742950" indent="-285750">
              <a:defRPr sz="1300">
                <a:solidFill>
                  <a:schemeClr val="tx1"/>
                </a:solidFill>
                <a:latin typeface="Arial" charset="0"/>
              </a:defRPr>
            </a:lvl2pPr>
            <a:lvl3pPr marL="1143000" indent="-228600">
              <a:defRPr sz="1300">
                <a:solidFill>
                  <a:schemeClr val="tx1"/>
                </a:solidFill>
                <a:latin typeface="Arial" charset="0"/>
              </a:defRPr>
            </a:lvl3pPr>
            <a:lvl4pPr marL="1600200" indent="-228600">
              <a:defRPr sz="1300">
                <a:solidFill>
                  <a:schemeClr val="tx1"/>
                </a:solidFill>
                <a:latin typeface="Arial" charset="0"/>
              </a:defRPr>
            </a:lvl4pPr>
            <a:lvl5pPr marL="2057400" indent="-228600">
              <a:defRPr sz="1300">
                <a:solidFill>
                  <a:schemeClr val="tx1"/>
                </a:solidFill>
                <a:latin typeface="Arial" charset="0"/>
              </a:defRPr>
            </a:lvl5pPr>
            <a:lvl6pPr marL="2514600" indent="-228600" defTabSz="684213" fontAlgn="base">
              <a:spcBef>
                <a:spcPct val="0"/>
              </a:spcBef>
              <a:spcAft>
                <a:spcPct val="0"/>
              </a:spcAft>
              <a:defRPr sz="1300">
                <a:solidFill>
                  <a:schemeClr val="tx1"/>
                </a:solidFill>
                <a:latin typeface="Arial" charset="0"/>
              </a:defRPr>
            </a:lvl6pPr>
            <a:lvl7pPr marL="2971800" indent="-228600" defTabSz="684213" fontAlgn="base">
              <a:spcBef>
                <a:spcPct val="0"/>
              </a:spcBef>
              <a:spcAft>
                <a:spcPct val="0"/>
              </a:spcAft>
              <a:defRPr sz="1300">
                <a:solidFill>
                  <a:schemeClr val="tx1"/>
                </a:solidFill>
                <a:latin typeface="Arial" charset="0"/>
              </a:defRPr>
            </a:lvl7pPr>
            <a:lvl8pPr marL="3429000" indent="-228600" defTabSz="684213" fontAlgn="base">
              <a:spcBef>
                <a:spcPct val="0"/>
              </a:spcBef>
              <a:spcAft>
                <a:spcPct val="0"/>
              </a:spcAft>
              <a:defRPr sz="1300">
                <a:solidFill>
                  <a:schemeClr val="tx1"/>
                </a:solidFill>
                <a:latin typeface="Arial" charset="0"/>
              </a:defRPr>
            </a:lvl8pPr>
            <a:lvl9pPr marL="3886200" indent="-228600" defTabSz="684213" fontAlgn="base">
              <a:spcBef>
                <a:spcPct val="0"/>
              </a:spcBef>
              <a:spcAft>
                <a:spcPct val="0"/>
              </a:spcAft>
              <a:defRPr sz="1300">
                <a:solidFill>
                  <a:schemeClr val="tx1"/>
                </a:solidFill>
                <a:latin typeface="Arial" charset="0"/>
              </a:defRPr>
            </a:lvl9pPr>
          </a:lstStyle>
          <a:p>
            <a:pPr defTabSz="684213" fontAlgn="base">
              <a:spcBef>
                <a:spcPct val="0"/>
              </a:spcBef>
              <a:spcAft>
                <a:spcPct val="0"/>
              </a:spcAft>
            </a:pPr>
            <a:fld id="{F99FC7F5-EA6F-9145-BC40-6EF90A029593}" type="slidenum">
              <a:rPr lang="en-US" altLang="en-US" sz="1200">
                <a:latin typeface="Calibri" charset="0"/>
              </a:rPr>
              <a:pPr defTabSz="684213" fontAlgn="base">
                <a:spcBef>
                  <a:spcPct val="0"/>
                </a:spcBef>
                <a:spcAft>
                  <a:spcPct val="0"/>
                </a:spcAft>
              </a:pPr>
              <a:t>1</a:t>
            </a:fld>
            <a:endParaRPr lang="en-US" altLang="en-US" sz="120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90063-7643-4C68-9D4C-898CBB74E88B}" type="slidenum">
              <a:rPr lang="en-US" smtClean="0"/>
              <a:t>2</a:t>
            </a:fld>
            <a:endParaRPr lang="en-US"/>
          </a:p>
        </p:txBody>
      </p:sp>
    </p:spTree>
    <p:extLst>
      <p:ext uri="{BB962C8B-B14F-4D97-AF65-F5344CB8AC3E}">
        <p14:creationId xmlns:p14="http://schemas.microsoft.com/office/powerpoint/2010/main" val="293946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120752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If</a:t>
            </a:r>
            <a:r>
              <a:rPr lang="en-US" baseline="0" dirty="0"/>
              <a:t> we go back to the earliest stages, during the ion pair formation, it is believed that the hydration shell around these minerals can dictate which pathway to  is followed. Of course, study of hydration shell is challenging in the lab, so we rely on computational chemistry. For this particular study, we focused on thoroughly characterizing the hydration shell of calcium carbonate at different hydration levels. We hydrated a single molecule. We work with static structures. One of the practical challenges of this is how do we place water molecules to find the equilibrium states? </a:t>
            </a:r>
          </a:p>
          <a:p>
            <a:endParaRPr lang="en-US" baseline="0" dirty="0"/>
          </a:p>
          <a:p>
            <a:r>
              <a:rPr lang="en-US" sz="1200" kern="1200" dirty="0" err="1">
                <a:solidFill>
                  <a:schemeClr val="tx1"/>
                </a:solidFill>
                <a:effectLst/>
                <a:latin typeface="+mn-lt"/>
                <a:ea typeface="+mn-ea"/>
                <a:cs typeface="+mn-cs"/>
              </a:rPr>
              <a:t>Biomineralization</a:t>
            </a:r>
            <a:r>
              <a:rPr lang="en-US" sz="1200" kern="1200" dirty="0">
                <a:solidFill>
                  <a:schemeClr val="tx1"/>
                </a:solidFill>
                <a:effectLst/>
                <a:latin typeface="+mn-lt"/>
                <a:ea typeface="+mn-ea"/>
                <a:cs typeface="+mn-cs"/>
              </a:rPr>
              <a:t> is a process by which minerals from nature are incorporated into biological systems for a variety of functions.  Calcium carbonate is an abundant mineral extracted from calcium and carbonate ions in solution and used by many organisms to support critical functions such as structural entities such as skeletal systems and functional entities as protective layers. A specific aspect of self-healing of these tissues is interesting and should be applicable in engineered processes. In this study, we attempt to provide the thermodynamics of hydration of the mineral calcium carbonate in terms of the water coordination and ionic interactions.  </a:t>
            </a:r>
            <a:r>
              <a:rPr lang="en-US" sz="1200" i="1" kern="1200" dirty="0">
                <a:solidFill>
                  <a:schemeClr val="tx1"/>
                </a:solidFill>
                <a:effectLst/>
                <a:latin typeface="+mn-lt"/>
                <a:ea typeface="+mn-ea"/>
                <a:cs typeface="+mn-cs"/>
              </a:rPr>
              <a:t>Ab initio</a:t>
            </a:r>
            <a:r>
              <a:rPr lang="en-US" sz="1200" kern="1200" dirty="0">
                <a:solidFill>
                  <a:schemeClr val="tx1"/>
                </a:solidFill>
                <a:effectLst/>
                <a:latin typeface="+mn-lt"/>
                <a:ea typeface="+mn-ea"/>
                <a:cs typeface="+mn-cs"/>
              </a:rPr>
              <a:t> quantum chemical simulations of large hydrated calcium carbonate clusters are challenging due to the existence of multiple local energy minima. </a:t>
            </a:r>
            <a:r>
              <a:rPr lang="en-US" sz="1200" kern="1200" dirty="0" err="1">
                <a:solidFill>
                  <a:schemeClr val="tx1"/>
                </a:solidFill>
                <a:effectLst/>
                <a:latin typeface="+mn-lt"/>
                <a:ea typeface="+mn-ea"/>
                <a:cs typeface="+mn-cs"/>
              </a:rPr>
              <a:t>SEAGrid</a:t>
            </a:r>
            <a:r>
              <a:rPr lang="en-US" sz="1200" kern="1200" dirty="0">
                <a:solidFill>
                  <a:schemeClr val="tx1"/>
                </a:solidFill>
                <a:effectLst/>
                <a:latin typeface="+mn-lt"/>
                <a:ea typeface="+mn-ea"/>
                <a:cs typeface="+mn-cs"/>
              </a:rPr>
              <a:t> Science Gateway and the applications deployed and provided to the community were used for this project for preprocessing, computations and post processing work.</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Extensive conformational searches around hydrated calcium carbonate clusters (CaCO3·n H2 O for n = 1− 18) were performed to find low-energy hydration structures using an efficient combination of Monte Carlo searches, density-functional tight binding (DFTB +) method, and density-functional theory (DFT) at the B3LYP level, or </a:t>
            </a:r>
            <a:r>
              <a:rPr lang="en-US" sz="1200" kern="1200" dirty="0" err="1">
                <a:solidFill>
                  <a:schemeClr val="tx1"/>
                </a:solidFill>
                <a:effectLst/>
                <a:latin typeface="+mn-lt"/>
                <a:ea typeface="+mn-ea"/>
                <a:cs typeface="+mn-cs"/>
              </a:rPr>
              <a:t>Møller−Plesset</a:t>
            </a:r>
            <a:r>
              <a:rPr lang="en-US" sz="1200" kern="1200" dirty="0">
                <a:solidFill>
                  <a:schemeClr val="tx1"/>
                </a:solidFill>
                <a:effectLst/>
                <a:latin typeface="+mn-lt"/>
                <a:ea typeface="+mn-ea"/>
                <a:cs typeface="+mn-cs"/>
              </a:rPr>
              <a:t> perturbation theory at the MP2 level. This multilevel optimization yields several low-energy structures for hydrated calcium carbonate. Structural and energetics analysis of the hydration of these clusters revealed a first hydration shell composed of 12 water molecules. Bond-length and charge densities were also determined for different cluster sizes. The solvation of calcium carbonate in bulk water was investigated by placing the explicitly solvated CaCO3·n H2 O clusters in a polarizable continuum model (PCM) of water. The findings of this study provide new insights into the energetics and structure of hydrated calcium carbonate and contribute to the understanding of mechanisms where calcium carbonate formation or dissolution is of relevance. </a:t>
            </a:r>
          </a:p>
          <a:p>
            <a:endParaRPr lang="en-US" dirty="0"/>
          </a:p>
          <a:p>
            <a:pPr>
              <a:spcBef>
                <a:spcPts val="0"/>
              </a:spcBef>
              <a:buNone/>
            </a:pPr>
            <a:endParaRPr dirty="0"/>
          </a:p>
        </p:txBody>
      </p:sp>
    </p:spTree>
    <p:extLst>
      <p:ext uri="{BB962C8B-B14F-4D97-AF65-F5344CB8AC3E}">
        <p14:creationId xmlns:p14="http://schemas.microsoft.com/office/powerpoint/2010/main" val="1039769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Our approach</a:t>
            </a:r>
            <a:r>
              <a:rPr lang="en-US" baseline="0" dirty="0"/>
              <a:t> uses a combination of MM to identify low energy candidates(which avoids any water placement bias). These candidates were then further optimized with more rigorous methods(DFTB+ and Gaussian 09). This approach gave us not only equilibrium structures, but also the thermochemistry of the clusters. </a:t>
            </a:r>
            <a:endParaRPr lang="en-US" dirty="0"/>
          </a:p>
          <a:p>
            <a:pPr>
              <a:spcBef>
                <a:spcPts val="0"/>
              </a:spcBef>
              <a:buNone/>
            </a:pPr>
            <a:endParaRPr dirty="0"/>
          </a:p>
        </p:txBody>
      </p:sp>
    </p:spTree>
    <p:extLst>
      <p:ext uri="{BB962C8B-B14F-4D97-AF65-F5344CB8AC3E}">
        <p14:creationId xmlns:p14="http://schemas.microsoft.com/office/powerpoint/2010/main" val="3200455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spAutoFit/>
          </a:bodyPr>
          <a:lstStyle/>
          <a:p>
            <a:endParaRPr/>
          </a:p>
        </p:txBody>
      </p:sp>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550111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defTabSz="1218987">
              <a:defRPr/>
            </a:pPr>
            <a:fld id="{CA2D21D1-52E2-420B-B491-CFF6D7BB79FB}" type="slidenum">
              <a:rPr lang="en-US">
                <a:solidFill>
                  <a:prstClr val="black"/>
                </a:solidFill>
              </a:rPr>
              <a:pPr defTabSz="1218987">
                <a:defRPr/>
              </a:pPr>
              <a:t>60</a:t>
            </a:fld>
            <a:endParaRPr lang="en-US">
              <a:solidFill>
                <a:prstClr val="black"/>
              </a:solidFill>
            </a:endParaRPr>
          </a:p>
        </p:txBody>
      </p:sp>
    </p:spTree>
    <p:extLst>
      <p:ext uri="{BB962C8B-B14F-4D97-AF65-F5344CB8AC3E}">
        <p14:creationId xmlns:p14="http://schemas.microsoft.com/office/powerpoint/2010/main" val="1382940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6.png"/><Relationship Id="rId5" Type="http://schemas.microsoft.com/office/2007/relationships/hdphoto" Target="../media/hdphoto2.wdp"/><Relationship Id="rId6" Type="http://schemas.openxmlformats.org/officeDocument/2006/relationships/image" Target="../media/image7.jpeg"/><Relationship Id="rId7" Type="http://schemas.openxmlformats.org/officeDocument/2006/relationships/image" Target="../media/image8.png"/><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6.png"/><Relationship Id="rId5" Type="http://schemas.microsoft.com/office/2007/relationships/hdphoto" Target="../media/hdphoto2.wdp"/><Relationship Id="rId6" Type="http://schemas.openxmlformats.org/officeDocument/2006/relationships/image" Target="../media/image8.png"/><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 name="Date Placeholder 3"/>
          <p:cNvSpPr>
            <a:spLocks noGrp="1"/>
          </p:cNvSpPr>
          <p:nvPr>
            <p:ph type="dt" sz="half" idx="10"/>
          </p:nvPr>
        </p:nvSpPr>
        <p:spPr>
          <a:xfrm>
            <a:off x="6286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75FD8B72-F16A-EC45-9FC3-49B2FB3B6A1B}" type="datetimeFigureOut">
              <a:rPr lang="en-US"/>
              <a:pPr>
                <a:defRPr/>
              </a:pPr>
              <a:t>1/10/19</a:t>
            </a:fld>
            <a:endParaRPr lang="en-US" dirty="0"/>
          </a:p>
        </p:txBody>
      </p:sp>
      <p:sp>
        <p:nvSpPr>
          <p:cNvPr id="6" name="Footer Placeholder 4"/>
          <p:cNvSpPr>
            <a:spLocks noGrp="1"/>
          </p:cNvSpPr>
          <p:nvPr>
            <p:ph type="ftr" sz="quarter" idx="11"/>
          </p:nvPr>
        </p:nvSpPr>
        <p:spPr>
          <a:xfrm>
            <a:off x="3028950" y="4767263"/>
            <a:ext cx="3086100" cy="274637"/>
          </a:xfrm>
          <a:prstGeom prst="rect">
            <a:avLst/>
          </a:prstGeom>
        </p:spPr>
        <p:txBody>
          <a:bodyPr/>
          <a:lstStyle>
            <a:lvl1pPr defTabSz="685783" eaLnBrk="1" fontAlgn="auto" hangingPunct="1">
              <a:spcBef>
                <a:spcPts val="0"/>
              </a:spcBef>
              <a:spcAft>
                <a:spcPts val="0"/>
              </a:spcAft>
              <a:defRPr sz="1350" dirty="0">
                <a:latin typeface="+mn-lt"/>
              </a:defRPr>
            </a:lvl1pPr>
          </a:lstStyle>
          <a:p>
            <a:pPr>
              <a:defRPr/>
            </a:pPr>
            <a:endParaRPr lang="en-US"/>
          </a:p>
        </p:txBody>
      </p:sp>
      <p:sp>
        <p:nvSpPr>
          <p:cNvPr id="7" name="Slide Number Placeholder 5"/>
          <p:cNvSpPr>
            <a:spLocks noGrp="1"/>
          </p:cNvSpPr>
          <p:nvPr>
            <p:ph type="sldNum" sz="quarter" idx="12"/>
          </p:nvPr>
        </p:nvSpPr>
        <p:spPr>
          <a:xfrm>
            <a:off x="64579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22F94E5E-9D14-B94C-8082-37E84987EEA6}" type="slidenum">
              <a:rPr lang="en-US"/>
              <a:pPr>
                <a:defRPr/>
              </a:pPr>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0" y="4418044"/>
            <a:ext cx="9144000" cy="72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5146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418013"/>
            <a:ext cx="9144000"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a:xfrm>
            <a:off x="6286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6E36AB76-54B9-AA4F-91DD-F5191D65C80D}" type="datetimeFigureOut">
              <a:rPr lang="en-US"/>
              <a:pPr>
                <a:defRPr/>
              </a:pPr>
              <a:t>1/10/19</a:t>
            </a:fld>
            <a:endParaRPr lang="en-US" dirty="0"/>
          </a:p>
        </p:txBody>
      </p:sp>
      <p:sp>
        <p:nvSpPr>
          <p:cNvPr id="6" name="Footer Placeholder 4"/>
          <p:cNvSpPr>
            <a:spLocks noGrp="1"/>
          </p:cNvSpPr>
          <p:nvPr>
            <p:ph type="ftr" sz="quarter" idx="11"/>
          </p:nvPr>
        </p:nvSpPr>
        <p:spPr>
          <a:xfrm>
            <a:off x="3028950" y="4767263"/>
            <a:ext cx="3086100" cy="274637"/>
          </a:xfrm>
          <a:prstGeom prst="rect">
            <a:avLst/>
          </a:prstGeom>
        </p:spPr>
        <p:txBody>
          <a:bodyPr/>
          <a:lstStyle>
            <a:lvl1pPr defTabSz="685783" eaLnBrk="1" fontAlgn="auto" hangingPunct="1">
              <a:spcBef>
                <a:spcPts val="0"/>
              </a:spcBef>
              <a:spcAft>
                <a:spcPts val="0"/>
              </a:spcAft>
              <a:defRPr sz="1350" dirty="0">
                <a:latin typeface="+mn-lt"/>
              </a:defRPr>
            </a:lvl1pPr>
          </a:lstStyle>
          <a:p>
            <a:pPr>
              <a:defRPr/>
            </a:pPr>
            <a:endParaRPr lang="en-US"/>
          </a:p>
        </p:txBody>
      </p:sp>
      <p:sp>
        <p:nvSpPr>
          <p:cNvPr id="7" name="Slide Number Placeholder 5"/>
          <p:cNvSpPr>
            <a:spLocks noGrp="1"/>
          </p:cNvSpPr>
          <p:nvPr>
            <p:ph type="sldNum" sz="quarter" idx="12"/>
          </p:nvPr>
        </p:nvSpPr>
        <p:spPr>
          <a:xfrm>
            <a:off x="64579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C629E35A-7BB8-5147-95CC-3ABAE2CE0AE2}" type="slidenum">
              <a:rPr lang="en-US"/>
              <a:pPr>
                <a:defRPr/>
              </a:pPr>
              <a:t>‹#›</a:t>
            </a:fld>
            <a:endParaRPr lang="en-US" dirty="0"/>
          </a:p>
        </p:txBody>
      </p:sp>
    </p:spTree>
    <p:extLst>
      <p:ext uri="{BB962C8B-B14F-4D97-AF65-F5344CB8AC3E}">
        <p14:creationId xmlns:p14="http://schemas.microsoft.com/office/powerpoint/2010/main" val="703320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woColTx">
  <p:cSld name="Title + 2 columns">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893700" y="205988"/>
            <a:ext cx="6462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6" name="Shape 36"/>
          <p:cNvSpPr txBox="1">
            <a:spLocks noGrp="1"/>
          </p:cNvSpPr>
          <p:nvPr>
            <p:ph type="body" idx="1"/>
          </p:nvPr>
        </p:nvSpPr>
        <p:spPr>
          <a:xfrm>
            <a:off x="893625" y="1200150"/>
            <a:ext cx="3136800" cy="3725775"/>
          </a:xfrm>
          <a:prstGeom prst="rect">
            <a:avLst/>
          </a:prstGeom>
        </p:spPr>
        <p:txBody>
          <a:bodyPr lIns="91425" tIns="91425" rIns="91425" bIns="91425" anchor="t" anchorCtr="0"/>
          <a:lstStyle>
            <a:lvl1pPr>
              <a:spcBef>
                <a:spcPts val="0"/>
              </a:spcBef>
              <a:buSzPct val="100000"/>
              <a:defRPr sz="1350"/>
            </a:lvl1pPr>
            <a:lvl2pPr>
              <a:spcBef>
                <a:spcPts val="0"/>
              </a:spcBef>
              <a:buSzPct val="100000"/>
              <a:defRPr sz="1350"/>
            </a:lvl2pPr>
            <a:lvl3pPr>
              <a:spcBef>
                <a:spcPts val="0"/>
              </a:spcBef>
              <a:buSzPct val="100000"/>
              <a:defRPr sz="1350"/>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7" name="Shape 37"/>
          <p:cNvSpPr txBox="1">
            <a:spLocks noGrp="1"/>
          </p:cNvSpPr>
          <p:nvPr>
            <p:ph type="body" idx="2"/>
          </p:nvPr>
        </p:nvSpPr>
        <p:spPr>
          <a:xfrm>
            <a:off x="4219455" y="1200150"/>
            <a:ext cx="3136800" cy="3725775"/>
          </a:xfrm>
          <a:prstGeom prst="rect">
            <a:avLst/>
          </a:prstGeom>
        </p:spPr>
        <p:txBody>
          <a:bodyPr lIns="91425" tIns="91425" rIns="91425" bIns="91425" anchor="t" anchorCtr="0"/>
          <a:lstStyle>
            <a:lvl1pPr>
              <a:spcBef>
                <a:spcPts val="0"/>
              </a:spcBef>
              <a:buSzPct val="100000"/>
              <a:defRPr sz="1350"/>
            </a:lvl1pPr>
            <a:lvl2pPr>
              <a:spcBef>
                <a:spcPts val="0"/>
              </a:spcBef>
              <a:buSzPct val="100000"/>
              <a:defRPr sz="1350"/>
            </a:lvl2pPr>
            <a:lvl3pPr>
              <a:spcBef>
                <a:spcPts val="0"/>
              </a:spcBef>
              <a:buSzPct val="100000"/>
              <a:defRPr sz="1350"/>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8" name="Shape 38"/>
          <p:cNvSpPr/>
          <p:nvPr/>
        </p:nvSpPr>
        <p:spPr>
          <a:xfrm>
            <a:off x="7356367" y="5066326"/>
            <a:ext cx="893699" cy="77174"/>
          </a:xfrm>
          <a:prstGeom prst="rect">
            <a:avLst/>
          </a:prstGeom>
          <a:solidFill>
            <a:srgbClr val="FF9715"/>
          </a:solidFill>
          <a:ln>
            <a:noFill/>
          </a:ln>
        </p:spPr>
        <p:txBody>
          <a:bodyPr lIns="68569" tIns="68569" rIns="68569" bIns="68569" anchor="ctr" anchorCtr="0">
            <a:noAutofit/>
          </a:bodyPr>
          <a:lstStyle/>
          <a:p>
            <a:pPr>
              <a:spcBef>
                <a:spcPts val="0"/>
              </a:spcBef>
              <a:buNone/>
            </a:pPr>
            <a:endParaRPr sz="1350"/>
          </a:p>
        </p:txBody>
      </p:sp>
      <p:sp>
        <p:nvSpPr>
          <p:cNvPr id="39" name="Shape 39"/>
          <p:cNvSpPr/>
          <p:nvPr/>
        </p:nvSpPr>
        <p:spPr>
          <a:xfrm>
            <a:off x="8250312" y="5066326"/>
            <a:ext cx="893699" cy="77174"/>
          </a:xfrm>
          <a:prstGeom prst="rect">
            <a:avLst/>
          </a:prstGeom>
          <a:solidFill>
            <a:srgbClr val="F20253"/>
          </a:solidFill>
          <a:ln>
            <a:noFill/>
          </a:ln>
        </p:spPr>
        <p:txBody>
          <a:bodyPr lIns="68569" tIns="68569" rIns="68569" bIns="68569" anchor="ctr" anchorCtr="0">
            <a:noAutofit/>
          </a:bodyPr>
          <a:lstStyle/>
          <a:p>
            <a:pPr>
              <a:spcBef>
                <a:spcPts val="0"/>
              </a:spcBef>
              <a:buNone/>
            </a:pPr>
            <a:endParaRPr sz="1350"/>
          </a:p>
        </p:txBody>
      </p:sp>
      <p:sp>
        <p:nvSpPr>
          <p:cNvPr id="40" name="Shape 40"/>
          <p:cNvSpPr/>
          <p:nvPr/>
        </p:nvSpPr>
        <p:spPr>
          <a:xfrm>
            <a:off x="1" y="5066326"/>
            <a:ext cx="893699" cy="77174"/>
          </a:xfrm>
          <a:prstGeom prst="rect">
            <a:avLst/>
          </a:prstGeom>
          <a:solidFill>
            <a:srgbClr val="7ECEFD"/>
          </a:solidFill>
          <a:ln>
            <a:noFill/>
          </a:ln>
        </p:spPr>
        <p:txBody>
          <a:bodyPr lIns="68569" tIns="68569" rIns="68569" bIns="68569" anchor="ctr" anchorCtr="0">
            <a:noAutofit/>
          </a:bodyPr>
          <a:lstStyle/>
          <a:p>
            <a:pPr>
              <a:spcBef>
                <a:spcPts val="0"/>
              </a:spcBef>
              <a:buNone/>
            </a:pPr>
            <a:endParaRPr sz="1350"/>
          </a:p>
        </p:txBody>
      </p:sp>
      <p:sp>
        <p:nvSpPr>
          <p:cNvPr id="41" name="Shape 41"/>
          <p:cNvSpPr/>
          <p:nvPr/>
        </p:nvSpPr>
        <p:spPr>
          <a:xfrm>
            <a:off x="893709" y="5066326"/>
            <a:ext cx="6462600" cy="77174"/>
          </a:xfrm>
          <a:prstGeom prst="rect">
            <a:avLst/>
          </a:prstGeom>
          <a:solidFill>
            <a:srgbClr val="2185C5"/>
          </a:solidFill>
          <a:ln>
            <a:noFill/>
          </a:ln>
        </p:spPr>
        <p:txBody>
          <a:bodyPr lIns="68569" tIns="68569" rIns="68569" bIns="68569" anchor="ctr" anchorCtr="0">
            <a:noAutofit/>
          </a:bodyPr>
          <a:lstStyle/>
          <a:p>
            <a:pPr>
              <a:spcBef>
                <a:spcPts val="0"/>
              </a:spcBef>
              <a:buNone/>
            </a:pPr>
            <a:endParaRPr sz="1350"/>
          </a:p>
        </p:txBody>
      </p:sp>
    </p:spTree>
    <p:extLst>
      <p:ext uri="{BB962C8B-B14F-4D97-AF65-F5344CB8AC3E}">
        <p14:creationId xmlns:p14="http://schemas.microsoft.com/office/powerpoint/2010/main" val="3438979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Quote">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1710425" y="2161801"/>
            <a:ext cx="5723699" cy="819899"/>
          </a:xfrm>
          <a:prstGeom prst="rect">
            <a:avLst/>
          </a:prstGeom>
        </p:spPr>
        <p:txBody>
          <a:bodyPr lIns="91425" tIns="91425" rIns="91425" bIns="91425" anchor="t" anchorCtr="0"/>
          <a:lstStyle>
            <a:lvl1pPr algn="ctr" rtl="0">
              <a:spcBef>
                <a:spcPts val="0"/>
              </a:spcBef>
              <a:defRPr i="1"/>
            </a:lvl1pPr>
            <a:lvl2pPr algn="ctr" rtl="0">
              <a:spcBef>
                <a:spcPts val="0"/>
              </a:spcBef>
              <a:defRPr i="1"/>
            </a:lvl2pPr>
            <a:lvl3pPr algn="ctr" rtl="0">
              <a:spcBef>
                <a:spcPts val="0"/>
              </a:spcBef>
              <a:defRPr i="1"/>
            </a:lvl3pPr>
            <a:lvl4pPr algn="ctr" rtl="0">
              <a:spcBef>
                <a:spcPts val="0"/>
              </a:spcBef>
              <a:defRPr i="1"/>
            </a:lvl4pPr>
            <a:lvl5pPr algn="ctr" rtl="0">
              <a:spcBef>
                <a:spcPts val="0"/>
              </a:spcBef>
              <a:defRPr i="1"/>
            </a:lvl5pPr>
            <a:lvl6pPr algn="ctr" rtl="0">
              <a:spcBef>
                <a:spcPts val="0"/>
              </a:spcBef>
              <a:defRPr i="1"/>
            </a:lvl6pPr>
            <a:lvl7pPr algn="ctr" rtl="0">
              <a:spcBef>
                <a:spcPts val="0"/>
              </a:spcBef>
              <a:defRPr i="1"/>
            </a:lvl7pPr>
            <a:lvl8pPr algn="ctr" rtl="0">
              <a:spcBef>
                <a:spcPts val="0"/>
              </a:spcBef>
              <a:defRPr i="1"/>
            </a:lvl8pPr>
            <a:lvl9pPr algn="ctr">
              <a:spcBef>
                <a:spcPts val="0"/>
              </a:spcBef>
              <a:defRPr i="1"/>
            </a:lvl9pPr>
          </a:lstStyle>
          <a:p>
            <a:endParaRPr/>
          </a:p>
        </p:txBody>
      </p:sp>
      <p:sp>
        <p:nvSpPr>
          <p:cNvPr id="23" name="Shape 23"/>
          <p:cNvSpPr/>
          <p:nvPr/>
        </p:nvSpPr>
        <p:spPr>
          <a:xfrm>
            <a:off x="5723283" y="1599676"/>
            <a:ext cx="1710300" cy="77174"/>
          </a:xfrm>
          <a:prstGeom prst="rect">
            <a:avLst/>
          </a:prstGeom>
          <a:solidFill>
            <a:srgbClr val="FF9715"/>
          </a:solidFill>
          <a:ln>
            <a:noFill/>
          </a:ln>
        </p:spPr>
        <p:txBody>
          <a:bodyPr lIns="68569" tIns="68569" rIns="68569" bIns="68569" anchor="ctr" anchorCtr="0">
            <a:noAutofit/>
          </a:bodyPr>
          <a:lstStyle/>
          <a:p>
            <a:pPr>
              <a:spcBef>
                <a:spcPts val="0"/>
              </a:spcBef>
              <a:buNone/>
            </a:pPr>
            <a:endParaRPr sz="1350"/>
          </a:p>
        </p:txBody>
      </p:sp>
      <p:sp>
        <p:nvSpPr>
          <p:cNvPr id="24" name="Shape 24"/>
          <p:cNvSpPr/>
          <p:nvPr/>
        </p:nvSpPr>
        <p:spPr>
          <a:xfrm>
            <a:off x="7434176" y="1599676"/>
            <a:ext cx="1710300" cy="77174"/>
          </a:xfrm>
          <a:prstGeom prst="rect">
            <a:avLst/>
          </a:prstGeom>
          <a:solidFill>
            <a:srgbClr val="F20253"/>
          </a:solidFill>
          <a:ln>
            <a:noFill/>
          </a:ln>
        </p:spPr>
        <p:txBody>
          <a:bodyPr lIns="68569" tIns="68569" rIns="68569" bIns="68569" anchor="ctr" anchorCtr="0">
            <a:noAutofit/>
          </a:bodyPr>
          <a:lstStyle/>
          <a:p>
            <a:pPr>
              <a:spcBef>
                <a:spcPts val="0"/>
              </a:spcBef>
              <a:buNone/>
            </a:pPr>
            <a:endParaRPr sz="1350"/>
          </a:p>
        </p:txBody>
      </p:sp>
      <p:sp>
        <p:nvSpPr>
          <p:cNvPr id="25" name="Shape 25"/>
          <p:cNvSpPr/>
          <p:nvPr/>
        </p:nvSpPr>
        <p:spPr>
          <a:xfrm>
            <a:off x="0" y="1599676"/>
            <a:ext cx="1710300" cy="77174"/>
          </a:xfrm>
          <a:prstGeom prst="rect">
            <a:avLst/>
          </a:prstGeom>
          <a:solidFill>
            <a:srgbClr val="7ECEFD"/>
          </a:solidFill>
          <a:ln>
            <a:noFill/>
          </a:ln>
        </p:spPr>
        <p:txBody>
          <a:bodyPr lIns="68569" tIns="68569" rIns="68569" bIns="68569" anchor="ctr" anchorCtr="0">
            <a:noAutofit/>
          </a:bodyPr>
          <a:lstStyle/>
          <a:p>
            <a:pPr>
              <a:spcBef>
                <a:spcPts val="0"/>
              </a:spcBef>
              <a:buNone/>
            </a:pPr>
            <a:endParaRPr sz="1350"/>
          </a:p>
        </p:txBody>
      </p:sp>
      <p:sp>
        <p:nvSpPr>
          <p:cNvPr id="26" name="Shape 26"/>
          <p:cNvSpPr/>
          <p:nvPr/>
        </p:nvSpPr>
        <p:spPr>
          <a:xfrm>
            <a:off x="1710424" y="1599676"/>
            <a:ext cx="1710300" cy="77174"/>
          </a:xfrm>
          <a:prstGeom prst="rect">
            <a:avLst/>
          </a:prstGeom>
          <a:solidFill>
            <a:srgbClr val="2185C5"/>
          </a:solidFill>
          <a:ln>
            <a:noFill/>
          </a:ln>
        </p:spPr>
        <p:txBody>
          <a:bodyPr lIns="68569" tIns="68569" rIns="68569" bIns="68569" anchor="ctr" anchorCtr="0">
            <a:noAutofit/>
          </a:bodyPr>
          <a:lstStyle/>
          <a:p>
            <a:pPr>
              <a:spcBef>
                <a:spcPts val="0"/>
              </a:spcBef>
              <a:buNone/>
            </a:pPr>
            <a:endParaRPr sz="1350"/>
          </a:p>
        </p:txBody>
      </p:sp>
    </p:spTree>
    <p:extLst>
      <p:ext uri="{BB962C8B-B14F-4D97-AF65-F5344CB8AC3E}">
        <p14:creationId xmlns:p14="http://schemas.microsoft.com/office/powerpoint/2010/main" val="415905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 1 column">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893700" y="205988"/>
            <a:ext cx="6462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9" name="Shape 29"/>
          <p:cNvSpPr txBox="1">
            <a:spLocks noGrp="1"/>
          </p:cNvSpPr>
          <p:nvPr>
            <p:ph type="body" idx="1"/>
          </p:nvPr>
        </p:nvSpPr>
        <p:spPr>
          <a:xfrm>
            <a:off x="893700" y="1373588"/>
            <a:ext cx="6462600" cy="35522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0" name="Shape 30"/>
          <p:cNvSpPr/>
          <p:nvPr/>
        </p:nvSpPr>
        <p:spPr>
          <a:xfrm>
            <a:off x="7356367" y="5066326"/>
            <a:ext cx="893699" cy="77174"/>
          </a:xfrm>
          <a:prstGeom prst="rect">
            <a:avLst/>
          </a:prstGeom>
          <a:solidFill>
            <a:srgbClr val="FF9715"/>
          </a:solidFill>
          <a:ln>
            <a:noFill/>
          </a:ln>
        </p:spPr>
        <p:txBody>
          <a:bodyPr lIns="68569" tIns="68569" rIns="68569" bIns="68569" anchor="ctr" anchorCtr="0">
            <a:noAutofit/>
          </a:bodyPr>
          <a:lstStyle/>
          <a:p>
            <a:pPr>
              <a:spcBef>
                <a:spcPts val="0"/>
              </a:spcBef>
              <a:buNone/>
            </a:pPr>
            <a:endParaRPr sz="1350"/>
          </a:p>
        </p:txBody>
      </p:sp>
      <p:sp>
        <p:nvSpPr>
          <p:cNvPr id="31" name="Shape 31"/>
          <p:cNvSpPr/>
          <p:nvPr/>
        </p:nvSpPr>
        <p:spPr>
          <a:xfrm>
            <a:off x="8250312" y="5066326"/>
            <a:ext cx="893699" cy="77174"/>
          </a:xfrm>
          <a:prstGeom prst="rect">
            <a:avLst/>
          </a:prstGeom>
          <a:solidFill>
            <a:srgbClr val="F20253"/>
          </a:solidFill>
          <a:ln>
            <a:noFill/>
          </a:ln>
        </p:spPr>
        <p:txBody>
          <a:bodyPr lIns="68569" tIns="68569" rIns="68569" bIns="68569" anchor="ctr" anchorCtr="0">
            <a:noAutofit/>
          </a:bodyPr>
          <a:lstStyle/>
          <a:p>
            <a:pPr>
              <a:spcBef>
                <a:spcPts val="0"/>
              </a:spcBef>
              <a:buNone/>
            </a:pPr>
            <a:endParaRPr sz="1350"/>
          </a:p>
        </p:txBody>
      </p:sp>
      <p:sp>
        <p:nvSpPr>
          <p:cNvPr id="32" name="Shape 32"/>
          <p:cNvSpPr/>
          <p:nvPr/>
        </p:nvSpPr>
        <p:spPr>
          <a:xfrm>
            <a:off x="1" y="5066326"/>
            <a:ext cx="893699" cy="77174"/>
          </a:xfrm>
          <a:prstGeom prst="rect">
            <a:avLst/>
          </a:prstGeom>
          <a:solidFill>
            <a:srgbClr val="7ECEFD"/>
          </a:solidFill>
          <a:ln>
            <a:noFill/>
          </a:ln>
        </p:spPr>
        <p:txBody>
          <a:bodyPr lIns="68569" tIns="68569" rIns="68569" bIns="68569" anchor="ctr" anchorCtr="0">
            <a:noAutofit/>
          </a:bodyPr>
          <a:lstStyle/>
          <a:p>
            <a:pPr>
              <a:spcBef>
                <a:spcPts val="0"/>
              </a:spcBef>
              <a:buNone/>
            </a:pPr>
            <a:endParaRPr sz="1350"/>
          </a:p>
        </p:txBody>
      </p:sp>
      <p:sp>
        <p:nvSpPr>
          <p:cNvPr id="33" name="Shape 33"/>
          <p:cNvSpPr/>
          <p:nvPr/>
        </p:nvSpPr>
        <p:spPr>
          <a:xfrm>
            <a:off x="893709" y="5066326"/>
            <a:ext cx="6462600" cy="77174"/>
          </a:xfrm>
          <a:prstGeom prst="rect">
            <a:avLst/>
          </a:prstGeom>
          <a:solidFill>
            <a:srgbClr val="2185C5"/>
          </a:solidFill>
          <a:ln>
            <a:noFill/>
          </a:ln>
        </p:spPr>
        <p:txBody>
          <a:bodyPr lIns="68569" tIns="68569" rIns="68569" bIns="68569" anchor="ctr" anchorCtr="0">
            <a:noAutofit/>
          </a:bodyPr>
          <a:lstStyle/>
          <a:p>
            <a:pPr>
              <a:spcBef>
                <a:spcPts val="0"/>
              </a:spcBef>
              <a:buNone/>
            </a:pPr>
            <a:endParaRPr sz="1350"/>
          </a:p>
        </p:txBody>
      </p:sp>
    </p:spTree>
    <p:extLst>
      <p:ext uri="{BB962C8B-B14F-4D97-AF65-F5344CB8AC3E}">
        <p14:creationId xmlns:p14="http://schemas.microsoft.com/office/powerpoint/2010/main" val="16026090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0709" y="2282797"/>
            <a:ext cx="4104647" cy="1603403"/>
          </a:xfrm>
        </p:spPr>
        <p:txBody>
          <a:bodyPr lIns="0" tIns="0" rIns="0" bIns="0" anchor="b" anchorCtr="0">
            <a:noAutofit/>
          </a:bodyPr>
          <a:lstStyle>
            <a:lvl1pPr algn="l">
              <a:defRPr lang="en-US" sz="3000" b="0" kern="1200" smtClean="0">
                <a:solidFill>
                  <a:schemeClr val="tx1">
                    <a:lumMod val="75000"/>
                    <a:lumOff val="25000"/>
                  </a:schemeClr>
                </a:solidFill>
                <a:latin typeface="Arial" panose="020B0604020202020204" pitchFamily="34" charset="0"/>
                <a:ea typeface="+mj-ea"/>
                <a:cs typeface="Arial" panose="020B0604020202020204" pitchFamily="34" charset="0"/>
              </a:defRPr>
            </a:lvl1pPr>
          </a:lstStyle>
          <a:p>
            <a:r>
              <a:rPr lang="en-US" dirty="0"/>
              <a:t>CLICK TO EDIT</a:t>
            </a:r>
          </a:p>
        </p:txBody>
      </p:sp>
      <p:sp>
        <p:nvSpPr>
          <p:cNvPr id="4" name="Date Placeholder 3"/>
          <p:cNvSpPr>
            <a:spLocks noGrp="1"/>
          </p:cNvSpPr>
          <p:nvPr>
            <p:ph type="dt" sz="half" idx="10"/>
          </p:nvPr>
        </p:nvSpPr>
        <p:spPr/>
        <p:txBody>
          <a:bodyPr/>
          <a:lstStyle/>
          <a:p>
            <a:fld id="{9578D6DB-6798-42D2-B9AD-FC6F1C72FC30}" type="datetimeFigureOut">
              <a:rPr lang="en-US" smtClean="0">
                <a:solidFill>
                  <a:prstClr val="black">
                    <a:tint val="75000"/>
                  </a:prstClr>
                </a:solidFill>
              </a:rPr>
              <a:pPr/>
              <a:t>1/11/19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5EDE275-BE14-4364-AEA2-5F5667C0FD49}" type="slidenum">
              <a:rPr lang="en-US" smtClean="0">
                <a:solidFill>
                  <a:prstClr val="black">
                    <a:tint val="75000"/>
                  </a:prstClr>
                </a:solidFill>
              </a:rPr>
              <a:pPr/>
              <a:t>‹#›</a:t>
            </a:fld>
            <a:endParaRPr lang="en-US">
              <a:solidFill>
                <a:prstClr val="black">
                  <a:tint val="75000"/>
                </a:prstClr>
              </a:solidFill>
            </a:endParaRPr>
          </a:p>
        </p:txBody>
      </p:sp>
      <p:sp>
        <p:nvSpPr>
          <p:cNvPr id="7" name="Content Placeholder 6"/>
          <p:cNvSpPr>
            <a:spLocks noGrp="1"/>
          </p:cNvSpPr>
          <p:nvPr>
            <p:ph sz="quarter" idx="13"/>
          </p:nvPr>
        </p:nvSpPr>
        <p:spPr>
          <a:xfrm>
            <a:off x="460723" y="4018197"/>
            <a:ext cx="4111277" cy="553803"/>
          </a:xfrm>
        </p:spPr>
        <p:txBody>
          <a:bodyPr lIns="0" rIns="0">
            <a:normAutofit/>
          </a:bodyPr>
          <a:lstStyle>
            <a:lvl1pPr marL="0" indent="0">
              <a:buFontTx/>
              <a:buNone/>
              <a:defRPr sz="1350">
                <a:latin typeface="Arial" panose="020B0604020202020204" pitchFamily="34" charset="0"/>
                <a:cs typeface="Arial" panose="020B0604020202020204" pitchFamily="34" charset="0"/>
              </a:defRPr>
            </a:lvl1pPr>
          </a:lstStyle>
          <a:p>
            <a:pPr lvl="0"/>
            <a:r>
              <a:rPr lang="en-US" dirty="0"/>
              <a:t>Click to edit Master text styles</a:t>
            </a: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solidFill>
                  <a:prstClr val="black">
                    <a:tint val="75000"/>
                  </a:prstClr>
                </a:solidFill>
              </a:rPr>
              <a:pPr/>
              <a:t>1/11/19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350">
                <a:solidFill>
                  <a:schemeClr val="tx1">
                    <a:lumMod val="75000"/>
                    <a:lumOff val="25000"/>
                  </a:schemeClr>
                </a:solidFill>
              </a:defRPr>
            </a:lvl1pPr>
            <a:lvl2pPr>
              <a:defRPr sz="2100"/>
            </a:lvl2pPr>
            <a:lvl3pPr>
              <a:defRPr sz="1800"/>
            </a:lvl3pPr>
            <a:lvl4pPr>
              <a:defRPr sz="1500"/>
            </a:lvl4pPr>
            <a:lvl5pPr>
              <a:defRPr sz="1500"/>
            </a:lvl5pPr>
            <a:lvl6pPr>
              <a:defRPr sz="1800"/>
            </a:lvl6pPr>
            <a:lvl7pPr>
              <a:defRPr sz="1800"/>
            </a:lvl7pPr>
            <a:lvl8pPr>
              <a:defRPr sz="1800"/>
            </a:lvl8pPr>
            <a:lvl9pPr>
              <a:defRPr sz="1800"/>
            </a:lvl9pPr>
          </a:lstStyle>
          <a:p>
            <a:pPr lvl="0"/>
            <a:r>
              <a:rPr lang="en-US" dirty="0"/>
              <a:t>Click to edit Master text styles</a:t>
            </a:r>
          </a:p>
        </p:txBody>
      </p:sp>
      <p:sp>
        <p:nvSpPr>
          <p:cNvPr id="4" name="Content Placeholder 3"/>
          <p:cNvSpPr>
            <a:spLocks noGrp="1"/>
          </p:cNvSpPr>
          <p:nvPr>
            <p:ph sz="half" idx="2"/>
          </p:nvPr>
        </p:nvSpPr>
        <p:spPr>
          <a:xfrm>
            <a:off x="4648200" y="1200151"/>
            <a:ext cx="4038600" cy="3394472"/>
          </a:xfrm>
        </p:spPr>
        <p:txBody>
          <a:bodyPr>
            <a:normAutofit/>
          </a:bodyPr>
          <a:lstStyle>
            <a:lvl1pPr>
              <a:defRPr sz="1350">
                <a:solidFill>
                  <a:schemeClr val="tx1">
                    <a:lumMod val="75000"/>
                    <a:lumOff val="25000"/>
                  </a:schemeClr>
                </a:solidFill>
              </a:defRPr>
            </a:lvl1pPr>
            <a:lvl2pPr>
              <a:defRPr sz="2100"/>
            </a:lvl2pPr>
            <a:lvl3pPr>
              <a:defRPr sz="1800"/>
            </a:lvl3pPr>
            <a:lvl4pPr>
              <a:defRPr sz="1500"/>
            </a:lvl4pPr>
            <a:lvl5pPr>
              <a:defRPr sz="1500"/>
            </a:lvl5pPr>
            <a:lvl6pPr>
              <a:defRPr sz="1800"/>
            </a:lvl6pPr>
            <a:lvl7pPr>
              <a:defRPr sz="1800"/>
            </a:lvl7pPr>
            <a:lvl8pPr>
              <a:defRPr sz="1800"/>
            </a:lvl8pPr>
            <a:lvl9pPr>
              <a:defRPr sz="18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solidFill>
                  <a:prstClr val="black">
                    <a:tint val="75000"/>
                  </a:prstClr>
                </a:solidFill>
              </a:rPr>
              <a:pPr/>
              <a:t>1/11/19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7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solidFill>
                  <a:prstClr val="black">
                    <a:tint val="75000"/>
                  </a:prstClr>
                </a:solidFill>
              </a:rPr>
              <a:pPr/>
              <a:t>1/11/19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solidFill>
                  <a:prstClr val="black">
                    <a:tint val="75000"/>
                  </a:prstClr>
                </a:solidFill>
              </a:rPr>
              <a:pPr/>
              <a:t>1/11/19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14004" y="2152975"/>
            <a:ext cx="4449167" cy="533311"/>
          </a:xfrm>
        </p:spPr>
        <p:txBody>
          <a:bodyPr>
            <a:normAutofit/>
          </a:bodyPr>
          <a:lstStyle>
            <a:lvl1pPr algn="ctr">
              <a:defRPr sz="27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solidFill>
                  <a:prstClr val="black">
                    <a:tint val="75000"/>
                  </a:prstClr>
                </a:solidFill>
              </a:rPr>
              <a:pPr/>
              <a:t>1/11/19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a:xfrm>
            <a:off x="6286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C3778266-94E0-EF4C-8F4D-E06EC0D8AE1F}" type="datetimeFigureOut">
              <a:rPr lang="en-US"/>
              <a:pPr>
                <a:defRPr/>
              </a:pPr>
              <a:t>1/10/19</a:t>
            </a:fld>
            <a:endParaRPr lang="en-US" dirty="0"/>
          </a:p>
        </p:txBody>
      </p:sp>
      <p:sp>
        <p:nvSpPr>
          <p:cNvPr id="6" name="Footer Placeholder 4"/>
          <p:cNvSpPr>
            <a:spLocks noGrp="1"/>
          </p:cNvSpPr>
          <p:nvPr>
            <p:ph type="ftr" sz="quarter" idx="11"/>
          </p:nvPr>
        </p:nvSpPr>
        <p:spPr>
          <a:xfrm>
            <a:off x="3028950" y="4767263"/>
            <a:ext cx="3086100" cy="274637"/>
          </a:xfrm>
          <a:prstGeom prst="rect">
            <a:avLst/>
          </a:prstGeom>
        </p:spPr>
        <p:txBody>
          <a:bodyPr/>
          <a:lstStyle>
            <a:lvl1pPr defTabSz="685783" eaLnBrk="1" fontAlgn="auto" hangingPunct="1">
              <a:spcBef>
                <a:spcPts val="0"/>
              </a:spcBef>
              <a:spcAft>
                <a:spcPts val="0"/>
              </a:spcAft>
              <a:defRPr sz="1350" dirty="0">
                <a:latin typeface="+mn-lt"/>
              </a:defRPr>
            </a:lvl1pPr>
          </a:lstStyle>
          <a:p>
            <a:pPr>
              <a:defRPr/>
            </a:pPr>
            <a:endParaRPr lang="en-US"/>
          </a:p>
        </p:txBody>
      </p:sp>
      <p:sp>
        <p:nvSpPr>
          <p:cNvPr id="7" name="Slide Number Placeholder 5"/>
          <p:cNvSpPr>
            <a:spLocks noGrp="1"/>
          </p:cNvSpPr>
          <p:nvPr>
            <p:ph type="sldNum" sz="quarter" idx="12"/>
          </p:nvPr>
        </p:nvSpPr>
        <p:spPr>
          <a:xfrm>
            <a:off x="64579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3A548C5F-E1EE-A341-9872-077AED5062C4}" type="slidenum">
              <a:rPr lang="en-US"/>
              <a:pPr>
                <a:defRPr/>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0" y="4418044"/>
            <a:ext cx="9144000" cy="72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8789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5">
            <a:alpha val="83000"/>
          </a:schemeClr>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lum bright="-10000"/>
            <a:extLst>
              <a:ext uri="{BEBA8EAE-BF5A-486C-A8C5-ECC9F3942E4B}">
                <a14:imgProps xmlns:a14="http://schemas.microsoft.com/office/drawing/2010/main">
                  <a14:imgLayer r:embed="rId3">
                    <a14:imgEffect>
                      <a14:brightnessContrast bright="-8000" contrast="-30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8" name="Subtitle 2"/>
          <p:cNvSpPr>
            <a:spLocks noGrp="1"/>
          </p:cNvSpPr>
          <p:nvPr>
            <p:ph type="subTitle" idx="1"/>
          </p:nvPr>
        </p:nvSpPr>
        <p:spPr>
          <a:xfrm>
            <a:off x="1143000" y="3130925"/>
            <a:ext cx="6858000" cy="1077878"/>
          </a:xfrm>
        </p:spPr>
        <p:txBody>
          <a:bodyPr anchor="t" anchorCtr="1">
            <a:normAutofit/>
          </a:bodyPr>
          <a:lstStyle>
            <a:lvl1pPr marL="0" indent="0" algn="ctr">
              <a:spcBef>
                <a:spcPts val="450"/>
              </a:spcBef>
              <a:buFontTx/>
              <a:buNone/>
              <a:defRPr sz="1800" i="1">
                <a:solidFill>
                  <a:schemeClr val="bg2">
                    <a:lumMod val="9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9" name="Slide Number Placeholder 5"/>
          <p:cNvSpPr>
            <a:spLocks noGrp="1"/>
          </p:cNvSpPr>
          <p:nvPr>
            <p:ph type="sldNum" sz="quarter" idx="12"/>
          </p:nvPr>
        </p:nvSpPr>
        <p:spPr>
          <a:xfrm>
            <a:off x="4068502" y="4733924"/>
            <a:ext cx="1006999" cy="322527"/>
          </a:xfrm>
        </p:spPr>
        <p:txBody>
          <a:bodyPr/>
          <a:lstStyle/>
          <a:p>
            <a:fld id="{C358CDD8-5622-4D06-9165-8486FE73D54E}" type="slidenum">
              <a:rPr lang="en-US" smtClean="0">
                <a:solidFill>
                  <a:srgbClr val="D8D8D8"/>
                </a:solidFill>
              </a:rPr>
              <a:pPr/>
              <a:t>‹#›</a:t>
            </a:fld>
            <a:endParaRPr lang="en-US">
              <a:solidFill>
                <a:srgbClr val="D8D8D8"/>
              </a:solidFill>
            </a:endParaRPr>
          </a:p>
        </p:txBody>
      </p:sp>
      <p:sp>
        <p:nvSpPr>
          <p:cNvPr id="20" name="Title 1"/>
          <p:cNvSpPr>
            <a:spLocks noGrp="1"/>
          </p:cNvSpPr>
          <p:nvPr>
            <p:ph type="ctrTitle"/>
          </p:nvPr>
        </p:nvSpPr>
        <p:spPr>
          <a:xfrm>
            <a:off x="685800" y="1265356"/>
            <a:ext cx="7772400" cy="1743221"/>
          </a:xfrm>
          <a:noFill/>
          <a:ln>
            <a:noFill/>
          </a:ln>
        </p:spPr>
        <p:txBody>
          <a:bodyPr anchor="b">
            <a:normAutofit/>
          </a:bodyPr>
          <a:lstStyle>
            <a:lvl1pPr algn="ctr">
              <a:defRPr sz="3600">
                <a:solidFill>
                  <a:schemeClr val="bg1"/>
                </a:solidFill>
              </a:defRPr>
            </a:lvl1pPr>
          </a:lstStyle>
          <a:p>
            <a:r>
              <a:rPr lang="en-US"/>
              <a:t>Click to edit Master title style</a:t>
            </a:r>
            <a:endParaRPr lang="en-US" dirty="0"/>
          </a:p>
        </p:txBody>
      </p:sp>
      <p:pic>
        <p:nvPicPr>
          <p:cNvPr id="22" name="Picture 21"/>
          <p:cNvPicPr>
            <a:picLocks noChangeAspect="1"/>
          </p:cNvPicPr>
          <p:nvPr userDrawn="1"/>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25000"/>
                    </a14:imgEffect>
                  </a14:imgLayer>
                </a14:imgProps>
              </a:ext>
              <a:ext uri="{28A0092B-C50C-407E-A947-70E740481C1C}">
                <a14:useLocalDpi xmlns:a14="http://schemas.microsoft.com/office/drawing/2010/main" val="0"/>
              </a:ext>
            </a:extLst>
          </a:blip>
          <a:stretch>
            <a:fillRect/>
          </a:stretch>
        </p:blipFill>
        <p:spPr>
          <a:xfrm>
            <a:off x="6861243" y="204752"/>
            <a:ext cx="2029444" cy="570782"/>
          </a:xfrm>
          <a:prstGeom prst="rect">
            <a:avLst/>
          </a:prstGeom>
          <a:noFill/>
        </p:spPr>
      </p:pic>
      <p:grpSp>
        <p:nvGrpSpPr>
          <p:cNvPr id="23" name="Group 22"/>
          <p:cNvGrpSpPr/>
          <p:nvPr userDrawn="1"/>
        </p:nvGrpSpPr>
        <p:grpSpPr>
          <a:xfrm>
            <a:off x="306632" y="4403017"/>
            <a:ext cx="836369" cy="631056"/>
            <a:chOff x="238208" y="5839572"/>
            <a:chExt cx="856990" cy="862153"/>
          </a:xfrm>
        </p:grpSpPr>
        <p:sp>
          <p:nvSpPr>
            <p:cNvPr id="24" name="Oval 23"/>
            <p:cNvSpPr/>
            <p:nvPr userDrawn="1"/>
          </p:nvSpPr>
          <p:spPr>
            <a:xfrm>
              <a:off x="374618" y="5983014"/>
              <a:ext cx="540794" cy="5407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25" name="Picture 4" descr="https://www.nsf.gov/images/logos/nsf1.jpg"/>
            <p:cNvPicPr>
              <a:picLocks noChangeAspect="1" noChangeArrowheads="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8208" y="5839572"/>
              <a:ext cx="856990" cy="862153"/>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TextBox 25"/>
          <p:cNvSpPr txBox="1"/>
          <p:nvPr userDrawn="1"/>
        </p:nvSpPr>
        <p:spPr>
          <a:xfrm>
            <a:off x="1199499" y="4456078"/>
            <a:ext cx="2041291" cy="507831"/>
          </a:xfrm>
          <a:prstGeom prst="rect">
            <a:avLst/>
          </a:prstGeom>
          <a:noFill/>
          <a:effectLst>
            <a:softEdge rad="101600"/>
          </a:effectLst>
        </p:spPr>
        <p:txBody>
          <a:bodyPr wrap="square" rtlCol="0">
            <a:spAutoFit/>
          </a:bodyPr>
          <a:lstStyle/>
          <a:p>
            <a:r>
              <a:rPr lang="en-US" sz="1350" dirty="0">
                <a:solidFill>
                  <a:prstClr val="white"/>
                </a:solidFill>
              </a:rPr>
              <a:t>Award Number </a:t>
            </a:r>
          </a:p>
          <a:p>
            <a:r>
              <a:rPr lang="en-US" sz="1350" dirty="0">
                <a:solidFill>
                  <a:prstClr val="white"/>
                </a:solidFill>
              </a:rPr>
              <a:t>ACI-1547611</a:t>
            </a:r>
          </a:p>
        </p:txBody>
      </p:sp>
      <p:pic>
        <p:nvPicPr>
          <p:cNvPr id="27" name="Picture 2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30726" y="82198"/>
            <a:ext cx="5352752" cy="1088231"/>
          </a:xfrm>
          <a:prstGeom prst="rect">
            <a:avLst/>
          </a:prstGeom>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5">
            <a:alpha val="83000"/>
          </a:schemeClr>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lum bright="-10000"/>
            <a:extLst>
              <a:ext uri="{BEBA8EAE-BF5A-486C-A8C5-ECC9F3942E4B}">
                <a14:imgProps xmlns:a14="http://schemas.microsoft.com/office/drawing/2010/main">
                  <a14:imgLayer r:embed="rId3">
                    <a14:imgEffect>
                      <a14:brightnessContrast bright="-8000" contrast="-30000"/>
                    </a14:imgEffect>
                  </a14:imgLayer>
                </a14:imgProps>
              </a:ext>
              <a:ext uri="{28A0092B-C50C-407E-A947-70E740481C1C}">
                <a14:useLocalDpi xmlns:a14="http://schemas.microsoft.com/office/drawing/2010/main" val="0"/>
              </a:ext>
            </a:extLst>
          </a:blip>
          <a:stretch>
            <a:fillRect/>
          </a:stretch>
        </p:blipFill>
        <p:spPr>
          <a:xfrm>
            <a:off x="31173" y="0"/>
            <a:ext cx="9144000" cy="5143500"/>
          </a:xfrm>
          <a:prstGeom prst="rect">
            <a:avLst/>
          </a:prstGeom>
          <a:ln>
            <a:noFill/>
          </a:ln>
        </p:spPr>
      </p:pic>
      <p:sp>
        <p:nvSpPr>
          <p:cNvPr id="18" name="Subtitle 2"/>
          <p:cNvSpPr>
            <a:spLocks noGrp="1"/>
          </p:cNvSpPr>
          <p:nvPr>
            <p:ph type="subTitle" idx="1"/>
          </p:nvPr>
        </p:nvSpPr>
        <p:spPr>
          <a:xfrm>
            <a:off x="1143000" y="3130925"/>
            <a:ext cx="6858000" cy="1077878"/>
          </a:xfrm>
        </p:spPr>
        <p:txBody>
          <a:bodyPr anchor="t" anchorCtr="1">
            <a:normAutofit/>
          </a:bodyPr>
          <a:lstStyle>
            <a:lvl1pPr marL="0" indent="0" algn="ctr">
              <a:spcBef>
                <a:spcPts val="450"/>
              </a:spcBef>
              <a:buFontTx/>
              <a:buNone/>
              <a:defRPr sz="1800" i="1">
                <a:solidFill>
                  <a:schemeClr val="bg2">
                    <a:lumMod val="9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9" name="Slide Number Placeholder 5"/>
          <p:cNvSpPr>
            <a:spLocks noGrp="1"/>
          </p:cNvSpPr>
          <p:nvPr>
            <p:ph type="sldNum" sz="quarter" idx="12"/>
          </p:nvPr>
        </p:nvSpPr>
        <p:spPr>
          <a:xfrm>
            <a:off x="4068502" y="4733924"/>
            <a:ext cx="1006999" cy="322527"/>
          </a:xfrm>
        </p:spPr>
        <p:txBody>
          <a:bodyPr/>
          <a:lstStyle/>
          <a:p>
            <a:fld id="{C358CDD8-5622-4D06-9165-8486FE73D54E}" type="slidenum">
              <a:rPr lang="en-US" smtClean="0">
                <a:solidFill>
                  <a:srgbClr val="D8D8D8"/>
                </a:solidFill>
              </a:rPr>
              <a:pPr/>
              <a:t>‹#›</a:t>
            </a:fld>
            <a:endParaRPr lang="en-US">
              <a:solidFill>
                <a:srgbClr val="D8D8D8"/>
              </a:solidFill>
            </a:endParaRPr>
          </a:p>
        </p:txBody>
      </p:sp>
      <p:sp>
        <p:nvSpPr>
          <p:cNvPr id="20" name="Title 1"/>
          <p:cNvSpPr>
            <a:spLocks noGrp="1"/>
          </p:cNvSpPr>
          <p:nvPr>
            <p:ph type="ctrTitle"/>
          </p:nvPr>
        </p:nvSpPr>
        <p:spPr>
          <a:xfrm>
            <a:off x="685800" y="1265356"/>
            <a:ext cx="7772400" cy="1743221"/>
          </a:xfrm>
          <a:noFill/>
          <a:ln>
            <a:noFill/>
          </a:ln>
        </p:spPr>
        <p:txBody>
          <a:bodyPr anchor="b">
            <a:normAutofit/>
          </a:bodyPr>
          <a:lstStyle>
            <a:lvl1pPr algn="ctr">
              <a:defRPr sz="3600">
                <a:solidFill>
                  <a:schemeClr val="bg1"/>
                </a:solidFill>
              </a:defRPr>
            </a:lvl1pPr>
          </a:lstStyle>
          <a:p>
            <a:r>
              <a:rPr lang="en-US"/>
              <a:t>Click to edit Master title style</a:t>
            </a:r>
            <a:endParaRPr lang="en-US" dirty="0"/>
          </a:p>
        </p:txBody>
      </p:sp>
      <p:pic>
        <p:nvPicPr>
          <p:cNvPr id="22" name="Picture 21"/>
          <p:cNvPicPr>
            <a:picLocks noChangeAspect="1"/>
          </p:cNvPicPr>
          <p:nvPr userDrawn="1"/>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25000"/>
                    </a14:imgEffect>
                  </a14:imgLayer>
                </a14:imgProps>
              </a:ext>
              <a:ext uri="{28A0092B-C50C-407E-A947-70E740481C1C}">
                <a14:useLocalDpi xmlns:a14="http://schemas.microsoft.com/office/drawing/2010/main" val="0"/>
              </a:ext>
            </a:extLst>
          </a:blip>
          <a:stretch>
            <a:fillRect/>
          </a:stretch>
        </p:blipFill>
        <p:spPr>
          <a:xfrm>
            <a:off x="6861243" y="204752"/>
            <a:ext cx="2029444" cy="570782"/>
          </a:xfrm>
          <a:prstGeom prst="rect">
            <a:avLst/>
          </a:prstGeom>
          <a:noFill/>
        </p:spPr>
      </p:pic>
      <p:pic>
        <p:nvPicPr>
          <p:cNvPr id="12" name="Picture 1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30726" y="82198"/>
            <a:ext cx="5352752" cy="1088231"/>
          </a:xfrm>
          <a:prstGeom prst="rect">
            <a:avLst/>
          </a:prstGeom>
        </p:spPr>
      </p:pic>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22960"/>
          </a:xfrm>
        </p:spPr>
        <p:style>
          <a:lnRef idx="2">
            <a:schemeClr val="accent5">
              <a:shade val="50000"/>
            </a:schemeClr>
          </a:lnRef>
          <a:fillRef idx="1">
            <a:schemeClr val="accent5"/>
          </a:fillRef>
          <a:effectRef idx="0">
            <a:schemeClr val="accent5"/>
          </a:effectRef>
          <a:fontRef idx="none"/>
        </p:style>
        <p:txBody>
          <a:bodyPr/>
          <a:lstStyle/>
          <a:p>
            <a:r>
              <a:rPr lang="en-US"/>
              <a:t>Click to edit Master title style</a:t>
            </a:r>
            <a:endParaRPr lang="en-US" dirty="0"/>
          </a:p>
        </p:txBody>
      </p:sp>
      <p:sp>
        <p:nvSpPr>
          <p:cNvPr id="3" name="Content Placeholder 2"/>
          <p:cNvSpPr>
            <a:spLocks noGrp="1"/>
          </p:cNvSpPr>
          <p:nvPr>
            <p:ph idx="1"/>
          </p:nvPr>
        </p:nvSpPr>
        <p:spPr>
          <a:xfrm>
            <a:off x="457200" y="1028700"/>
            <a:ext cx="8229600" cy="34708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C358CDD8-5622-4D06-9165-8486FE73D54E}" type="slidenum">
              <a:rPr lang="en-US" smtClean="0">
                <a:solidFill>
                  <a:srgbClr val="D8D8D8"/>
                </a:solidFill>
              </a:rPr>
              <a:pPr/>
              <a:t>‹#›</a:t>
            </a:fld>
            <a:endParaRPr lang="en-US">
              <a:solidFill>
                <a:srgbClr val="D8D8D8"/>
              </a:solidFill>
            </a:endParaRP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440247"/>
            <a:ext cx="7886700" cy="2139553"/>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623888" y="2686855"/>
            <a:ext cx="7886700" cy="1125140"/>
          </a:xfrm>
        </p:spPr>
        <p:txBody>
          <a:bodyPr>
            <a:normAutofit/>
          </a:bodyPr>
          <a:lstStyle>
            <a:lvl1pPr marL="0" indent="0">
              <a:buNone/>
              <a:defRPr sz="2100" i="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C358CDD8-5622-4D06-9165-8486FE73D54E}" type="slidenum">
              <a:rPr lang="en-US" smtClean="0">
                <a:solidFill>
                  <a:srgbClr val="D8D8D8"/>
                </a:solidFill>
              </a:rPr>
              <a:pPr/>
              <a:t>‹#›</a:t>
            </a:fld>
            <a:endParaRPr lang="en-US">
              <a:solidFill>
                <a:srgbClr val="D8D8D8"/>
              </a:solidFill>
            </a:endParaRP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26516"/>
            <a:ext cx="8229600" cy="822960"/>
          </a:xfrm>
        </p:spPr>
        <p:txBody>
          <a:bodyPr/>
          <a:lstStyle>
            <a:lvl1pPr>
              <a:defRPr/>
            </a:lvl1pPr>
          </a:lstStyle>
          <a:p>
            <a:r>
              <a:rPr lang="en-US" dirty="0"/>
              <a:t>Click to edit Master title style</a:t>
            </a:r>
            <a:br>
              <a:rPr lang="en-US" dirty="0"/>
            </a:br>
            <a:endParaRPr lang="en-US" dirty="0"/>
          </a:p>
        </p:txBody>
      </p:sp>
      <p:sp>
        <p:nvSpPr>
          <p:cNvPr id="3" name="Content Placeholder 2"/>
          <p:cNvSpPr>
            <a:spLocks noGrp="1"/>
          </p:cNvSpPr>
          <p:nvPr>
            <p:ph sz="half" idx="1"/>
          </p:nvPr>
        </p:nvSpPr>
        <p:spPr>
          <a:xfrm>
            <a:off x="457200" y="1038786"/>
            <a:ext cx="4057650" cy="3460732"/>
          </a:xfrm>
        </p:spPr>
        <p:txBody>
          <a:bodyPr/>
          <a:lstStyle>
            <a:lvl1pPr>
              <a:defRPr sz="1800"/>
            </a:lvl1pPr>
            <a:lvl2pPr>
              <a:defRPr sz="1500"/>
            </a:lvl2pPr>
            <a:lvl3pPr>
              <a:defRPr sz="135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038786"/>
            <a:ext cx="4057650" cy="3460732"/>
          </a:xfrm>
        </p:spPr>
        <p:txBody>
          <a:bodyPr/>
          <a:lstStyle>
            <a:lvl1pPr>
              <a:defRPr sz="1800"/>
            </a:lvl1pPr>
            <a:lvl2pPr>
              <a:defRPr sz="1500"/>
            </a:lvl2pPr>
            <a:lvl3pPr>
              <a:defRPr sz="135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C358CDD8-5622-4D06-9165-8486FE73D54E}" type="slidenum">
              <a:rPr lang="en-US" smtClean="0">
                <a:solidFill>
                  <a:srgbClr val="D8D8D8"/>
                </a:solidFill>
              </a:rPr>
              <a:pPr/>
              <a:t>‹#›</a:t>
            </a:fld>
            <a:endParaRPr lang="en-US">
              <a:solidFill>
                <a:srgbClr val="D8D8D8"/>
              </a:solidFill>
            </a:endParaRP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29320"/>
            <a:ext cx="8229600" cy="822960"/>
          </a:xfrm>
        </p:spPr>
        <p:txBody>
          <a:bodyPr/>
          <a:lstStyle/>
          <a:p>
            <a:r>
              <a:rPr lang="en-US"/>
              <a:t>Click to edit Master title style</a:t>
            </a:r>
            <a:endParaRPr lang="en-US" dirty="0"/>
          </a:p>
        </p:txBody>
      </p:sp>
      <p:sp>
        <p:nvSpPr>
          <p:cNvPr id="3" name="Text Placeholder 2"/>
          <p:cNvSpPr>
            <a:spLocks noGrp="1"/>
          </p:cNvSpPr>
          <p:nvPr>
            <p:ph type="body" idx="1"/>
          </p:nvPr>
        </p:nvSpPr>
        <p:spPr>
          <a:xfrm>
            <a:off x="457200" y="1017744"/>
            <a:ext cx="4040983" cy="58071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63923"/>
            <a:ext cx="4040983" cy="2841170"/>
          </a:xfrm>
        </p:spPr>
        <p:txBody>
          <a:bodyPr/>
          <a:lstStyle>
            <a:lvl1pPr>
              <a:defRPr sz="1800"/>
            </a:lvl1pPr>
            <a:lvl2pPr>
              <a:defRPr sz="1500"/>
            </a:lvl2pPr>
            <a:lvl3pPr>
              <a:defRPr sz="135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017744"/>
            <a:ext cx="4057650" cy="58071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663923"/>
            <a:ext cx="4057650" cy="2841170"/>
          </a:xfrm>
        </p:spPr>
        <p:txBody>
          <a:bodyPr/>
          <a:lstStyle>
            <a:lvl1pPr>
              <a:defRPr sz="1800"/>
            </a:lvl1pPr>
            <a:lvl2pPr>
              <a:defRPr sz="1500"/>
            </a:lvl2pPr>
            <a:lvl3pPr>
              <a:defRPr sz="135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C358CDD8-5622-4D06-9165-8486FE73D54E}" type="slidenum">
              <a:rPr lang="en-US" smtClean="0">
                <a:solidFill>
                  <a:srgbClr val="D8D8D8"/>
                </a:solidFill>
              </a:rPr>
              <a:pPr/>
              <a:t>‹#›</a:t>
            </a:fld>
            <a:endParaRPr lang="en-US">
              <a:solidFill>
                <a:srgbClr val="D8D8D8"/>
              </a:solidFill>
            </a:endParaRPr>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26517"/>
            <a:ext cx="8229600" cy="82296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358CDD8-5622-4D06-9165-8486FE73D54E}" type="slidenum">
              <a:rPr lang="en-US" smtClean="0">
                <a:solidFill>
                  <a:srgbClr val="D8D8D8"/>
                </a:solidFill>
              </a:rPr>
              <a:pPr/>
              <a:t>‹#›</a:t>
            </a:fld>
            <a:endParaRPr lang="en-US">
              <a:solidFill>
                <a:srgbClr val="D8D8D8"/>
              </a:solidFill>
            </a:endParaRP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58CDD8-5622-4D06-9165-8486FE73D54E}" type="slidenum">
              <a:rPr lang="en-US" smtClean="0">
                <a:solidFill>
                  <a:srgbClr val="D8D8D8"/>
                </a:solidFill>
              </a:rPr>
              <a:pPr/>
              <a:t>‹#›</a:t>
            </a:fld>
            <a:endParaRPr lang="en-US">
              <a:solidFill>
                <a:srgbClr val="D8D8D8"/>
              </a:solidFill>
            </a:endParaRP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1965" y="182301"/>
            <a:ext cx="3368232" cy="1059084"/>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0" y="182302"/>
            <a:ext cx="4851495" cy="429491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381965" y="1336877"/>
            <a:ext cx="3368232" cy="3148228"/>
          </a:xfrm>
        </p:spPr>
        <p:txBody>
          <a:bodyPr>
            <a:normAutofit/>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C358CDD8-5622-4D06-9165-8486FE73D54E}" type="slidenum">
              <a:rPr lang="en-US" smtClean="0">
                <a:solidFill>
                  <a:srgbClr val="D8D8D8"/>
                </a:solidFill>
              </a:rPr>
              <a:pPr/>
              <a:t>‹#›</a:t>
            </a:fld>
            <a:endParaRPr lang="en-US">
              <a:solidFill>
                <a:srgbClr val="D8D8D8"/>
              </a:solidFill>
            </a:endParaRP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Intro">
    <p:spTree>
      <p:nvGrpSpPr>
        <p:cNvPr id="1" name=""/>
        <p:cNvGrpSpPr/>
        <p:nvPr/>
      </p:nvGrpSpPr>
      <p:grpSpPr>
        <a:xfrm>
          <a:off x="0" y="0"/>
          <a:ext cx="0" cy="0"/>
          <a:chOff x="0" y="0"/>
          <a:chExt cx="0" cy="0"/>
        </a:xfrm>
      </p:grpSpPr>
      <p:sp>
        <p:nvSpPr>
          <p:cNvPr id="14" name="Text Placeholder 12"/>
          <p:cNvSpPr>
            <a:spLocks noGrp="1"/>
          </p:cNvSpPr>
          <p:nvPr>
            <p:ph type="body" sz="quarter" idx="12" hasCustomPrompt="1"/>
          </p:nvPr>
        </p:nvSpPr>
        <p:spPr>
          <a:xfrm>
            <a:off x="786384" y="1644329"/>
            <a:ext cx="3959352" cy="2126023"/>
          </a:xfrm>
        </p:spPr>
        <p:txBody>
          <a:bodyPr anchor="t" anchorCtr="0"/>
          <a:lstStyle>
            <a:lvl1pPr>
              <a:lnSpc>
                <a:spcPct val="76000"/>
              </a:lnSpc>
              <a:spcBef>
                <a:spcPts val="0"/>
              </a:spcBef>
              <a:defRPr sz="3300" b="0" cap="all" baseline="0">
                <a:solidFill>
                  <a:schemeClr val="tx1"/>
                </a:solidFill>
                <a:latin typeface="+mj-lt"/>
              </a:defRPr>
            </a:lvl1pPr>
            <a:lvl5pPr>
              <a:defRPr/>
            </a:lvl5pPr>
          </a:lstStyle>
          <a:p>
            <a:pPr lvl="0"/>
            <a:r>
              <a:rPr lang="en-US"/>
              <a:t>intro</a:t>
            </a:r>
          </a:p>
          <a:p>
            <a:pPr lvl="0"/>
            <a:r>
              <a:rPr lang="en-US"/>
              <a:t>text</a:t>
            </a:r>
            <a:endParaRPr lang="en-US" dirty="0"/>
          </a:p>
        </p:txBody>
      </p:sp>
      <p:sp>
        <p:nvSpPr>
          <p:cNvPr id="18" name="Text Placeholder 17"/>
          <p:cNvSpPr>
            <a:spLocks noGrp="1"/>
          </p:cNvSpPr>
          <p:nvPr>
            <p:ph type="body" sz="quarter" idx="15"/>
          </p:nvPr>
        </p:nvSpPr>
        <p:spPr>
          <a:xfrm>
            <a:off x="4864608" y="576274"/>
            <a:ext cx="3422142" cy="4198928"/>
          </a:xfrm>
        </p:spPr>
        <p:txBody>
          <a:bodyPr>
            <a:noAutofit/>
          </a:bodyPr>
          <a:lstStyle>
            <a:lvl1pPr marL="150876">
              <a:defRPr sz="1275" i="1">
                <a:solidFill>
                  <a:schemeClr val="tx1"/>
                </a:solidFill>
                <a:latin typeface="+mn-lt"/>
              </a:defRPr>
            </a:lvl1pPr>
            <a:lvl2pPr marL="150876" indent="0">
              <a:spcBef>
                <a:spcPts val="1200"/>
              </a:spcBef>
              <a:buNone/>
              <a:defRPr sz="1125">
                <a:solidFill>
                  <a:schemeClr val="tx1"/>
                </a:solidFill>
                <a:latin typeface="+mn-lt"/>
              </a:defRPr>
            </a:lvl2pPr>
            <a:lvl3pPr marL="150876" indent="-96012">
              <a:lnSpc>
                <a:spcPct val="95000"/>
              </a:lnSpc>
              <a:spcBef>
                <a:spcPts val="375"/>
              </a:spcBef>
              <a:buClr>
                <a:schemeClr val="tx1"/>
              </a:buClr>
              <a:buFont typeface="Georgia" panose="02040502050405020303" pitchFamily="18" charset="0"/>
              <a:buChar char="»"/>
              <a:defRPr sz="1125">
                <a:solidFill>
                  <a:schemeClr val="tx1"/>
                </a:solidFill>
                <a:latin typeface="+mn-lt"/>
              </a:defRPr>
            </a:lvl3pPr>
            <a:lvl4pPr marL="246888" indent="-96012">
              <a:spcBef>
                <a:spcPts val="375"/>
              </a:spcBef>
              <a:buClr>
                <a:schemeClr val="accent4"/>
              </a:buClr>
              <a:buSzPct val="100000"/>
              <a:buFont typeface="Georgia" panose="02040502050405020303" pitchFamily="18" charset="0"/>
              <a:buChar char="»"/>
              <a:defRPr sz="825">
                <a:solidFill>
                  <a:schemeClr val="accent4"/>
                </a:solidFill>
                <a:latin typeface="+mn-lt"/>
              </a:defRPr>
            </a:lvl4pPr>
            <a:lvl5pPr marL="150876" indent="-150876">
              <a:lnSpc>
                <a:spcPct val="95000"/>
              </a:lnSpc>
              <a:spcBef>
                <a:spcPts val="450"/>
              </a:spcBef>
              <a:buClr>
                <a:schemeClr val="tx1"/>
              </a:buClr>
              <a:buSzPct val="92000"/>
              <a:buFont typeface="+mj-lt"/>
              <a:buAutoNum type="arabicPeriod"/>
              <a:defRPr sz="1125" baseline="0">
                <a:solidFill>
                  <a:schemeClr val="tx1"/>
                </a:solidFill>
                <a:latin typeface="+mn-lt"/>
              </a:defRPr>
            </a:lvl5pPr>
            <a:lvl6pPr marL="787003" indent="0">
              <a:buFontTx/>
              <a:buNone/>
              <a:defRPr baseline="0">
                <a:solidFill>
                  <a:srgbClr val="FFFFFF"/>
                </a:solidFill>
              </a:defRPr>
            </a:lvl6pPr>
            <a:lvl7pPr marL="1129903" indent="0">
              <a:buFontTx/>
              <a:buNone/>
              <a:defRPr>
                <a:solidFill>
                  <a:srgbClr val="FFFFFF"/>
                </a:solidFill>
              </a:defRPr>
            </a:lvl7pPr>
            <a:lvl8pPr marL="1472803" indent="0">
              <a:buFontTx/>
              <a:buNone/>
              <a:defRPr>
                <a:solidFill>
                  <a:srgbClr val="FFFFFF"/>
                </a:solidFill>
              </a:defRPr>
            </a:lvl8pPr>
            <a:lvl9pPr marL="1815703" indent="0">
              <a:buFontTx/>
              <a:buNone/>
              <a:defRPr>
                <a:solidFill>
                  <a:srgbClr val="FFFFFF"/>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eigth level</a:t>
            </a:r>
          </a:p>
          <a:p>
            <a:pPr lvl="8"/>
            <a:r>
              <a:rPr lang="en-US"/>
              <a:t>ninth level</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5" name="Date Placeholder 3"/>
          <p:cNvSpPr>
            <a:spLocks noGrp="1"/>
          </p:cNvSpPr>
          <p:nvPr>
            <p:ph type="dt" sz="half" idx="10"/>
          </p:nvPr>
        </p:nvSpPr>
        <p:spPr>
          <a:xfrm>
            <a:off x="6286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E23D5C5B-37A5-2B4C-AF91-5B7C93F66D90}" type="datetimeFigureOut">
              <a:rPr lang="en-US"/>
              <a:pPr>
                <a:defRPr/>
              </a:pPr>
              <a:t>1/10/19</a:t>
            </a:fld>
            <a:endParaRPr lang="en-US" dirty="0"/>
          </a:p>
        </p:txBody>
      </p:sp>
      <p:sp>
        <p:nvSpPr>
          <p:cNvPr id="6" name="Footer Placeholder 4"/>
          <p:cNvSpPr>
            <a:spLocks noGrp="1"/>
          </p:cNvSpPr>
          <p:nvPr>
            <p:ph type="ftr" sz="quarter" idx="11"/>
          </p:nvPr>
        </p:nvSpPr>
        <p:spPr>
          <a:xfrm>
            <a:off x="3028950" y="4767263"/>
            <a:ext cx="3086100" cy="274637"/>
          </a:xfrm>
          <a:prstGeom prst="rect">
            <a:avLst/>
          </a:prstGeom>
        </p:spPr>
        <p:txBody>
          <a:bodyPr/>
          <a:lstStyle>
            <a:lvl1pPr defTabSz="685783" eaLnBrk="1" fontAlgn="auto" hangingPunct="1">
              <a:spcBef>
                <a:spcPts val="0"/>
              </a:spcBef>
              <a:spcAft>
                <a:spcPts val="0"/>
              </a:spcAft>
              <a:defRPr sz="1350" dirty="0">
                <a:latin typeface="+mn-lt"/>
              </a:defRPr>
            </a:lvl1pPr>
          </a:lstStyle>
          <a:p>
            <a:pPr>
              <a:defRPr/>
            </a:pPr>
            <a:endParaRPr lang="en-US"/>
          </a:p>
        </p:txBody>
      </p:sp>
      <p:sp>
        <p:nvSpPr>
          <p:cNvPr id="7" name="Slide Number Placeholder 5"/>
          <p:cNvSpPr>
            <a:spLocks noGrp="1"/>
          </p:cNvSpPr>
          <p:nvPr>
            <p:ph type="sldNum" sz="quarter" idx="12"/>
          </p:nvPr>
        </p:nvSpPr>
        <p:spPr>
          <a:xfrm>
            <a:off x="64579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C2A020FB-706C-D748-BDCB-93BC392AEA05}" type="slidenum">
              <a:rPr lang="en-US"/>
              <a:pPr>
                <a:defRPr/>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0" y="4418044"/>
            <a:ext cx="9144000" cy="72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4461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4"/>
          <p:cNvSpPr>
            <a:spLocks noGrp="1"/>
          </p:cNvSpPr>
          <p:nvPr>
            <p:ph type="dt" sz="half" idx="10"/>
          </p:nvPr>
        </p:nvSpPr>
        <p:spPr>
          <a:xfrm>
            <a:off x="6286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4D1A1A26-6338-5846-89C8-A4E45B51E0E4}" type="datetimeFigureOut">
              <a:rPr lang="en-US"/>
              <a:pPr>
                <a:defRPr/>
              </a:pPr>
              <a:t>1/10/19</a:t>
            </a:fld>
            <a:endParaRPr lang="en-US" dirty="0"/>
          </a:p>
        </p:txBody>
      </p:sp>
      <p:sp>
        <p:nvSpPr>
          <p:cNvPr id="7" name="Footer Placeholder 5"/>
          <p:cNvSpPr>
            <a:spLocks noGrp="1"/>
          </p:cNvSpPr>
          <p:nvPr>
            <p:ph type="ftr" sz="quarter" idx="11"/>
          </p:nvPr>
        </p:nvSpPr>
        <p:spPr>
          <a:xfrm>
            <a:off x="3028950" y="4767263"/>
            <a:ext cx="3086100" cy="274637"/>
          </a:xfrm>
          <a:prstGeom prst="rect">
            <a:avLst/>
          </a:prstGeom>
        </p:spPr>
        <p:txBody>
          <a:bodyPr/>
          <a:lstStyle>
            <a:lvl1pPr defTabSz="685783" eaLnBrk="1" fontAlgn="auto" hangingPunct="1">
              <a:spcBef>
                <a:spcPts val="0"/>
              </a:spcBef>
              <a:spcAft>
                <a:spcPts val="0"/>
              </a:spcAft>
              <a:defRPr sz="1350" dirty="0">
                <a:latin typeface="+mn-lt"/>
              </a:defRPr>
            </a:lvl1pPr>
          </a:lstStyle>
          <a:p>
            <a:pPr>
              <a:defRPr/>
            </a:pPr>
            <a:endParaRPr lang="en-US"/>
          </a:p>
        </p:txBody>
      </p:sp>
      <p:sp>
        <p:nvSpPr>
          <p:cNvPr id="8" name="Slide Number Placeholder 6"/>
          <p:cNvSpPr>
            <a:spLocks noGrp="1"/>
          </p:cNvSpPr>
          <p:nvPr>
            <p:ph type="sldNum" sz="quarter" idx="12"/>
          </p:nvPr>
        </p:nvSpPr>
        <p:spPr>
          <a:xfrm>
            <a:off x="64579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896D883B-B73C-514E-863C-DA07A3AE14FB}" type="slidenum">
              <a:rPr lang="en-US"/>
              <a:pPr>
                <a:defRPr/>
              </a:pPr>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0" y="4418044"/>
            <a:ext cx="9144000" cy="72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666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6"/>
          <p:cNvSpPr>
            <a:spLocks noGrp="1"/>
          </p:cNvSpPr>
          <p:nvPr>
            <p:ph type="dt" sz="half" idx="10"/>
          </p:nvPr>
        </p:nvSpPr>
        <p:spPr>
          <a:xfrm>
            <a:off x="6286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E7E98E93-EE7C-014F-A1D1-C7BBEF695864}" type="datetimeFigureOut">
              <a:rPr lang="en-US"/>
              <a:pPr>
                <a:defRPr/>
              </a:pPr>
              <a:t>1/10/19</a:t>
            </a:fld>
            <a:endParaRPr lang="en-US" dirty="0"/>
          </a:p>
        </p:txBody>
      </p:sp>
      <p:sp>
        <p:nvSpPr>
          <p:cNvPr id="9" name="Footer Placeholder 7"/>
          <p:cNvSpPr>
            <a:spLocks noGrp="1"/>
          </p:cNvSpPr>
          <p:nvPr>
            <p:ph type="ftr" sz="quarter" idx="11"/>
          </p:nvPr>
        </p:nvSpPr>
        <p:spPr>
          <a:xfrm>
            <a:off x="3028950" y="4767263"/>
            <a:ext cx="3086100" cy="274637"/>
          </a:xfrm>
          <a:prstGeom prst="rect">
            <a:avLst/>
          </a:prstGeom>
        </p:spPr>
        <p:txBody>
          <a:bodyPr/>
          <a:lstStyle>
            <a:lvl1pPr defTabSz="685783" eaLnBrk="1" fontAlgn="auto" hangingPunct="1">
              <a:spcBef>
                <a:spcPts val="0"/>
              </a:spcBef>
              <a:spcAft>
                <a:spcPts val="0"/>
              </a:spcAft>
              <a:defRPr sz="1350" dirty="0">
                <a:latin typeface="+mn-lt"/>
              </a:defRPr>
            </a:lvl1pPr>
          </a:lstStyle>
          <a:p>
            <a:pPr>
              <a:defRPr/>
            </a:pPr>
            <a:endParaRPr lang="en-US"/>
          </a:p>
        </p:txBody>
      </p:sp>
      <p:sp>
        <p:nvSpPr>
          <p:cNvPr id="10" name="Slide Number Placeholder 8"/>
          <p:cNvSpPr>
            <a:spLocks noGrp="1"/>
          </p:cNvSpPr>
          <p:nvPr>
            <p:ph type="sldNum" sz="quarter" idx="12"/>
          </p:nvPr>
        </p:nvSpPr>
        <p:spPr>
          <a:xfrm>
            <a:off x="64579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9F823074-C3FB-AF48-962A-9909C27E601E}" type="slidenum">
              <a:rPr lang="en-US"/>
              <a:pPr>
                <a:defRPr/>
              </a:pPr>
              <a:t>‹#›</a:t>
            </a:fld>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0" y="4418044"/>
            <a:ext cx="9144000" cy="72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1406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2"/>
          <p:cNvSpPr>
            <a:spLocks noGrp="1"/>
          </p:cNvSpPr>
          <p:nvPr>
            <p:ph type="dt" sz="half" idx="10"/>
          </p:nvPr>
        </p:nvSpPr>
        <p:spPr>
          <a:xfrm>
            <a:off x="6286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A1BB51F9-8BEC-484D-85CB-45A0DE713928}" type="datetimeFigureOut">
              <a:rPr lang="en-US"/>
              <a:pPr>
                <a:defRPr/>
              </a:pPr>
              <a:t>1/10/19</a:t>
            </a:fld>
            <a:endParaRPr lang="en-US" dirty="0"/>
          </a:p>
        </p:txBody>
      </p:sp>
      <p:sp>
        <p:nvSpPr>
          <p:cNvPr id="5" name="Footer Placeholder 3"/>
          <p:cNvSpPr>
            <a:spLocks noGrp="1"/>
          </p:cNvSpPr>
          <p:nvPr>
            <p:ph type="ftr" sz="quarter" idx="11"/>
          </p:nvPr>
        </p:nvSpPr>
        <p:spPr>
          <a:xfrm>
            <a:off x="3028950" y="4767263"/>
            <a:ext cx="3086100" cy="274637"/>
          </a:xfrm>
          <a:prstGeom prst="rect">
            <a:avLst/>
          </a:prstGeom>
        </p:spPr>
        <p:txBody>
          <a:bodyPr/>
          <a:lstStyle>
            <a:lvl1pPr defTabSz="685783" eaLnBrk="1" fontAlgn="auto" hangingPunct="1">
              <a:spcBef>
                <a:spcPts val="0"/>
              </a:spcBef>
              <a:spcAft>
                <a:spcPts val="0"/>
              </a:spcAft>
              <a:defRPr sz="1350" dirty="0">
                <a:latin typeface="+mn-lt"/>
              </a:defRPr>
            </a:lvl1pPr>
          </a:lstStyle>
          <a:p>
            <a:pPr>
              <a:defRPr/>
            </a:pPr>
            <a:endParaRPr lang="en-US"/>
          </a:p>
        </p:txBody>
      </p:sp>
      <p:sp>
        <p:nvSpPr>
          <p:cNvPr id="6" name="Slide Number Placeholder 4"/>
          <p:cNvSpPr>
            <a:spLocks noGrp="1"/>
          </p:cNvSpPr>
          <p:nvPr>
            <p:ph type="sldNum" sz="quarter" idx="12"/>
          </p:nvPr>
        </p:nvSpPr>
        <p:spPr>
          <a:xfrm>
            <a:off x="64579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7EA434D6-62F0-3D4B-9D14-FC0154A3B16C}" type="slidenum">
              <a:rPr lang="en-US"/>
              <a:pPr>
                <a:defRPr/>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0" y="4418044"/>
            <a:ext cx="9144000" cy="72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7362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4B44BA73-E49C-6B42-B137-563BA9FD5F3B}" type="datetimeFigureOut">
              <a:rPr lang="en-US"/>
              <a:pPr>
                <a:defRPr/>
              </a:pPr>
              <a:t>1/10/19</a:t>
            </a:fld>
            <a:endParaRPr lang="en-US" dirty="0"/>
          </a:p>
        </p:txBody>
      </p:sp>
      <p:sp>
        <p:nvSpPr>
          <p:cNvPr id="3" name="Footer Placeholder 2"/>
          <p:cNvSpPr>
            <a:spLocks noGrp="1"/>
          </p:cNvSpPr>
          <p:nvPr>
            <p:ph type="ftr" sz="quarter" idx="11"/>
          </p:nvPr>
        </p:nvSpPr>
        <p:spPr>
          <a:xfrm>
            <a:off x="3028950" y="4767263"/>
            <a:ext cx="3086100" cy="274637"/>
          </a:xfrm>
          <a:prstGeom prst="rect">
            <a:avLst/>
          </a:prstGeom>
        </p:spPr>
        <p:txBody>
          <a:bodyPr/>
          <a:lstStyle>
            <a:lvl1pPr defTabSz="685783" eaLnBrk="1" fontAlgn="auto" hangingPunct="1">
              <a:spcBef>
                <a:spcPts val="0"/>
              </a:spcBef>
              <a:spcAft>
                <a:spcPts val="0"/>
              </a:spcAft>
              <a:defRPr sz="1350" dirty="0">
                <a:latin typeface="+mn-lt"/>
              </a:defRPr>
            </a:lvl1pPr>
          </a:lstStyle>
          <a:p>
            <a:pPr>
              <a:defRPr/>
            </a:pPr>
            <a:endParaRPr lang="en-US"/>
          </a:p>
        </p:txBody>
      </p:sp>
      <p:sp>
        <p:nvSpPr>
          <p:cNvPr id="4" name="Slide Number Placeholder 3"/>
          <p:cNvSpPr>
            <a:spLocks noGrp="1"/>
          </p:cNvSpPr>
          <p:nvPr>
            <p:ph type="sldNum" sz="quarter" idx="12"/>
          </p:nvPr>
        </p:nvSpPr>
        <p:spPr>
          <a:xfrm>
            <a:off x="64579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13E40573-DD6B-8B46-A92C-CE30148FA4EF}" type="slidenum">
              <a:rPr lang="en-US"/>
              <a:pPr>
                <a:defRPr/>
              </a:pPr>
              <a:t>‹#›</a:t>
            </a:fld>
            <a:endParaRPr lang="en-US" dirty="0"/>
          </a:p>
        </p:txBody>
      </p:sp>
    </p:spTree>
    <p:extLst>
      <p:ext uri="{BB962C8B-B14F-4D97-AF65-F5344CB8AC3E}">
        <p14:creationId xmlns:p14="http://schemas.microsoft.com/office/powerpoint/2010/main" val="1190445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418013"/>
            <a:ext cx="9144000"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6" name="Date Placeholder 4"/>
          <p:cNvSpPr>
            <a:spLocks noGrp="1"/>
          </p:cNvSpPr>
          <p:nvPr>
            <p:ph type="dt" sz="half" idx="10"/>
          </p:nvPr>
        </p:nvSpPr>
        <p:spPr>
          <a:xfrm>
            <a:off x="6286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A09F88D8-D49E-2348-8302-670710B3149F}" type="datetimeFigureOut">
              <a:rPr lang="en-US"/>
              <a:pPr>
                <a:defRPr/>
              </a:pPr>
              <a:t>1/10/19</a:t>
            </a:fld>
            <a:endParaRPr lang="en-US" dirty="0"/>
          </a:p>
        </p:txBody>
      </p:sp>
      <p:sp>
        <p:nvSpPr>
          <p:cNvPr id="7" name="Footer Placeholder 5"/>
          <p:cNvSpPr>
            <a:spLocks noGrp="1"/>
          </p:cNvSpPr>
          <p:nvPr>
            <p:ph type="ftr" sz="quarter" idx="11"/>
          </p:nvPr>
        </p:nvSpPr>
        <p:spPr>
          <a:xfrm>
            <a:off x="3028950" y="4767263"/>
            <a:ext cx="3086100" cy="274637"/>
          </a:xfrm>
          <a:prstGeom prst="rect">
            <a:avLst/>
          </a:prstGeom>
        </p:spPr>
        <p:txBody>
          <a:bodyPr/>
          <a:lstStyle>
            <a:lvl1pPr defTabSz="685783" eaLnBrk="1" fontAlgn="auto" hangingPunct="1">
              <a:spcBef>
                <a:spcPts val="0"/>
              </a:spcBef>
              <a:spcAft>
                <a:spcPts val="0"/>
              </a:spcAft>
              <a:defRPr sz="1350" dirty="0">
                <a:latin typeface="+mn-lt"/>
              </a:defRPr>
            </a:lvl1pPr>
          </a:lstStyle>
          <a:p>
            <a:pPr>
              <a:defRPr/>
            </a:pPr>
            <a:endParaRPr lang="en-US"/>
          </a:p>
        </p:txBody>
      </p:sp>
      <p:sp>
        <p:nvSpPr>
          <p:cNvPr id="8" name="Slide Number Placeholder 6"/>
          <p:cNvSpPr>
            <a:spLocks noGrp="1"/>
          </p:cNvSpPr>
          <p:nvPr>
            <p:ph type="sldNum" sz="quarter" idx="12"/>
          </p:nvPr>
        </p:nvSpPr>
        <p:spPr>
          <a:xfrm>
            <a:off x="64579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32C6BE84-73FC-F740-92C8-8937BBEDB770}" type="slidenum">
              <a:rPr lang="en-US"/>
              <a:pPr>
                <a:defRPr/>
              </a:pPr>
              <a:t>‹#›</a:t>
            </a:fld>
            <a:endParaRPr lang="en-US" dirty="0"/>
          </a:p>
        </p:txBody>
      </p:sp>
    </p:spTree>
    <p:extLst>
      <p:ext uri="{BB962C8B-B14F-4D97-AF65-F5344CB8AC3E}">
        <p14:creationId xmlns:p14="http://schemas.microsoft.com/office/powerpoint/2010/main" val="1863594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418013"/>
            <a:ext cx="9144000"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6" name="Date Placeholder 4"/>
          <p:cNvSpPr>
            <a:spLocks noGrp="1"/>
          </p:cNvSpPr>
          <p:nvPr>
            <p:ph type="dt" sz="half" idx="10"/>
          </p:nvPr>
        </p:nvSpPr>
        <p:spPr>
          <a:xfrm>
            <a:off x="6286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BCCC82B1-B8EB-EA44-85C7-9F7032034D8E}" type="datetimeFigureOut">
              <a:rPr lang="en-US"/>
              <a:pPr>
                <a:defRPr/>
              </a:pPr>
              <a:t>1/10/19</a:t>
            </a:fld>
            <a:endParaRPr lang="en-US" dirty="0"/>
          </a:p>
        </p:txBody>
      </p:sp>
      <p:sp>
        <p:nvSpPr>
          <p:cNvPr id="7" name="Footer Placeholder 5"/>
          <p:cNvSpPr>
            <a:spLocks noGrp="1"/>
          </p:cNvSpPr>
          <p:nvPr>
            <p:ph type="ftr" sz="quarter" idx="11"/>
          </p:nvPr>
        </p:nvSpPr>
        <p:spPr>
          <a:xfrm>
            <a:off x="3028950" y="4767263"/>
            <a:ext cx="3086100" cy="274637"/>
          </a:xfrm>
          <a:prstGeom prst="rect">
            <a:avLst/>
          </a:prstGeom>
        </p:spPr>
        <p:txBody>
          <a:bodyPr/>
          <a:lstStyle>
            <a:lvl1pPr defTabSz="685783" eaLnBrk="1" fontAlgn="auto" hangingPunct="1">
              <a:spcBef>
                <a:spcPts val="0"/>
              </a:spcBef>
              <a:spcAft>
                <a:spcPts val="0"/>
              </a:spcAft>
              <a:defRPr sz="1350" dirty="0">
                <a:latin typeface="+mn-lt"/>
              </a:defRPr>
            </a:lvl1pPr>
          </a:lstStyle>
          <a:p>
            <a:pPr>
              <a:defRPr/>
            </a:pPr>
            <a:endParaRPr lang="en-US"/>
          </a:p>
        </p:txBody>
      </p:sp>
      <p:sp>
        <p:nvSpPr>
          <p:cNvPr id="8" name="Slide Number Placeholder 6"/>
          <p:cNvSpPr>
            <a:spLocks noGrp="1"/>
          </p:cNvSpPr>
          <p:nvPr>
            <p:ph type="sldNum" sz="quarter" idx="12"/>
          </p:nvPr>
        </p:nvSpPr>
        <p:spPr>
          <a:xfrm>
            <a:off x="64579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09E47E1A-B195-2640-9046-86C6AE883CBC}" type="slidenum">
              <a:rPr lang="en-US"/>
              <a:pPr>
                <a:defRPr/>
              </a:pPr>
              <a:t>‹#›</a:t>
            </a:fld>
            <a:endParaRPr lang="en-US" dirty="0"/>
          </a:p>
        </p:txBody>
      </p:sp>
    </p:spTree>
    <p:extLst>
      <p:ext uri="{BB962C8B-B14F-4D97-AF65-F5344CB8AC3E}">
        <p14:creationId xmlns:p14="http://schemas.microsoft.com/office/powerpoint/2010/main" val="3787615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11" Type="http://schemas.openxmlformats.org/officeDocument/2006/relationships/theme" Target="../theme/theme3.xml"/><Relationship Id="rId12" Type="http://schemas.openxmlformats.org/officeDocument/2006/relationships/image" Target="../media/image3.png"/><Relationship Id="rId13" Type="http://schemas.openxmlformats.org/officeDocument/2006/relationships/image" Target="../media/image4.png"/><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 name="Text Placeholder 2"/>
          <p:cNvSpPr>
            <a:spLocks noGrp="1"/>
          </p:cNvSpPr>
          <p:nvPr>
            <p:ph type="body" idx="1"/>
          </p:nvPr>
        </p:nvSpPr>
        <p:spPr>
          <a:xfrm>
            <a:off x="628650" y="1370013"/>
            <a:ext cx="7886700" cy="289718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716" r:id="rId11"/>
    <p:sldLayoutId id="2147483717" r:id="rId12"/>
    <p:sldLayoutId id="2147483718" r:id="rId13"/>
  </p:sldLayoutIdLst>
  <p:txStyles>
    <p:titleStyle>
      <a:lvl1pPr algn="l" defTabSz="685800" rtl="0" eaLnBrk="1" fontAlgn="base" hangingPunct="1">
        <a:lnSpc>
          <a:spcPct val="90000"/>
        </a:lnSpc>
        <a:spcBef>
          <a:spcPct val="0"/>
        </a:spcBef>
        <a:spcAft>
          <a:spcPct val="0"/>
        </a:spcAft>
        <a:defRPr sz="3300" b="1" kern="1200">
          <a:solidFill>
            <a:srgbClr val="990000"/>
          </a:solidFill>
          <a:latin typeface="+mj-lt"/>
          <a:ea typeface="+mj-ea"/>
          <a:cs typeface="+mj-cs"/>
        </a:defRPr>
      </a:lvl1pPr>
      <a:lvl2pPr algn="l" defTabSz="685800" rtl="0" eaLnBrk="1" fontAlgn="base" hangingPunct="1">
        <a:lnSpc>
          <a:spcPct val="90000"/>
        </a:lnSpc>
        <a:spcBef>
          <a:spcPct val="0"/>
        </a:spcBef>
        <a:spcAft>
          <a:spcPct val="0"/>
        </a:spcAft>
        <a:defRPr sz="3300" b="1">
          <a:solidFill>
            <a:srgbClr val="990000"/>
          </a:solidFill>
          <a:latin typeface="Arial" charset="0"/>
        </a:defRPr>
      </a:lvl2pPr>
      <a:lvl3pPr algn="l" defTabSz="685800" rtl="0" eaLnBrk="1" fontAlgn="base" hangingPunct="1">
        <a:lnSpc>
          <a:spcPct val="90000"/>
        </a:lnSpc>
        <a:spcBef>
          <a:spcPct val="0"/>
        </a:spcBef>
        <a:spcAft>
          <a:spcPct val="0"/>
        </a:spcAft>
        <a:defRPr sz="3300" b="1">
          <a:solidFill>
            <a:srgbClr val="990000"/>
          </a:solidFill>
          <a:latin typeface="Arial" charset="0"/>
        </a:defRPr>
      </a:lvl3pPr>
      <a:lvl4pPr algn="l" defTabSz="685800" rtl="0" eaLnBrk="1" fontAlgn="base" hangingPunct="1">
        <a:lnSpc>
          <a:spcPct val="90000"/>
        </a:lnSpc>
        <a:spcBef>
          <a:spcPct val="0"/>
        </a:spcBef>
        <a:spcAft>
          <a:spcPct val="0"/>
        </a:spcAft>
        <a:defRPr sz="3300" b="1">
          <a:solidFill>
            <a:srgbClr val="990000"/>
          </a:solidFill>
          <a:latin typeface="Arial" charset="0"/>
        </a:defRPr>
      </a:lvl4pPr>
      <a:lvl5pPr algn="l" defTabSz="685800" rtl="0" eaLnBrk="1" fontAlgn="base" hangingPunct="1">
        <a:lnSpc>
          <a:spcPct val="90000"/>
        </a:lnSpc>
        <a:spcBef>
          <a:spcPct val="0"/>
        </a:spcBef>
        <a:spcAft>
          <a:spcPct val="0"/>
        </a:spcAft>
        <a:defRPr sz="3300" b="1">
          <a:solidFill>
            <a:srgbClr val="990000"/>
          </a:solidFill>
          <a:latin typeface="Arial" charset="0"/>
        </a:defRPr>
      </a:lvl5pPr>
      <a:lvl6pPr marL="457200" algn="l" defTabSz="685800" rtl="0" eaLnBrk="1" fontAlgn="base" hangingPunct="1">
        <a:lnSpc>
          <a:spcPct val="90000"/>
        </a:lnSpc>
        <a:spcBef>
          <a:spcPct val="0"/>
        </a:spcBef>
        <a:spcAft>
          <a:spcPct val="0"/>
        </a:spcAft>
        <a:defRPr sz="3300" b="1">
          <a:solidFill>
            <a:srgbClr val="990000"/>
          </a:solidFill>
          <a:latin typeface="Arial" charset="0"/>
        </a:defRPr>
      </a:lvl6pPr>
      <a:lvl7pPr marL="914400" algn="l" defTabSz="685800" rtl="0" eaLnBrk="1" fontAlgn="base" hangingPunct="1">
        <a:lnSpc>
          <a:spcPct val="90000"/>
        </a:lnSpc>
        <a:spcBef>
          <a:spcPct val="0"/>
        </a:spcBef>
        <a:spcAft>
          <a:spcPct val="0"/>
        </a:spcAft>
        <a:defRPr sz="3300" b="1">
          <a:solidFill>
            <a:srgbClr val="990000"/>
          </a:solidFill>
          <a:latin typeface="Arial" charset="0"/>
        </a:defRPr>
      </a:lvl7pPr>
      <a:lvl8pPr marL="1371600" algn="l" defTabSz="685800" rtl="0" eaLnBrk="1" fontAlgn="base" hangingPunct="1">
        <a:lnSpc>
          <a:spcPct val="90000"/>
        </a:lnSpc>
        <a:spcBef>
          <a:spcPct val="0"/>
        </a:spcBef>
        <a:spcAft>
          <a:spcPct val="0"/>
        </a:spcAft>
        <a:defRPr sz="3300" b="1">
          <a:solidFill>
            <a:srgbClr val="990000"/>
          </a:solidFill>
          <a:latin typeface="Arial" charset="0"/>
        </a:defRPr>
      </a:lvl8pPr>
      <a:lvl9pPr marL="1828800" algn="l" defTabSz="685800" rtl="0" eaLnBrk="1" fontAlgn="base" hangingPunct="1">
        <a:lnSpc>
          <a:spcPct val="90000"/>
        </a:lnSpc>
        <a:spcBef>
          <a:spcPct val="0"/>
        </a:spcBef>
        <a:spcAft>
          <a:spcPct val="0"/>
        </a:spcAft>
        <a:defRPr sz="3300" b="1">
          <a:solidFill>
            <a:srgbClr val="990000"/>
          </a:solidFill>
          <a:latin typeface="Arial" charset="0"/>
        </a:defRPr>
      </a:lvl9pPr>
    </p:titleStyle>
    <p:bodyStyle>
      <a:lvl1pPr marL="171450" indent="-171450" algn="l" defTabSz="685800" rtl="0" eaLnBrk="1" fontAlgn="base" hangingPunct="1">
        <a:lnSpc>
          <a:spcPct val="90000"/>
        </a:lnSpc>
        <a:spcBef>
          <a:spcPts val="750"/>
        </a:spcBef>
        <a:spcAft>
          <a:spcPct val="0"/>
        </a:spcAft>
        <a:buFont typeface="Arial" charset="0"/>
        <a:buChar char="•"/>
        <a:defRPr sz="2100" kern="1200">
          <a:solidFill>
            <a:schemeClr val="tx1"/>
          </a:solidFill>
          <a:latin typeface="+mn-lt"/>
          <a:ea typeface="+mn-ea"/>
          <a:cs typeface="+mn-cs"/>
        </a:defRPr>
      </a:lvl1pPr>
      <a:lvl2pPr marL="514350" indent="-171450" algn="l" defTabSz="685800" rtl="0" eaLnBrk="1" fontAlgn="base" hangingPunct="1">
        <a:lnSpc>
          <a:spcPct val="90000"/>
        </a:lnSpc>
        <a:spcBef>
          <a:spcPts val="375"/>
        </a:spcBef>
        <a:spcAft>
          <a:spcPct val="0"/>
        </a:spcAft>
        <a:buFont typeface="Arial" charset="0"/>
        <a:buChar char="•"/>
        <a:defRPr kern="1200">
          <a:solidFill>
            <a:schemeClr val="tx1"/>
          </a:solidFill>
          <a:latin typeface="+mn-lt"/>
          <a:ea typeface="+mn-ea"/>
          <a:cs typeface="+mn-cs"/>
        </a:defRPr>
      </a:lvl2pPr>
      <a:lvl3pPr marL="857250" indent="-171450" algn="l" defTabSz="685800" rtl="0" eaLnBrk="1" fontAlgn="base" hangingPunct="1">
        <a:lnSpc>
          <a:spcPct val="90000"/>
        </a:lnSpc>
        <a:spcBef>
          <a:spcPts val="375"/>
        </a:spcBef>
        <a:spcAft>
          <a:spcPct val="0"/>
        </a:spcAft>
        <a:buFont typeface="Arial" charset="0"/>
        <a:buChar char="•"/>
        <a:defRPr sz="1500" kern="1200">
          <a:solidFill>
            <a:schemeClr val="tx1"/>
          </a:solidFill>
          <a:latin typeface="+mn-lt"/>
          <a:ea typeface="+mn-ea"/>
          <a:cs typeface="+mn-cs"/>
        </a:defRPr>
      </a:lvl3pPr>
      <a:lvl4pPr marL="1200150" indent="-171450" algn="l" defTabSz="685800" rtl="0" eaLnBrk="1" fontAlgn="base" hangingPunct="1">
        <a:lnSpc>
          <a:spcPct val="90000"/>
        </a:lnSpc>
        <a:spcBef>
          <a:spcPts val="375"/>
        </a:spcBef>
        <a:spcAft>
          <a:spcPct val="0"/>
        </a:spcAft>
        <a:buFont typeface="Arial" charset="0"/>
        <a:buChar char="•"/>
        <a:defRPr sz="1300" kern="1200">
          <a:solidFill>
            <a:schemeClr val="tx1"/>
          </a:solidFill>
          <a:latin typeface="+mn-lt"/>
          <a:ea typeface="+mn-ea"/>
          <a:cs typeface="+mn-cs"/>
        </a:defRPr>
      </a:lvl4pPr>
      <a:lvl5pPr marL="1543050" indent="-171450" algn="l" defTabSz="685800" rtl="0" eaLnBrk="1" fontAlgn="base" hangingPunct="1">
        <a:lnSpc>
          <a:spcPct val="90000"/>
        </a:lnSpc>
        <a:spcBef>
          <a:spcPts val="375"/>
        </a:spcBef>
        <a:spcAft>
          <a:spcPct val="0"/>
        </a:spcAft>
        <a:buFont typeface="Arial"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53331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457200" y="853819"/>
            <a:ext cx="8229600" cy="3740804"/>
          </a:xfrm>
          <a:prstGeom prst="rect">
            <a:avLst/>
          </a:prstGeom>
        </p:spPr>
        <p:txBody>
          <a:bodyPr vert="horz" lIns="0" tIns="60949" rIns="0" bIns="60949" rtlCol="0">
            <a:normAutofit/>
          </a:bodyPr>
          <a:lstStyle/>
          <a:p>
            <a:pPr lvl="0"/>
            <a:r>
              <a:rPr lang="en-US" dirty="0"/>
              <a:t>Click to edit Master text styles</a:t>
            </a:r>
          </a:p>
        </p:txBody>
      </p:sp>
      <p:sp>
        <p:nvSpPr>
          <p:cNvPr id="4" name="Date Placeholder 3"/>
          <p:cNvSpPr>
            <a:spLocks noGrp="1"/>
          </p:cNvSpPr>
          <p:nvPr>
            <p:ph type="dt" sz="half" idx="2"/>
          </p:nvPr>
        </p:nvSpPr>
        <p:spPr>
          <a:xfrm>
            <a:off x="457200" y="4767264"/>
            <a:ext cx="2133600" cy="273844"/>
          </a:xfrm>
          <a:prstGeom prst="rect">
            <a:avLst/>
          </a:prstGeom>
        </p:spPr>
        <p:txBody>
          <a:bodyPr vert="horz" lIns="121899" tIns="60949" rIns="121899" bIns="60949" rtlCol="0" anchor="ctr"/>
          <a:lstStyle>
            <a:lvl1pPr algn="l">
              <a:defRPr sz="1200">
                <a:solidFill>
                  <a:schemeClr val="tx1">
                    <a:tint val="75000"/>
                  </a:schemeClr>
                </a:solidFill>
              </a:defRPr>
            </a:lvl1pPr>
          </a:lstStyle>
          <a:p>
            <a:fld id="{425404F2-BE9A-4460-8815-8F645183555F}" type="datetimeFigureOut">
              <a:rPr lang="en-US" smtClean="0">
                <a:solidFill>
                  <a:prstClr val="black">
                    <a:tint val="75000"/>
                  </a:prstClr>
                </a:solidFill>
              </a:rPr>
              <a:pPr/>
              <a:t>1/11/19</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1" y="4767264"/>
            <a:ext cx="2133600" cy="273844"/>
          </a:xfrm>
          <a:prstGeom prst="rect">
            <a:avLst/>
          </a:prstGeom>
        </p:spPr>
        <p:txBody>
          <a:bodyPr vert="horz" lIns="121899" tIns="60949" rIns="121899" bIns="60949" rtlCol="0" anchor="ctr"/>
          <a:lstStyle>
            <a:lvl1pPr algn="r">
              <a:defRPr sz="1200">
                <a:solidFill>
                  <a:schemeClr val="tx1">
                    <a:tint val="75000"/>
                  </a:schemeClr>
                </a:solidFill>
              </a:defRPr>
            </a:lvl1p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726328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Lst>
  <p:txStyles>
    <p:titleStyle>
      <a:lvl1pPr algn="l" defTabSz="914240" rtl="0" eaLnBrk="1" latinLnBrk="0" hangingPunct="1">
        <a:spcBef>
          <a:spcPct val="0"/>
        </a:spcBef>
        <a:buNone/>
        <a:defRPr sz="2700" kern="1200">
          <a:solidFill>
            <a:schemeClr val="tx1">
              <a:lumMod val="75000"/>
              <a:lumOff val="25000"/>
            </a:schemeClr>
          </a:solidFill>
          <a:latin typeface="+mj-lt"/>
          <a:ea typeface="+mj-ea"/>
          <a:cs typeface="Arial" panose="020B0604020202020204" pitchFamily="34" charset="0"/>
        </a:defRPr>
      </a:lvl1pPr>
    </p:titleStyle>
    <p:bodyStyle>
      <a:lvl1pPr marL="0" indent="0" algn="l" defTabSz="914240" rtl="0" eaLnBrk="1" latinLnBrk="0" hangingPunct="1">
        <a:spcBef>
          <a:spcPct val="20000"/>
        </a:spcBef>
        <a:buFontTx/>
        <a:buNone/>
        <a:defRPr sz="135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457121" indent="0" algn="l" defTabSz="914240"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2pPr>
      <a:lvl3pPr marL="914240" indent="0" algn="l" defTabSz="914240"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3pPr>
      <a:lvl4pPr marL="1371360" indent="0" algn="l" defTabSz="914240"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4pPr>
      <a:lvl5pPr marL="1828480" indent="0" algn="l" defTabSz="914240"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5pPr>
      <a:lvl6pPr marL="2514160" indent="-228560" algn="l" defTabSz="914240" rtl="0" eaLnBrk="1" latinLnBrk="0" hangingPunct="1">
        <a:spcBef>
          <a:spcPct val="20000"/>
        </a:spcBef>
        <a:buFont typeface="Arial" pitchFamily="34" charset="0"/>
        <a:buChar char="•"/>
        <a:defRPr sz="2025" kern="1200">
          <a:solidFill>
            <a:schemeClr val="tx1"/>
          </a:solidFill>
          <a:latin typeface="+mn-lt"/>
          <a:ea typeface="+mn-ea"/>
          <a:cs typeface="+mn-cs"/>
        </a:defRPr>
      </a:lvl6pPr>
      <a:lvl7pPr marL="2971280" indent="-228560" algn="l" defTabSz="914240" rtl="0" eaLnBrk="1" latinLnBrk="0" hangingPunct="1">
        <a:spcBef>
          <a:spcPct val="20000"/>
        </a:spcBef>
        <a:buFont typeface="Arial" pitchFamily="34" charset="0"/>
        <a:buChar char="•"/>
        <a:defRPr sz="2025" kern="1200">
          <a:solidFill>
            <a:schemeClr val="tx1"/>
          </a:solidFill>
          <a:latin typeface="+mn-lt"/>
          <a:ea typeface="+mn-ea"/>
          <a:cs typeface="+mn-cs"/>
        </a:defRPr>
      </a:lvl7pPr>
      <a:lvl8pPr marL="3428400" indent="-228560" algn="l" defTabSz="914240" rtl="0" eaLnBrk="1" latinLnBrk="0" hangingPunct="1">
        <a:spcBef>
          <a:spcPct val="20000"/>
        </a:spcBef>
        <a:buFont typeface="Arial" pitchFamily="34" charset="0"/>
        <a:buChar char="•"/>
        <a:defRPr sz="2025" kern="1200">
          <a:solidFill>
            <a:schemeClr val="tx1"/>
          </a:solidFill>
          <a:latin typeface="+mn-lt"/>
          <a:ea typeface="+mn-ea"/>
          <a:cs typeface="+mn-cs"/>
        </a:defRPr>
      </a:lvl8pPr>
      <a:lvl9pPr marL="3885520" indent="-228560" algn="l" defTabSz="914240" rtl="0" eaLnBrk="1" latinLnBrk="0" hangingPunct="1">
        <a:spcBef>
          <a:spcPct val="20000"/>
        </a:spcBef>
        <a:buFont typeface="Arial" pitchFamily="34" charset="0"/>
        <a:buChar char="•"/>
        <a:defRPr sz="2025" kern="1200">
          <a:solidFill>
            <a:schemeClr val="tx1"/>
          </a:solidFill>
          <a:latin typeface="+mn-lt"/>
          <a:ea typeface="+mn-ea"/>
          <a:cs typeface="+mn-cs"/>
        </a:defRPr>
      </a:lvl9pPr>
    </p:bodyStyle>
    <p:otherStyle>
      <a:defPPr>
        <a:defRPr lang="en-US"/>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80"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Rounded Rectangle 10"/>
          <p:cNvSpPr/>
          <p:nvPr userDrawn="1"/>
        </p:nvSpPr>
        <p:spPr>
          <a:xfrm>
            <a:off x="0" y="1"/>
            <a:ext cx="9144000" cy="4588727"/>
          </a:xfrm>
          <a:prstGeom prst="roundRect">
            <a:avLst>
              <a:gd name="adj" fmla="val 0"/>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12" name="Picture 1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493511" y="4660388"/>
            <a:ext cx="1513482" cy="425667"/>
          </a:xfrm>
          <a:prstGeom prst="rect">
            <a:avLst/>
          </a:prstGeom>
        </p:spPr>
      </p:pic>
      <p:sp>
        <p:nvSpPr>
          <p:cNvPr id="2" name="Title Placeholder 1"/>
          <p:cNvSpPr>
            <a:spLocks noGrp="1"/>
          </p:cNvSpPr>
          <p:nvPr userDrawn="1">
            <p:ph type="title"/>
          </p:nvPr>
        </p:nvSpPr>
        <p:spPr>
          <a:xfrm>
            <a:off x="0" y="0"/>
            <a:ext cx="9144000" cy="754380"/>
          </a:xfrm>
          <a:prstGeom prst="rect">
            <a:avLst/>
          </a:prstGeom>
        </p:spPr>
        <p:style>
          <a:lnRef idx="2">
            <a:schemeClr val="accent5">
              <a:shade val="50000"/>
            </a:schemeClr>
          </a:lnRef>
          <a:fillRef idx="1">
            <a:schemeClr val="accent5"/>
          </a:fillRef>
          <a:effectRef idx="0">
            <a:schemeClr val="accent5"/>
          </a:effectRef>
          <a:fontRef idx="none"/>
        </p:style>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userDrawn="1">
            <p:ph type="body" idx="1"/>
          </p:nvPr>
        </p:nvSpPr>
        <p:spPr>
          <a:xfrm>
            <a:off x="457200" y="989633"/>
            <a:ext cx="8229600" cy="35098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4"/>
          </p:nvPr>
        </p:nvSpPr>
        <p:spPr>
          <a:xfrm>
            <a:off x="4068502" y="4733924"/>
            <a:ext cx="1006999" cy="322527"/>
          </a:xfrm>
          <a:prstGeom prst="rect">
            <a:avLst/>
          </a:prstGeom>
        </p:spPr>
        <p:txBody>
          <a:bodyPr vert="horz" lIns="91440" tIns="45720" rIns="91440" bIns="45720" rtlCol="0" anchor="ctr" anchorCtr="1"/>
          <a:lstStyle>
            <a:lvl1pPr algn="r">
              <a:defRPr sz="1200">
                <a:solidFill>
                  <a:schemeClr val="bg2"/>
                </a:solidFill>
              </a:defRPr>
            </a:lvl1pPr>
          </a:lstStyle>
          <a:p>
            <a:fld id="{C358CDD8-5622-4D06-9165-8486FE73D54E}" type="slidenum">
              <a:rPr lang="en-US" smtClean="0">
                <a:solidFill>
                  <a:srgbClr val="D8D8D8"/>
                </a:solidFill>
              </a:rPr>
              <a:pPr/>
              <a:t>‹#›</a:t>
            </a:fld>
            <a:endParaRPr lang="en-US" dirty="0">
              <a:solidFill>
                <a:srgbClr val="D8D8D8"/>
              </a:solidFill>
            </a:endParaRPr>
          </a:p>
        </p:txBody>
      </p:sp>
    </p:spTree>
    <p:extLst>
      <p:ext uri="{BB962C8B-B14F-4D97-AF65-F5344CB8AC3E}">
        <p14:creationId xmlns:p14="http://schemas.microsoft.com/office/powerpoint/2010/main" val="87285029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Lst>
  <p:hf hdr="0" ftr="0" dt="0"/>
  <p:txStyles>
    <p:titleStyle>
      <a:lvl1pPr algn="l" defTabSz="685800" rtl="0" eaLnBrk="1" latinLnBrk="0" hangingPunct="1">
        <a:lnSpc>
          <a:spcPct val="100000"/>
        </a:lnSpc>
        <a:spcBef>
          <a:spcPct val="0"/>
        </a:spcBef>
        <a:buNone/>
        <a:defRPr sz="2400" b="1" kern="1200">
          <a:solidFill>
            <a:schemeClr val="bg1"/>
          </a:solidFill>
          <a:latin typeface="+mj-lt"/>
          <a:ea typeface="+mj-ea"/>
          <a:cs typeface="+mj-cs"/>
        </a:defRPr>
      </a:lvl1pPr>
    </p:titleStyle>
    <p:bodyStyle>
      <a:lvl1pPr marL="213122" indent="-204788" algn="l" defTabSz="685800" rtl="0" eaLnBrk="1" latinLnBrk="0" hangingPunct="1">
        <a:lnSpc>
          <a:spcPct val="100000"/>
        </a:lnSpc>
        <a:spcBef>
          <a:spcPts val="750"/>
        </a:spcBef>
        <a:buClr>
          <a:schemeClr val="tx2"/>
        </a:buClr>
        <a:buSzPct val="110000"/>
        <a:buFont typeface="Arial" panose="020B0604020202020204" pitchFamily="34" charset="0"/>
        <a:buChar char="•"/>
        <a:defRPr sz="2100" kern="1200">
          <a:solidFill>
            <a:schemeClr val="tx2"/>
          </a:solidFill>
          <a:latin typeface="+mn-lt"/>
          <a:ea typeface="+mn-ea"/>
          <a:cs typeface="+mn-cs"/>
        </a:defRPr>
      </a:lvl1pPr>
      <a:lvl2pPr marL="472679" indent="-204788" algn="l" defTabSz="685800" rtl="0" eaLnBrk="1" latinLnBrk="0" hangingPunct="1">
        <a:lnSpc>
          <a:spcPct val="100000"/>
        </a:lnSpc>
        <a:spcBef>
          <a:spcPts val="375"/>
        </a:spcBef>
        <a:buClr>
          <a:schemeClr val="tx2"/>
        </a:buClr>
        <a:buSzPct val="110000"/>
        <a:buFont typeface="Arial" panose="020B0604020202020204" pitchFamily="34" charset="0"/>
        <a:buChar char="•"/>
        <a:defRPr sz="1800" kern="1200">
          <a:solidFill>
            <a:schemeClr val="tx2"/>
          </a:solidFill>
          <a:latin typeface="+mn-lt"/>
          <a:ea typeface="+mn-ea"/>
          <a:cs typeface="+mn-cs"/>
        </a:defRPr>
      </a:lvl2pPr>
      <a:lvl3pPr marL="726281" indent="-204788" algn="l" defTabSz="685800" rtl="0" eaLnBrk="1" latinLnBrk="0" hangingPunct="1">
        <a:lnSpc>
          <a:spcPct val="100000"/>
        </a:lnSpc>
        <a:spcBef>
          <a:spcPts val="375"/>
        </a:spcBef>
        <a:buClr>
          <a:schemeClr val="tx2"/>
        </a:buClr>
        <a:buSzPct val="110000"/>
        <a:buFont typeface="Arial" panose="020B0604020202020204" pitchFamily="34" charset="0"/>
        <a:buChar char="•"/>
        <a:defRPr sz="1500" kern="1200">
          <a:solidFill>
            <a:schemeClr val="tx2"/>
          </a:solidFill>
          <a:latin typeface="+mn-lt"/>
          <a:ea typeface="+mn-ea"/>
          <a:cs typeface="+mn-cs"/>
        </a:defRPr>
      </a:lvl3pPr>
      <a:lvl4pPr marL="945356" indent="-204788" algn="l" defTabSz="685800" rtl="0" eaLnBrk="1" latinLnBrk="0" hangingPunct="1">
        <a:lnSpc>
          <a:spcPct val="100000"/>
        </a:lnSpc>
        <a:spcBef>
          <a:spcPts val="375"/>
        </a:spcBef>
        <a:buClr>
          <a:schemeClr val="tx2"/>
        </a:buClr>
        <a:buSzPct val="110000"/>
        <a:buFont typeface="Arial" panose="020B0604020202020204" pitchFamily="34" charset="0"/>
        <a:buChar char="•"/>
        <a:defRPr sz="1350" kern="1200">
          <a:solidFill>
            <a:schemeClr val="tx2"/>
          </a:solidFill>
          <a:latin typeface="+mn-lt"/>
          <a:ea typeface="+mn-ea"/>
          <a:cs typeface="+mn-cs"/>
        </a:defRPr>
      </a:lvl4pPr>
      <a:lvl5pPr marL="1198960" indent="-204788" algn="l" defTabSz="685800" rtl="0" eaLnBrk="1" latinLnBrk="0" hangingPunct="1">
        <a:lnSpc>
          <a:spcPct val="100000"/>
        </a:lnSpc>
        <a:spcBef>
          <a:spcPts val="375"/>
        </a:spcBef>
        <a:buClr>
          <a:schemeClr val="tx2"/>
        </a:buClr>
        <a:buSzPct val="110000"/>
        <a:buFont typeface="Arial" panose="020B0604020202020204" pitchFamily="34" charset="0"/>
        <a:buChar char="•"/>
        <a:defRPr sz="135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emf"/><Relationship Id="rId5" Type="http://schemas.openxmlformats.org/officeDocument/2006/relationships/hyperlink" Target="mailto:smarru@iu.edu" TargetMode="External"/><Relationship Id="rId6" Type="http://schemas.openxmlformats.org/officeDocument/2006/relationships/hyperlink" Target="mailto:marpierc@iu..edu" TargetMode="External"/><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tiff"/></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0.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ortal.xsede.or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jpg"/></Relationships>
</file>

<file path=ppt/slides/_rels/slide24.xml.rels><?xml version="1.0" encoding="UTF-8" standalone="yes"?>
<Relationships xmlns="http://schemas.openxmlformats.org/package/2006/relationships"><Relationship Id="rId3" Type="http://schemas.openxmlformats.org/officeDocument/2006/relationships/image" Target="../media/image17.svg"/><Relationship Id="rId4" Type="http://schemas.openxmlformats.org/officeDocument/2006/relationships/image" Target="../media/image32.jpg"/><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tiff"/><Relationship Id="rId3" Type="http://schemas.openxmlformats.org/officeDocument/2006/relationships/image" Target="../media/image40.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tiff"/><Relationship Id="rId3" Type="http://schemas.openxmlformats.org/officeDocument/2006/relationships/image" Target="../media/image42.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tiff"/><Relationship Id="rId3" Type="http://schemas.openxmlformats.org/officeDocument/2006/relationships/image" Target="../media/image44.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tiff"/><Relationship Id="rId3" Type="http://schemas.openxmlformats.org/officeDocument/2006/relationships/image" Target="../media/image47.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48.tiff"/><Relationship Id="rId1" Type="http://schemas.openxmlformats.org/officeDocument/2006/relationships/slideLayout" Target="../slideLayouts/slideLayout7.xml"/><Relationship Id="rId2" Type="http://schemas.openxmlformats.org/officeDocument/2006/relationships/diagramData" Target="../diagrams/data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tiff"/><Relationship Id="rId3" Type="http://schemas.openxmlformats.org/officeDocument/2006/relationships/image" Target="../media/image50.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ourses.airavata.or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airavata-course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2676"/>
          <a:stretch/>
        </p:blipFill>
        <p:spPr>
          <a:xfrm>
            <a:off x="1408670" y="1687050"/>
            <a:ext cx="5346357" cy="1112915"/>
          </a:xfrm>
          <a:prstGeom prst="rect">
            <a:avLst/>
          </a:prstGeom>
        </p:spPr>
      </p:pic>
      <p:grpSp>
        <p:nvGrpSpPr>
          <p:cNvPr id="13313" name="Group 4"/>
          <p:cNvGrpSpPr>
            <a:grpSpLocks/>
          </p:cNvGrpSpPr>
          <p:nvPr/>
        </p:nvGrpSpPr>
        <p:grpSpPr bwMode="auto">
          <a:xfrm>
            <a:off x="387180" y="0"/>
            <a:ext cx="950913" cy="2767013"/>
            <a:chOff x="633305" y="-72571"/>
            <a:chExt cx="950609" cy="2766507"/>
          </a:xfrm>
        </p:grpSpPr>
        <p:sp>
          <p:nvSpPr>
            <p:cNvPr id="6" name="Rectangle 5"/>
            <p:cNvSpPr/>
            <p:nvPr/>
          </p:nvSpPr>
          <p:spPr>
            <a:xfrm>
              <a:off x="633305" y="-72571"/>
              <a:ext cx="950609" cy="276650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5783" eaLnBrk="1" fontAlgn="auto" hangingPunct="1">
                <a:spcBef>
                  <a:spcPts val="0"/>
                </a:spcBef>
                <a:spcAft>
                  <a:spcPts val="0"/>
                </a:spcAft>
                <a:defRPr/>
              </a:pPr>
              <a:endParaRPr lang="en-US" sz="1350"/>
            </a:p>
          </p:txBody>
        </p:sp>
        <p:pic>
          <p:nvPicPr>
            <p:cNvPr id="13316" name="Picture 6" descr="trident.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8009" y="1730375"/>
              <a:ext cx="634481" cy="800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14" name="Title 1"/>
          <p:cNvSpPr txBox="1">
            <a:spLocks/>
          </p:cNvSpPr>
          <p:nvPr/>
        </p:nvSpPr>
        <p:spPr bwMode="auto">
          <a:xfrm>
            <a:off x="283993" y="3303372"/>
            <a:ext cx="8662301" cy="1555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sz="1300">
                <a:solidFill>
                  <a:schemeClr val="tx1"/>
                </a:solidFill>
                <a:latin typeface="Arial" charset="0"/>
              </a:defRPr>
            </a:lvl1pPr>
            <a:lvl2pPr marL="742950" indent="-285750" defTabSz="685800">
              <a:defRPr sz="1300">
                <a:solidFill>
                  <a:schemeClr val="tx1"/>
                </a:solidFill>
                <a:latin typeface="Arial" charset="0"/>
              </a:defRPr>
            </a:lvl2pPr>
            <a:lvl3pPr marL="1143000" indent="-228600" defTabSz="685800">
              <a:defRPr sz="1300">
                <a:solidFill>
                  <a:schemeClr val="tx1"/>
                </a:solidFill>
                <a:latin typeface="Arial" charset="0"/>
              </a:defRPr>
            </a:lvl3pPr>
            <a:lvl4pPr marL="1600200" indent="-228600" defTabSz="685800">
              <a:defRPr sz="1300">
                <a:solidFill>
                  <a:schemeClr val="tx1"/>
                </a:solidFill>
                <a:latin typeface="Arial" charset="0"/>
              </a:defRPr>
            </a:lvl4pPr>
            <a:lvl5pPr marL="2057400" indent="-228600" defTabSz="685800">
              <a:defRPr sz="1300">
                <a:solidFill>
                  <a:schemeClr val="tx1"/>
                </a:solidFill>
                <a:latin typeface="Arial" charset="0"/>
              </a:defRPr>
            </a:lvl5pPr>
            <a:lvl6pPr marL="2514600" indent="-228600" defTabSz="685800" fontAlgn="base">
              <a:spcBef>
                <a:spcPct val="0"/>
              </a:spcBef>
              <a:spcAft>
                <a:spcPct val="0"/>
              </a:spcAft>
              <a:defRPr sz="1300">
                <a:solidFill>
                  <a:schemeClr val="tx1"/>
                </a:solidFill>
                <a:latin typeface="Arial" charset="0"/>
              </a:defRPr>
            </a:lvl6pPr>
            <a:lvl7pPr marL="2971800" indent="-228600" defTabSz="685800" fontAlgn="base">
              <a:spcBef>
                <a:spcPct val="0"/>
              </a:spcBef>
              <a:spcAft>
                <a:spcPct val="0"/>
              </a:spcAft>
              <a:defRPr sz="1300">
                <a:solidFill>
                  <a:schemeClr val="tx1"/>
                </a:solidFill>
                <a:latin typeface="Arial" charset="0"/>
              </a:defRPr>
            </a:lvl7pPr>
            <a:lvl8pPr marL="3429000" indent="-228600" defTabSz="685800" fontAlgn="base">
              <a:spcBef>
                <a:spcPct val="0"/>
              </a:spcBef>
              <a:spcAft>
                <a:spcPct val="0"/>
              </a:spcAft>
              <a:defRPr sz="1300">
                <a:solidFill>
                  <a:schemeClr val="tx1"/>
                </a:solidFill>
                <a:latin typeface="Arial" charset="0"/>
              </a:defRPr>
            </a:lvl8pPr>
            <a:lvl9pPr marL="3886200" indent="-228600" defTabSz="685800" fontAlgn="base">
              <a:spcBef>
                <a:spcPct val="0"/>
              </a:spcBef>
              <a:spcAft>
                <a:spcPct val="0"/>
              </a:spcAft>
              <a:defRPr sz="1300">
                <a:solidFill>
                  <a:schemeClr val="tx1"/>
                </a:solidFill>
                <a:latin typeface="Arial" charset="0"/>
              </a:defRPr>
            </a:lvl9pPr>
          </a:lstStyle>
          <a:p>
            <a:pPr eaLnBrk="1" hangingPunct="1">
              <a:lnSpc>
                <a:spcPct val="90000"/>
              </a:lnSpc>
              <a:spcBef>
                <a:spcPts val="750"/>
              </a:spcBef>
            </a:pPr>
            <a:r>
              <a:rPr lang="en-US" altLang="en-US" sz="2400" b="1" dirty="0"/>
              <a:t>Science Gateway Architectures</a:t>
            </a:r>
          </a:p>
          <a:p>
            <a:pPr eaLnBrk="1" hangingPunct="1">
              <a:lnSpc>
                <a:spcPct val="90000"/>
              </a:lnSpc>
              <a:spcBef>
                <a:spcPts val="750"/>
              </a:spcBef>
            </a:pPr>
            <a:r>
              <a:rPr lang="en-US" altLang="en-US" sz="1800" dirty="0" smtClean="0"/>
              <a:t>January 11</a:t>
            </a:r>
            <a:r>
              <a:rPr lang="en-US" altLang="en-US" sz="1800" baseline="30000" dirty="0" smtClean="0"/>
              <a:t>th</a:t>
            </a:r>
            <a:r>
              <a:rPr lang="en-US" altLang="en-US" sz="1800" dirty="0" smtClean="0"/>
              <a:t>, 2019</a:t>
            </a:r>
            <a:endParaRPr lang="en-US" altLang="en-US" sz="1800" dirty="0"/>
          </a:p>
          <a:p>
            <a:pPr eaLnBrk="1" hangingPunct="1">
              <a:lnSpc>
                <a:spcPct val="90000"/>
              </a:lnSpc>
              <a:spcBef>
                <a:spcPts val="750"/>
              </a:spcBef>
            </a:pPr>
            <a:r>
              <a:rPr lang="en-US" altLang="en-US" sz="1800" dirty="0"/>
              <a:t>Suresh Marru, Marlon Pierce</a:t>
            </a:r>
          </a:p>
          <a:p>
            <a:pPr eaLnBrk="1" hangingPunct="1">
              <a:lnSpc>
                <a:spcPct val="90000"/>
              </a:lnSpc>
              <a:spcBef>
                <a:spcPts val="750"/>
              </a:spcBef>
            </a:pPr>
            <a:r>
              <a:rPr lang="en-US" altLang="en-US" sz="1800" dirty="0">
                <a:hlinkClick r:id="rId5"/>
              </a:rPr>
              <a:t>smarru@iu.edu</a:t>
            </a:r>
            <a:r>
              <a:rPr lang="en-US" altLang="en-US" sz="1800" dirty="0"/>
              <a:t>, </a:t>
            </a:r>
            <a:r>
              <a:rPr lang="en-US" altLang="en-US" sz="1800" dirty="0">
                <a:hlinkClick r:id="rId6"/>
              </a:rPr>
              <a:t>marpierc@iu.edu</a:t>
            </a:r>
            <a:r>
              <a:rPr lang="en-US" altLang="en-US" sz="1800"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8D4C14-E2C9-F04D-B020-12E9801BE682}"/>
              </a:ext>
            </a:extLst>
          </p:cNvPr>
          <p:cNvSpPr>
            <a:spLocks noGrp="1"/>
          </p:cNvSpPr>
          <p:nvPr>
            <p:ph type="title"/>
          </p:nvPr>
        </p:nvSpPr>
        <p:spPr/>
        <p:txBody>
          <a:bodyPr/>
          <a:lstStyle/>
          <a:p>
            <a:r>
              <a:rPr lang="en-US" dirty="0"/>
              <a:t>Example Science Gateway</a:t>
            </a:r>
          </a:p>
        </p:txBody>
      </p:sp>
      <p:sp>
        <p:nvSpPr>
          <p:cNvPr id="3" name="Text Placeholder 2">
            <a:extLst>
              <a:ext uri="{FF2B5EF4-FFF2-40B4-BE49-F238E27FC236}">
                <a16:creationId xmlns:a16="http://schemas.microsoft.com/office/drawing/2014/main" xmlns="" id="{18CC8ECB-B14C-FB4B-BC0E-10D5F5316B2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20702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Shape 87"/>
          <p:cNvPicPr preferRelativeResize="0"/>
          <p:nvPr/>
        </p:nvPicPr>
        <p:blipFill>
          <a:blip r:embed="rId3">
            <a:alphaModFix/>
          </a:blip>
          <a:stretch>
            <a:fillRect/>
          </a:stretch>
        </p:blipFill>
        <p:spPr>
          <a:xfrm>
            <a:off x="3083607" y="203053"/>
            <a:ext cx="3031444" cy="811994"/>
          </a:xfrm>
          <a:prstGeom prst="rect">
            <a:avLst/>
          </a:prstGeom>
          <a:noFill/>
          <a:ln>
            <a:noFill/>
          </a:ln>
        </p:spPr>
      </p:pic>
      <p:pic>
        <p:nvPicPr>
          <p:cNvPr id="88" name="Shape 88"/>
          <p:cNvPicPr preferRelativeResize="0"/>
          <p:nvPr/>
        </p:nvPicPr>
        <p:blipFill>
          <a:blip r:embed="rId4">
            <a:alphaModFix/>
          </a:blip>
          <a:stretch>
            <a:fillRect/>
          </a:stretch>
        </p:blipFill>
        <p:spPr>
          <a:xfrm>
            <a:off x="1143000" y="1056402"/>
            <a:ext cx="6858000" cy="2836069"/>
          </a:xfrm>
          <a:prstGeom prst="rect">
            <a:avLst/>
          </a:prstGeom>
          <a:noFill/>
          <a:ln>
            <a:noFill/>
          </a:ln>
        </p:spPr>
      </p:pic>
      <p:sp>
        <p:nvSpPr>
          <p:cNvPr id="89" name="Shape 89"/>
          <p:cNvSpPr txBox="1"/>
          <p:nvPr/>
        </p:nvSpPr>
        <p:spPr>
          <a:xfrm>
            <a:off x="1428750" y="3943350"/>
            <a:ext cx="6256800" cy="391050"/>
          </a:xfrm>
          <a:prstGeom prst="rect">
            <a:avLst/>
          </a:prstGeom>
          <a:noFill/>
          <a:ln>
            <a:noFill/>
          </a:ln>
        </p:spPr>
        <p:txBody>
          <a:bodyPr lIns="68569" tIns="68569" rIns="68569" bIns="68569" anchor="t" anchorCtr="0">
            <a:noAutofit/>
          </a:bodyPr>
          <a:lstStyle/>
          <a:p>
            <a:pPr algn="ctr"/>
            <a:r>
              <a:rPr lang="en" dirty="0">
                <a:solidFill>
                  <a:srgbClr val="898989"/>
                </a:solidFill>
                <a:latin typeface="Montserrat"/>
                <a:ea typeface="Montserrat"/>
                <a:cs typeface="Montserrat"/>
                <a:sym typeface="Montserrat"/>
              </a:rPr>
              <a:t>SEAGrid.org is an Apache Airavata</a:t>
            </a:r>
            <a:r>
              <a:rPr lang="en-US" dirty="0">
                <a:solidFill>
                  <a:srgbClr val="898989"/>
                </a:solidFill>
                <a:latin typeface="Montserrat"/>
                <a:ea typeface="Montserrat"/>
                <a:cs typeface="Montserrat"/>
                <a:sym typeface="Montserrat"/>
              </a:rPr>
              <a:t>-p</a:t>
            </a:r>
            <a:r>
              <a:rPr lang="en" dirty="0">
                <a:solidFill>
                  <a:srgbClr val="898989"/>
                </a:solidFill>
                <a:latin typeface="Montserrat"/>
                <a:ea typeface="Montserrat"/>
                <a:cs typeface="Montserrat"/>
                <a:sym typeface="Montserrat"/>
              </a:rPr>
              <a:t>owered </a:t>
            </a:r>
            <a:r>
              <a:rPr lang="en-US" dirty="0">
                <a:solidFill>
                  <a:srgbClr val="898989"/>
                </a:solidFill>
                <a:latin typeface="Montserrat"/>
                <a:ea typeface="Montserrat"/>
                <a:cs typeface="Montserrat"/>
                <a:sym typeface="Montserrat"/>
              </a:rPr>
              <a:t>g</a:t>
            </a:r>
            <a:r>
              <a:rPr lang="en" dirty="0">
                <a:solidFill>
                  <a:srgbClr val="898989"/>
                </a:solidFill>
                <a:latin typeface="Montserrat"/>
                <a:ea typeface="Montserrat"/>
                <a:cs typeface="Montserrat"/>
                <a:sym typeface="Montserrat"/>
              </a:rPr>
              <a:t>ateway</a:t>
            </a:r>
          </a:p>
        </p:txBody>
      </p:sp>
    </p:spTree>
    <p:extLst>
      <p:ext uri="{BB962C8B-B14F-4D97-AF65-F5344CB8AC3E}">
        <p14:creationId xmlns:p14="http://schemas.microsoft.com/office/powerpoint/2010/main" val="3587341701"/>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91258" y="673919"/>
            <a:ext cx="5505450" cy="3698975"/>
          </a:xfrm>
          <a:prstGeom prst="rect">
            <a:avLst/>
          </a:prstGeom>
        </p:spPr>
      </p:pic>
      <p:sp>
        <p:nvSpPr>
          <p:cNvPr id="6" name="Title 5"/>
          <p:cNvSpPr>
            <a:spLocks noGrp="1"/>
          </p:cNvSpPr>
          <p:nvPr>
            <p:ph type="title"/>
          </p:nvPr>
        </p:nvSpPr>
        <p:spPr>
          <a:xfrm>
            <a:off x="200633" y="78979"/>
            <a:ext cx="7886700" cy="718690"/>
          </a:xfrm>
        </p:spPr>
        <p:txBody>
          <a:bodyPr>
            <a:normAutofit/>
          </a:bodyPr>
          <a:lstStyle/>
          <a:p>
            <a:r>
              <a:rPr lang="en-US" dirty="0">
                <a:solidFill>
                  <a:srgbClr val="898989"/>
                </a:solidFill>
                <a:latin typeface="Montserrat"/>
                <a:ea typeface="Montserrat"/>
                <a:cs typeface="Montserrat"/>
              </a:rPr>
              <a:t>Hydrated Calcium Carbonate in Action</a:t>
            </a:r>
            <a:endParaRPr lang="en-US" dirty="0"/>
          </a:p>
        </p:txBody>
      </p:sp>
    </p:spTree>
    <p:extLst>
      <p:ext uri="{BB962C8B-B14F-4D97-AF65-F5344CB8AC3E}">
        <p14:creationId xmlns:p14="http://schemas.microsoft.com/office/powerpoint/2010/main" val="1431231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3" name="Content Placeholder 2"/>
          <p:cNvSpPr txBox="1">
            <a:spLocks/>
          </p:cNvSpPr>
          <p:nvPr/>
        </p:nvSpPr>
        <p:spPr>
          <a:xfrm>
            <a:off x="1485900" y="171451"/>
            <a:ext cx="6400800" cy="137160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vert="horz" lIns="68580" tIns="34290" rIns="68580" bIns="3429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9pPr>
          </a:lstStyle>
          <a:p>
            <a:pPr marL="0" indent="0">
              <a:spcBef>
                <a:spcPts val="0"/>
              </a:spcBef>
              <a:buNone/>
            </a:pPr>
            <a:r>
              <a:rPr lang="en-US" sz="1800" dirty="0">
                <a:solidFill>
                  <a:srgbClr val="898989"/>
                </a:solidFill>
                <a:latin typeface="Montserrat"/>
                <a:ea typeface="Montserrat"/>
                <a:cs typeface="Montserrat"/>
              </a:rPr>
              <a:t>What is the chemistry of hydrated calcium carbonate?</a:t>
            </a:r>
          </a:p>
          <a:p>
            <a:pPr>
              <a:spcBef>
                <a:spcPts val="0"/>
              </a:spcBef>
            </a:pPr>
            <a:r>
              <a:rPr lang="en-US" sz="1800" dirty="0">
                <a:solidFill>
                  <a:srgbClr val="898989"/>
                </a:solidFill>
                <a:latin typeface="Montserrat"/>
                <a:ea typeface="Montserrat"/>
                <a:cs typeface="Montserrat"/>
              </a:rPr>
              <a:t>Bio-mineralization of skeletons and shells</a:t>
            </a:r>
          </a:p>
          <a:p>
            <a:pPr>
              <a:spcBef>
                <a:spcPts val="0"/>
              </a:spcBef>
            </a:pPr>
            <a:r>
              <a:rPr lang="en-US" sz="1800" dirty="0">
                <a:solidFill>
                  <a:srgbClr val="898989"/>
                </a:solidFill>
                <a:latin typeface="Montserrat"/>
                <a:ea typeface="Montserrat"/>
                <a:cs typeface="Montserrat"/>
              </a:rPr>
              <a:t>Geological C02 sequestration</a:t>
            </a:r>
          </a:p>
          <a:p>
            <a:pPr>
              <a:spcBef>
                <a:spcPts val="0"/>
              </a:spcBef>
            </a:pPr>
            <a:r>
              <a:rPr lang="en-US" sz="1800" dirty="0">
                <a:solidFill>
                  <a:srgbClr val="898989"/>
                </a:solidFill>
                <a:latin typeface="Montserrat"/>
                <a:ea typeface="Montserrat"/>
                <a:cs typeface="Montserrat"/>
              </a:rPr>
              <a:t>Cleanup of contaminated environments</a:t>
            </a:r>
          </a:p>
          <a:p>
            <a:pPr marL="0" indent="0" algn="ctr">
              <a:buNone/>
            </a:pPr>
            <a:endParaRPr lang="en-US" sz="1800" dirty="0">
              <a:solidFill>
                <a:schemeClr val="bg2"/>
              </a:solidFill>
            </a:endParaRPr>
          </a:p>
        </p:txBody>
      </p:sp>
      <p:pic>
        <p:nvPicPr>
          <p:cNvPr id="11" name="Picture 10"/>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43450" y="1905532"/>
            <a:ext cx="2400300" cy="2329070"/>
          </a:xfrm>
          <a:prstGeom prst="rect">
            <a:avLst/>
          </a:prstGeom>
          <a:noFill/>
          <a:ln>
            <a:noFill/>
          </a:ln>
        </p:spPr>
      </p:pic>
      <p:sp>
        <p:nvSpPr>
          <p:cNvPr id="12" name="Right Arrow 11"/>
          <p:cNvSpPr/>
          <p:nvPr/>
        </p:nvSpPr>
        <p:spPr>
          <a:xfrm>
            <a:off x="3714751" y="2824978"/>
            <a:ext cx="939068" cy="282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p:cNvSpPr txBox="1"/>
          <p:nvPr/>
        </p:nvSpPr>
        <p:spPr>
          <a:xfrm>
            <a:off x="2114551" y="4382409"/>
            <a:ext cx="1289801" cy="300082"/>
          </a:xfrm>
          <a:prstGeom prst="rect">
            <a:avLst/>
          </a:prstGeom>
          <a:noFill/>
        </p:spPr>
        <p:txBody>
          <a:bodyPr wrap="square" rtlCol="0">
            <a:spAutoFit/>
          </a:bodyPr>
          <a:lstStyle/>
          <a:p>
            <a:r>
              <a:rPr lang="en-US" sz="1350" dirty="0"/>
              <a:t>CaCO3.1H2O</a:t>
            </a:r>
          </a:p>
        </p:txBody>
      </p:sp>
      <p:sp>
        <p:nvSpPr>
          <p:cNvPr id="14" name="TextBox 13"/>
          <p:cNvSpPr txBox="1"/>
          <p:nvPr/>
        </p:nvSpPr>
        <p:spPr>
          <a:xfrm>
            <a:off x="5543551" y="4382409"/>
            <a:ext cx="1289801" cy="300082"/>
          </a:xfrm>
          <a:prstGeom prst="rect">
            <a:avLst/>
          </a:prstGeom>
          <a:noFill/>
        </p:spPr>
        <p:txBody>
          <a:bodyPr wrap="square" rtlCol="0">
            <a:spAutoFit/>
          </a:bodyPr>
          <a:lstStyle/>
          <a:p>
            <a:r>
              <a:rPr lang="en-US" sz="1350" dirty="0"/>
              <a:t>CaCO3.12H2O</a:t>
            </a:r>
          </a:p>
        </p:txBody>
      </p:sp>
      <p:pic>
        <p:nvPicPr>
          <p:cNvPr id="15" name="Picture 14"/>
          <p:cNvPicPr>
            <a:picLocks noChangeAspect="1"/>
          </p:cNvPicPr>
          <p:nvPr/>
        </p:nvPicPr>
        <p:blipFill>
          <a:blip r:embed="rId4"/>
          <a:stretch>
            <a:fillRect/>
          </a:stretch>
        </p:blipFill>
        <p:spPr>
          <a:xfrm>
            <a:off x="1428751" y="2171700"/>
            <a:ext cx="1940192" cy="2120052"/>
          </a:xfrm>
          <a:prstGeom prst="rect">
            <a:avLst/>
          </a:prstGeom>
        </p:spPr>
      </p:pic>
      <p:sp>
        <p:nvSpPr>
          <p:cNvPr id="16" name="TextBox 15"/>
          <p:cNvSpPr txBox="1"/>
          <p:nvPr/>
        </p:nvSpPr>
        <p:spPr>
          <a:xfrm>
            <a:off x="2857501" y="1837551"/>
            <a:ext cx="3371849" cy="300082"/>
          </a:xfrm>
          <a:prstGeom prst="rect">
            <a:avLst/>
          </a:prstGeom>
          <a:noFill/>
        </p:spPr>
        <p:txBody>
          <a:bodyPr wrap="square" rtlCol="0">
            <a:spAutoFit/>
          </a:bodyPr>
          <a:lstStyle/>
          <a:p>
            <a:r>
              <a:rPr lang="en-US" sz="1350" dirty="0"/>
              <a:t>Lopez-Berganza, et al. </a:t>
            </a:r>
            <a:r>
              <a:rPr lang="en-US" sz="1350" i="1" dirty="0"/>
              <a:t>J Phys. Chem. A</a:t>
            </a:r>
            <a:r>
              <a:rPr lang="en-US" sz="1350" dirty="0"/>
              <a:t>(2015)</a:t>
            </a:r>
          </a:p>
        </p:txBody>
      </p:sp>
    </p:spTree>
    <p:extLst>
      <p:ext uri="{BB962C8B-B14F-4D97-AF65-F5344CB8AC3E}">
        <p14:creationId xmlns:p14="http://schemas.microsoft.com/office/powerpoint/2010/main" val="1915135003"/>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20" name="Rectangle 119"/>
          <p:cNvSpPr/>
          <p:nvPr/>
        </p:nvSpPr>
        <p:spPr>
          <a:xfrm>
            <a:off x="1371600" y="0"/>
            <a:ext cx="1407319" cy="492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CaCO</a:t>
            </a:r>
            <a:r>
              <a:rPr lang="en-US" sz="1350" baseline="-25000" dirty="0"/>
              <a:t>3</a:t>
            </a:r>
            <a:r>
              <a:rPr lang="en-US" sz="1350" dirty="0"/>
              <a:t>.xH</a:t>
            </a:r>
            <a:r>
              <a:rPr lang="en-US" sz="1350" baseline="-25000" dirty="0"/>
              <a:t>2</a:t>
            </a:r>
            <a:r>
              <a:rPr lang="en-US" sz="1350" dirty="0"/>
              <a:t>O Initial guess</a:t>
            </a:r>
          </a:p>
        </p:txBody>
      </p:sp>
      <p:grpSp>
        <p:nvGrpSpPr>
          <p:cNvPr id="121" name="Group 120"/>
          <p:cNvGrpSpPr/>
          <p:nvPr/>
        </p:nvGrpSpPr>
        <p:grpSpPr>
          <a:xfrm>
            <a:off x="2443161" y="1128713"/>
            <a:ext cx="2571750" cy="1278731"/>
            <a:chOff x="1581148" y="2190750"/>
            <a:chExt cx="3429000" cy="1704975"/>
          </a:xfrm>
          <a:solidFill>
            <a:schemeClr val="bg2">
              <a:lumMod val="25000"/>
            </a:schemeClr>
          </a:solidFill>
        </p:grpSpPr>
        <p:sp>
          <p:nvSpPr>
            <p:cNvPr id="122" name="Rectangle 121"/>
            <p:cNvSpPr/>
            <p:nvPr/>
          </p:nvSpPr>
          <p:spPr>
            <a:xfrm>
              <a:off x="1581148" y="2190750"/>
              <a:ext cx="3429000" cy="1704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0" dirty="0"/>
                <a:t>Stampede Supercomputer</a:t>
              </a:r>
            </a:p>
          </p:txBody>
        </p:sp>
        <p:sp>
          <p:nvSpPr>
            <p:cNvPr id="123" name="Rectangle 122"/>
            <p:cNvSpPr/>
            <p:nvPr/>
          </p:nvSpPr>
          <p:spPr>
            <a:xfrm>
              <a:off x="1962147" y="2565083"/>
              <a:ext cx="2714627" cy="121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TINKER </a:t>
              </a:r>
            </a:p>
            <a:p>
              <a:pPr algn="ctr"/>
              <a:r>
                <a:rPr lang="en-US" sz="1200" dirty="0"/>
                <a:t>Monte Carlo Molecular Mechanics</a:t>
              </a:r>
            </a:p>
            <a:p>
              <a:pPr algn="ctr"/>
              <a:r>
                <a:rPr lang="en-US" sz="1200" dirty="0"/>
                <a:t>(Minimize Torsional Energy in &lt;20,000 steps)</a:t>
              </a:r>
            </a:p>
          </p:txBody>
        </p:sp>
      </p:grpSp>
      <p:cxnSp>
        <p:nvCxnSpPr>
          <p:cNvPr id="124" name="Elbow Connector 123"/>
          <p:cNvCxnSpPr>
            <a:stCxn id="120" idx="2"/>
            <a:endCxn id="122" idx="1"/>
          </p:cNvCxnSpPr>
          <p:nvPr/>
        </p:nvCxnSpPr>
        <p:spPr>
          <a:xfrm rot="16200000" flipH="1">
            <a:off x="1621631" y="946548"/>
            <a:ext cx="1275160" cy="3679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26" name="Group 125"/>
          <p:cNvGrpSpPr/>
          <p:nvPr/>
        </p:nvGrpSpPr>
        <p:grpSpPr>
          <a:xfrm>
            <a:off x="5300660" y="1415801"/>
            <a:ext cx="2571750" cy="980123"/>
            <a:chOff x="1581148" y="2190750"/>
            <a:chExt cx="3429000" cy="1704975"/>
          </a:xfrm>
        </p:grpSpPr>
        <p:sp>
          <p:nvSpPr>
            <p:cNvPr id="129" name="Rectangle 128"/>
            <p:cNvSpPr/>
            <p:nvPr/>
          </p:nvSpPr>
          <p:spPr>
            <a:xfrm>
              <a:off x="1581148" y="2190750"/>
              <a:ext cx="3429000" cy="170497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0" dirty="0"/>
                <a:t>Stampede Supercomputer</a:t>
              </a:r>
            </a:p>
          </p:txBody>
        </p:sp>
        <p:sp>
          <p:nvSpPr>
            <p:cNvPr id="130" name="Rectangle 129"/>
            <p:cNvSpPr/>
            <p:nvPr/>
          </p:nvSpPr>
          <p:spPr>
            <a:xfrm>
              <a:off x="1962147" y="2752446"/>
              <a:ext cx="2714627" cy="10318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DFTB+</a:t>
              </a:r>
            </a:p>
            <a:p>
              <a:pPr algn="ctr"/>
              <a:r>
                <a:rPr lang="en-US" sz="1200" dirty="0"/>
                <a:t>Approximate DFT-Based</a:t>
              </a:r>
            </a:p>
          </p:txBody>
        </p:sp>
      </p:grpSp>
      <p:cxnSp>
        <p:nvCxnSpPr>
          <p:cNvPr id="127" name="Elbow Connector 126"/>
          <p:cNvCxnSpPr>
            <a:stCxn id="122" idx="0"/>
            <a:endCxn id="129" idx="0"/>
          </p:cNvCxnSpPr>
          <p:nvPr/>
        </p:nvCxnSpPr>
        <p:spPr>
          <a:xfrm rot="16200000" flipH="1">
            <a:off x="5014241" y="-156493"/>
            <a:ext cx="287089" cy="2857499"/>
          </a:xfrm>
          <a:prstGeom prst="bentConnector3">
            <a:avLst>
              <a:gd name="adj1" fmla="val -597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3850482" y="714375"/>
            <a:ext cx="2035969" cy="300082"/>
          </a:xfrm>
          <a:prstGeom prst="rect">
            <a:avLst/>
          </a:prstGeom>
          <a:noFill/>
        </p:spPr>
        <p:txBody>
          <a:bodyPr wrap="square" rtlCol="0">
            <a:spAutoFit/>
          </a:bodyPr>
          <a:lstStyle/>
          <a:p>
            <a:endParaRPr lang="en-US" sz="1350" dirty="0"/>
          </a:p>
        </p:txBody>
      </p:sp>
      <p:pic>
        <p:nvPicPr>
          <p:cNvPr id="131" name="Picture 4" descr="http://www5.hmc.edu/ITNews/wp-content/uploads/2012/09/XSEDE.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428751" y="3886200"/>
            <a:ext cx="996287" cy="36379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32" name="Group 131"/>
          <p:cNvGrpSpPr/>
          <p:nvPr/>
        </p:nvGrpSpPr>
        <p:grpSpPr>
          <a:xfrm>
            <a:off x="5300660" y="2395924"/>
            <a:ext cx="2571750" cy="1737409"/>
            <a:chOff x="5391146" y="3880365"/>
            <a:chExt cx="3429000" cy="2316545"/>
          </a:xfrm>
        </p:grpSpPr>
        <p:grpSp>
          <p:nvGrpSpPr>
            <p:cNvPr id="133" name="Group 132"/>
            <p:cNvGrpSpPr/>
            <p:nvPr/>
          </p:nvGrpSpPr>
          <p:grpSpPr>
            <a:xfrm>
              <a:off x="5391146" y="4890080"/>
              <a:ext cx="3429000" cy="1306830"/>
              <a:chOff x="1581148" y="2190750"/>
              <a:chExt cx="3429000" cy="1704975"/>
            </a:xfrm>
          </p:grpSpPr>
          <p:sp>
            <p:nvSpPr>
              <p:cNvPr id="135" name="Rectangle 134"/>
              <p:cNvSpPr/>
              <p:nvPr/>
            </p:nvSpPr>
            <p:spPr>
              <a:xfrm>
                <a:off x="1581148" y="2190750"/>
                <a:ext cx="3429000" cy="170497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0" dirty="0"/>
                  <a:t>Comet Supercomputer</a:t>
                </a:r>
              </a:p>
            </p:txBody>
          </p:sp>
          <p:sp>
            <p:nvSpPr>
              <p:cNvPr id="136" name="Rectangle 135"/>
              <p:cNvSpPr/>
              <p:nvPr/>
            </p:nvSpPr>
            <p:spPr>
              <a:xfrm>
                <a:off x="1962147" y="2752446"/>
                <a:ext cx="2714627" cy="10318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Gaussian09</a:t>
                </a:r>
              </a:p>
              <a:p>
                <a:pPr algn="ctr"/>
                <a:r>
                  <a:rPr lang="en-US" sz="1200" dirty="0"/>
                  <a:t>Ab initio Quantum Chemistry</a:t>
                </a:r>
              </a:p>
            </p:txBody>
          </p:sp>
        </p:grpSp>
        <p:cxnSp>
          <p:nvCxnSpPr>
            <p:cNvPr id="134" name="Straight Arrow Connector 133"/>
            <p:cNvCxnSpPr>
              <a:stCxn id="129" idx="2"/>
              <a:endCxn id="135" idx="0"/>
            </p:cNvCxnSpPr>
            <p:nvPr/>
          </p:nvCxnSpPr>
          <p:spPr>
            <a:xfrm>
              <a:off x="7105646" y="3880365"/>
              <a:ext cx="0" cy="10097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38" name="Rectangle 137"/>
          <p:cNvSpPr/>
          <p:nvPr/>
        </p:nvSpPr>
        <p:spPr>
          <a:xfrm>
            <a:off x="2625327" y="2975331"/>
            <a:ext cx="2243137" cy="13358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-2-3 CaCO3 Equilibrium Structures</a:t>
            </a:r>
          </a:p>
          <a:p>
            <a:pPr algn="ctr"/>
            <a:r>
              <a:rPr lang="en-US" sz="1350" dirty="0"/>
              <a:t>-Thermochemistry (E,H,G, etc.)</a:t>
            </a:r>
          </a:p>
          <a:p>
            <a:pPr algn="ctr"/>
            <a:r>
              <a:rPr lang="en-US" sz="1350" dirty="0"/>
              <a:t>-Vibrational Frequencies</a:t>
            </a:r>
          </a:p>
        </p:txBody>
      </p:sp>
      <p:cxnSp>
        <p:nvCxnSpPr>
          <p:cNvPr id="139" name="Straight Arrow Connector 138"/>
          <p:cNvCxnSpPr>
            <a:endCxn id="138" idx="3"/>
          </p:cNvCxnSpPr>
          <p:nvPr/>
        </p:nvCxnSpPr>
        <p:spPr>
          <a:xfrm flipH="1">
            <a:off x="4868463" y="3643271"/>
            <a:ext cx="56078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1" name="Elbow Connector 140"/>
          <p:cNvCxnSpPr>
            <a:stCxn id="138" idx="1"/>
          </p:cNvCxnSpPr>
          <p:nvPr/>
        </p:nvCxnSpPr>
        <p:spPr>
          <a:xfrm rot="10800000">
            <a:off x="1550194" y="1"/>
            <a:ext cx="1189433" cy="312892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1582339" y="2829799"/>
            <a:ext cx="1335881" cy="300082"/>
          </a:xfrm>
          <a:prstGeom prst="rect">
            <a:avLst/>
          </a:prstGeom>
          <a:noFill/>
        </p:spPr>
        <p:txBody>
          <a:bodyPr wrap="square" rtlCol="0">
            <a:spAutoFit/>
          </a:bodyPr>
          <a:lstStyle/>
          <a:p>
            <a:r>
              <a:rPr lang="en-US" sz="1350" dirty="0"/>
              <a:t>x=x+1</a:t>
            </a:r>
          </a:p>
        </p:txBody>
      </p:sp>
      <p:sp>
        <p:nvSpPr>
          <p:cNvPr id="143" name="TextBox 142"/>
          <p:cNvSpPr txBox="1"/>
          <p:nvPr/>
        </p:nvSpPr>
        <p:spPr>
          <a:xfrm>
            <a:off x="1323064" y="4380253"/>
            <a:ext cx="2255746" cy="230832"/>
          </a:xfrm>
          <a:prstGeom prst="rect">
            <a:avLst/>
          </a:prstGeom>
          <a:noFill/>
        </p:spPr>
        <p:txBody>
          <a:bodyPr wrap="none" rtlCol="0">
            <a:spAutoFit/>
          </a:bodyPr>
          <a:lstStyle/>
          <a:p>
            <a:r>
              <a:rPr lang="en-US" sz="900" dirty="0"/>
              <a:t>Lopez-Berganza, et al. </a:t>
            </a:r>
            <a:r>
              <a:rPr lang="en-US" sz="900" i="1" dirty="0"/>
              <a:t>J Phys. Chem. A</a:t>
            </a:r>
            <a:r>
              <a:rPr lang="en-US" sz="900" dirty="0"/>
              <a:t>(2015)</a:t>
            </a:r>
          </a:p>
        </p:txBody>
      </p:sp>
      <p:pic>
        <p:nvPicPr>
          <p:cNvPr id="145" name="Shape 87"/>
          <p:cNvPicPr preferRelativeResize="0"/>
          <p:nvPr/>
        </p:nvPicPr>
        <p:blipFill>
          <a:blip r:embed="rId4">
            <a:alphaModFix/>
          </a:blip>
          <a:stretch>
            <a:fillRect/>
          </a:stretch>
        </p:blipFill>
        <p:spPr>
          <a:xfrm>
            <a:off x="1543051" y="611445"/>
            <a:ext cx="1306415" cy="349933"/>
          </a:xfrm>
          <a:prstGeom prst="rect">
            <a:avLst/>
          </a:prstGeom>
          <a:solidFill>
            <a:schemeClr val="bg1"/>
          </a:solidFill>
          <a:ln>
            <a:solidFill>
              <a:schemeClr val="accent5"/>
            </a:solidFill>
          </a:ln>
        </p:spPr>
      </p:pic>
      <p:pic>
        <p:nvPicPr>
          <p:cNvPr id="146" name="Shape 87"/>
          <p:cNvPicPr preferRelativeResize="0"/>
          <p:nvPr/>
        </p:nvPicPr>
        <p:blipFill>
          <a:blip r:embed="rId4">
            <a:alphaModFix/>
          </a:blip>
          <a:stretch>
            <a:fillRect/>
          </a:stretch>
        </p:blipFill>
        <p:spPr>
          <a:xfrm>
            <a:off x="5923057" y="742972"/>
            <a:ext cx="1306415" cy="349933"/>
          </a:xfrm>
          <a:prstGeom prst="rect">
            <a:avLst/>
          </a:prstGeom>
          <a:solidFill>
            <a:schemeClr val="bg1"/>
          </a:solidFill>
          <a:ln>
            <a:solidFill>
              <a:schemeClr val="accent5"/>
            </a:solidFill>
          </a:ln>
        </p:spPr>
      </p:pic>
      <p:pic>
        <p:nvPicPr>
          <p:cNvPr id="147" name="Shape 87"/>
          <p:cNvPicPr preferRelativeResize="0"/>
          <p:nvPr/>
        </p:nvPicPr>
        <p:blipFill>
          <a:blip r:embed="rId4">
            <a:alphaModFix/>
          </a:blip>
          <a:stretch>
            <a:fillRect/>
          </a:stretch>
        </p:blipFill>
        <p:spPr>
          <a:xfrm>
            <a:off x="6000751" y="2565197"/>
            <a:ext cx="1306415" cy="349933"/>
          </a:xfrm>
          <a:prstGeom prst="rect">
            <a:avLst/>
          </a:prstGeom>
          <a:solidFill>
            <a:schemeClr val="bg1"/>
          </a:solidFill>
          <a:ln>
            <a:solidFill>
              <a:schemeClr val="accent5"/>
            </a:solidFill>
          </a:ln>
        </p:spPr>
      </p:pic>
      <p:sp>
        <p:nvSpPr>
          <p:cNvPr id="149" name="Shape 74"/>
          <p:cNvSpPr txBox="1">
            <a:spLocks/>
          </p:cNvSpPr>
          <p:nvPr/>
        </p:nvSpPr>
        <p:spPr>
          <a:xfrm>
            <a:off x="3143250" y="73440"/>
            <a:ext cx="5799582" cy="500259"/>
          </a:xfrm>
          <a:prstGeom prst="rect">
            <a:avLst/>
          </a:prstGeom>
        </p:spPr>
        <p:txBody>
          <a:bodyPr vert="horz" lIns="68569" tIns="68569" rIns="68569" bIns="68569" rtlCol="0" anchor="t"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sz="2700" dirty="0">
                <a:solidFill>
                  <a:schemeClr val="accent1"/>
                </a:solidFill>
              </a:rPr>
              <a:t>SEAGrid.org enabled workflow</a:t>
            </a:r>
          </a:p>
        </p:txBody>
      </p:sp>
      <p:cxnSp>
        <p:nvCxnSpPr>
          <p:cNvPr id="151" name="Straight Connector 150"/>
          <p:cNvCxnSpPr/>
          <p:nvPr/>
        </p:nvCxnSpPr>
        <p:spPr>
          <a:xfrm flipV="1">
            <a:off x="3314700" y="560826"/>
            <a:ext cx="4286250" cy="128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187197"/>
      </p:ext>
    </p:extLst>
  </p:cSld>
  <p:clrMapOvr>
    <a:masterClrMapping/>
  </p:clrMapOvr>
  <p:transition spd="slow" advClick="0">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50937" y="200666"/>
            <a:ext cx="3294700"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Browser</a:t>
            </a:r>
          </a:p>
        </p:txBody>
      </p:sp>
      <p:sp>
        <p:nvSpPr>
          <p:cNvPr id="5" name="Rectangle 4"/>
          <p:cNvSpPr/>
          <p:nvPr/>
        </p:nvSpPr>
        <p:spPr>
          <a:xfrm>
            <a:off x="2850937" y="1139912"/>
            <a:ext cx="3294700"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Web Interface Server</a:t>
            </a:r>
          </a:p>
        </p:txBody>
      </p:sp>
      <p:sp>
        <p:nvSpPr>
          <p:cNvPr id="6" name="Rectangle 5"/>
          <p:cNvSpPr/>
          <p:nvPr/>
        </p:nvSpPr>
        <p:spPr>
          <a:xfrm>
            <a:off x="2850937" y="2836936"/>
            <a:ext cx="3294700"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Application Server</a:t>
            </a:r>
          </a:p>
        </p:txBody>
      </p:sp>
      <p:sp>
        <p:nvSpPr>
          <p:cNvPr id="7" name="Rectangle 6"/>
          <p:cNvSpPr/>
          <p:nvPr/>
        </p:nvSpPr>
        <p:spPr>
          <a:xfrm>
            <a:off x="2850937" y="2535180"/>
            <a:ext cx="3294700" cy="3017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Server SDK</a:t>
            </a:r>
          </a:p>
        </p:txBody>
      </p:sp>
      <p:sp>
        <p:nvSpPr>
          <p:cNvPr id="8" name="Rectangle 7"/>
          <p:cNvSpPr/>
          <p:nvPr/>
        </p:nvSpPr>
        <p:spPr>
          <a:xfrm>
            <a:off x="2850937" y="1544943"/>
            <a:ext cx="3294700" cy="2925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Client SDK</a:t>
            </a:r>
          </a:p>
        </p:txBody>
      </p:sp>
      <p:sp>
        <p:nvSpPr>
          <p:cNvPr id="9" name="Rectangle 8"/>
          <p:cNvSpPr/>
          <p:nvPr/>
        </p:nvSpPr>
        <p:spPr>
          <a:xfrm>
            <a:off x="1485901" y="4305532"/>
            <a:ext cx="1160735"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IU: Big Red 2</a:t>
            </a:r>
          </a:p>
        </p:txBody>
      </p:sp>
      <p:sp>
        <p:nvSpPr>
          <p:cNvPr id="10" name="Rectangle 9"/>
          <p:cNvSpPr/>
          <p:nvPr/>
        </p:nvSpPr>
        <p:spPr>
          <a:xfrm>
            <a:off x="2850937" y="3228756"/>
            <a:ext cx="3294700" cy="3017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Resource Plugins</a:t>
            </a:r>
          </a:p>
        </p:txBody>
      </p:sp>
      <p:sp>
        <p:nvSpPr>
          <p:cNvPr id="12" name="Rectangle 11"/>
          <p:cNvSpPr/>
          <p:nvPr/>
        </p:nvSpPr>
        <p:spPr>
          <a:xfrm>
            <a:off x="3094533" y="4305532"/>
            <a:ext cx="1160735"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XSEDE: Stampede</a:t>
            </a:r>
          </a:p>
        </p:txBody>
      </p:sp>
      <p:sp>
        <p:nvSpPr>
          <p:cNvPr id="13" name="Rectangle 12"/>
          <p:cNvSpPr/>
          <p:nvPr/>
        </p:nvSpPr>
        <p:spPr>
          <a:xfrm>
            <a:off x="4756734" y="4305532"/>
            <a:ext cx="1160735"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XSEDE: Comet</a:t>
            </a:r>
          </a:p>
        </p:txBody>
      </p:sp>
      <p:sp>
        <p:nvSpPr>
          <p:cNvPr id="14" name="Rectangle 13"/>
          <p:cNvSpPr/>
          <p:nvPr/>
        </p:nvSpPr>
        <p:spPr>
          <a:xfrm>
            <a:off x="6497365" y="4305532"/>
            <a:ext cx="1160735"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err="1"/>
              <a:t>Juelich</a:t>
            </a:r>
            <a:r>
              <a:rPr lang="en-US" sz="1350" dirty="0"/>
              <a:t>: </a:t>
            </a:r>
            <a:r>
              <a:rPr lang="en-US" sz="1350" dirty="0" err="1"/>
              <a:t>Jureca</a:t>
            </a:r>
            <a:endParaRPr lang="en-US" sz="1350" dirty="0"/>
          </a:p>
        </p:txBody>
      </p:sp>
      <p:cxnSp>
        <p:nvCxnSpPr>
          <p:cNvPr id="17" name="Straight Arrow Connector 16"/>
          <p:cNvCxnSpPr>
            <a:stCxn id="4" idx="2"/>
            <a:endCxn id="5" idx="0"/>
          </p:cNvCxnSpPr>
          <p:nvPr/>
        </p:nvCxnSpPr>
        <p:spPr>
          <a:xfrm>
            <a:off x="4498287" y="605696"/>
            <a:ext cx="0" cy="53421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7" idx="0"/>
          </p:cNvCxnSpPr>
          <p:nvPr/>
        </p:nvCxnSpPr>
        <p:spPr>
          <a:xfrm>
            <a:off x="4498287" y="1837522"/>
            <a:ext cx="0" cy="69765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0" idx="2"/>
            <a:endCxn id="9" idx="0"/>
          </p:cNvCxnSpPr>
          <p:nvPr/>
        </p:nvCxnSpPr>
        <p:spPr>
          <a:xfrm flipH="1">
            <a:off x="2066268" y="3530511"/>
            <a:ext cx="2432019" cy="77502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0" idx="2"/>
            <a:endCxn id="12" idx="0"/>
          </p:cNvCxnSpPr>
          <p:nvPr/>
        </p:nvCxnSpPr>
        <p:spPr>
          <a:xfrm flipH="1">
            <a:off x="3674901" y="3530511"/>
            <a:ext cx="823387" cy="77502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0" idx="2"/>
            <a:endCxn id="13" idx="0"/>
          </p:cNvCxnSpPr>
          <p:nvPr/>
        </p:nvCxnSpPr>
        <p:spPr>
          <a:xfrm>
            <a:off x="4498288" y="3530511"/>
            <a:ext cx="838814" cy="77502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0" idx="2"/>
            <a:endCxn id="14" idx="0"/>
          </p:cNvCxnSpPr>
          <p:nvPr/>
        </p:nvCxnSpPr>
        <p:spPr>
          <a:xfrm>
            <a:off x="4498287" y="3530511"/>
            <a:ext cx="2579446" cy="77502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815409" y="716563"/>
            <a:ext cx="634148" cy="300082"/>
          </a:xfrm>
          <a:prstGeom prst="rect">
            <a:avLst/>
          </a:prstGeom>
          <a:noFill/>
        </p:spPr>
        <p:txBody>
          <a:bodyPr wrap="none" rtlCol="0">
            <a:spAutoFit/>
          </a:bodyPr>
          <a:lstStyle/>
          <a:p>
            <a:r>
              <a:rPr lang="en-US" sz="1350" dirty="0"/>
              <a:t>HTTPS</a:t>
            </a:r>
          </a:p>
        </p:txBody>
      </p:sp>
      <p:sp>
        <p:nvSpPr>
          <p:cNvPr id="34" name="TextBox 33"/>
          <p:cNvSpPr txBox="1"/>
          <p:nvPr/>
        </p:nvSpPr>
        <p:spPr>
          <a:xfrm>
            <a:off x="4815409" y="2053453"/>
            <a:ext cx="1238865" cy="300082"/>
          </a:xfrm>
          <a:prstGeom prst="rect">
            <a:avLst/>
          </a:prstGeom>
          <a:noFill/>
        </p:spPr>
        <p:txBody>
          <a:bodyPr wrap="none" rtlCol="0">
            <a:spAutoFit/>
          </a:bodyPr>
          <a:lstStyle/>
          <a:p>
            <a:r>
              <a:rPr lang="en-US" sz="1350" dirty="0"/>
              <a:t>HTTP or TCP/IP</a:t>
            </a:r>
          </a:p>
        </p:txBody>
      </p:sp>
    </p:spTree>
    <p:extLst>
      <p:ext uri="{BB962C8B-B14F-4D97-AF65-F5344CB8AC3E}">
        <p14:creationId xmlns:p14="http://schemas.microsoft.com/office/powerpoint/2010/main" val="488601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374" y="92076"/>
            <a:ext cx="7886700" cy="993775"/>
          </a:xfrm>
        </p:spPr>
        <p:txBody>
          <a:bodyPr/>
          <a:lstStyle/>
          <a:p>
            <a:r>
              <a:rPr lang="en-US" dirty="0"/>
              <a:t>Challenges for Science Gateways</a:t>
            </a:r>
          </a:p>
        </p:txBody>
      </p:sp>
      <p:sp>
        <p:nvSpPr>
          <p:cNvPr id="3" name="Content Placeholder 2"/>
          <p:cNvSpPr>
            <a:spLocks noGrp="1"/>
          </p:cNvSpPr>
          <p:nvPr>
            <p:ph idx="1"/>
          </p:nvPr>
        </p:nvSpPr>
        <p:spPr>
          <a:xfrm>
            <a:off x="359924" y="901025"/>
            <a:ext cx="8229600" cy="3394472"/>
          </a:xfrm>
        </p:spPr>
        <p:style>
          <a:lnRef idx="2">
            <a:schemeClr val="accent2">
              <a:shade val="50000"/>
            </a:schemeClr>
          </a:lnRef>
          <a:fillRef idx="1">
            <a:schemeClr val="accent2"/>
          </a:fillRef>
          <a:effectRef idx="0">
            <a:schemeClr val="accent2"/>
          </a:effectRef>
          <a:fontRef idx="minor">
            <a:schemeClr val="lt1"/>
          </a:fontRef>
        </p:style>
        <p:txBody>
          <a:bodyPr>
            <a:normAutofit fontScale="92500" lnSpcReduction="10000"/>
          </a:bodyPr>
          <a:lstStyle/>
          <a:p>
            <a:r>
              <a:rPr lang="en-US" dirty="0"/>
              <a:t>Providing a rich user experience </a:t>
            </a:r>
          </a:p>
          <a:p>
            <a:r>
              <a:rPr lang="en-US" dirty="0"/>
              <a:t>Defining an API for the application server</a:t>
            </a:r>
          </a:p>
          <a:p>
            <a:r>
              <a:rPr lang="en-US" dirty="0"/>
              <a:t>Defining the right sub-components for the application server.</a:t>
            </a:r>
          </a:p>
          <a:p>
            <a:r>
              <a:rPr lang="en-US" dirty="0"/>
              <a:t>Implementing the components, wiring them together correctly.</a:t>
            </a:r>
          </a:p>
          <a:p>
            <a:r>
              <a:rPr lang="en-US" dirty="0"/>
              <a:t>Supporting multiple gateway tenants</a:t>
            </a:r>
          </a:p>
          <a:p>
            <a:r>
              <a:rPr lang="en-US" dirty="0"/>
              <a:t>Fault tolerance for components</a:t>
            </a:r>
          </a:p>
          <a:p>
            <a:r>
              <a:rPr lang="en-US" dirty="0"/>
              <a:t>State management</a:t>
            </a:r>
          </a:p>
          <a:p>
            <a:r>
              <a:rPr lang="en-US" dirty="0"/>
              <a:t>Continuous delivery</a:t>
            </a:r>
          </a:p>
          <a:p>
            <a:r>
              <a:rPr lang="en-US" dirty="0"/>
              <a:t>Security management</a:t>
            </a:r>
          </a:p>
          <a:p>
            <a:r>
              <a:rPr lang="en-US" dirty="0"/>
              <a:t>Supporting full scientific exploratory cycle</a:t>
            </a:r>
          </a:p>
        </p:txBody>
      </p:sp>
    </p:spTree>
    <p:extLst>
      <p:ext uri="{BB962C8B-B14F-4D97-AF65-F5344CB8AC3E}">
        <p14:creationId xmlns:p14="http://schemas.microsoft.com/office/powerpoint/2010/main" val="4061896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Goal 1: Apply basic distributed computing concepts to Science Gateways.</a:t>
            </a:r>
          </a:p>
        </p:txBody>
      </p:sp>
      <p:pic>
        <p:nvPicPr>
          <p:cNvPr id="6" name="Picture 5"/>
          <p:cNvPicPr>
            <a:picLocks noChangeAspect="1"/>
          </p:cNvPicPr>
          <p:nvPr/>
        </p:nvPicPr>
        <p:blipFill>
          <a:blip r:embed="rId2"/>
          <a:stretch>
            <a:fillRect/>
          </a:stretch>
        </p:blipFill>
        <p:spPr>
          <a:xfrm>
            <a:off x="2683673" y="1371600"/>
            <a:ext cx="3776653" cy="2825496"/>
          </a:xfrm>
          <a:prstGeom prst="rect">
            <a:avLst/>
          </a:prstGeom>
        </p:spPr>
      </p:pic>
    </p:spTree>
    <p:extLst>
      <p:ext uri="{BB962C8B-B14F-4D97-AF65-F5344CB8AC3E}">
        <p14:creationId xmlns:p14="http://schemas.microsoft.com/office/powerpoint/2010/main" val="1070430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3191" y="145915"/>
            <a:ext cx="8223521" cy="1299857"/>
          </a:xfrm>
        </p:spPr>
        <p:txBody>
          <a:bodyPr>
            <a:normAutofit fontScale="90000"/>
          </a:bodyPr>
          <a:lstStyle/>
          <a:p>
            <a:r>
              <a:rPr lang="en-US" dirty="0"/>
              <a:t>Goal 2: Apply new architectures, methodologies, and technologies to Science Gateways: </a:t>
            </a:r>
            <a:r>
              <a:rPr lang="en-US" dirty="0" err="1"/>
              <a:t>Microservices</a:t>
            </a:r>
            <a:r>
              <a:rPr lang="en-US" dirty="0"/>
              <a:t>, DevOps</a:t>
            </a:r>
          </a:p>
        </p:txBody>
      </p:sp>
      <p:pic>
        <p:nvPicPr>
          <p:cNvPr id="6" name="Picture 5"/>
          <p:cNvPicPr>
            <a:picLocks noChangeAspect="1"/>
          </p:cNvPicPr>
          <p:nvPr/>
        </p:nvPicPr>
        <p:blipFill>
          <a:blip r:embed="rId2"/>
          <a:stretch>
            <a:fillRect/>
          </a:stretch>
        </p:blipFill>
        <p:spPr>
          <a:xfrm>
            <a:off x="2793005" y="1608807"/>
            <a:ext cx="3581400" cy="2686050"/>
          </a:xfrm>
          <a:prstGeom prst="rect">
            <a:avLst/>
          </a:prstGeom>
        </p:spPr>
      </p:pic>
    </p:spTree>
    <p:extLst>
      <p:ext uri="{BB962C8B-B14F-4D97-AF65-F5344CB8AC3E}">
        <p14:creationId xmlns:p14="http://schemas.microsoft.com/office/powerpoint/2010/main" val="3921448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Goal 3:  Teach open source software practices</a:t>
            </a:r>
          </a:p>
        </p:txBody>
      </p:sp>
      <p:pic>
        <p:nvPicPr>
          <p:cNvPr id="9" name="Picture 8"/>
          <p:cNvPicPr>
            <a:picLocks noChangeAspect="1"/>
          </p:cNvPicPr>
          <p:nvPr/>
        </p:nvPicPr>
        <p:blipFill>
          <a:blip r:embed="rId2"/>
          <a:stretch>
            <a:fillRect/>
          </a:stretch>
        </p:blipFill>
        <p:spPr>
          <a:xfrm>
            <a:off x="2264440" y="1600200"/>
            <a:ext cx="4615120" cy="1443038"/>
          </a:xfrm>
          <a:prstGeom prst="rect">
            <a:avLst/>
          </a:prstGeom>
        </p:spPr>
      </p:pic>
    </p:spTree>
    <p:extLst>
      <p:ext uri="{BB962C8B-B14F-4D97-AF65-F5344CB8AC3E}">
        <p14:creationId xmlns:p14="http://schemas.microsoft.com/office/powerpoint/2010/main" val="6950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Outline</a:t>
            </a:r>
          </a:p>
        </p:txBody>
      </p:sp>
      <p:sp>
        <p:nvSpPr>
          <p:cNvPr id="3" name="Content Placeholder 2"/>
          <p:cNvSpPr>
            <a:spLocks noGrp="1"/>
          </p:cNvSpPr>
          <p:nvPr>
            <p:ph idx="1"/>
          </p:nvPr>
        </p:nvSpPr>
        <p:spPr/>
        <p:txBody>
          <a:bodyPr>
            <a:normAutofit/>
          </a:bodyPr>
          <a:lstStyle/>
          <a:p>
            <a:r>
              <a:rPr lang="en-US" dirty="0" smtClean="0"/>
              <a:t>What To Expect</a:t>
            </a:r>
          </a:p>
          <a:p>
            <a:r>
              <a:rPr lang="en-US" dirty="0" smtClean="0"/>
              <a:t>Project </a:t>
            </a:r>
            <a:r>
              <a:rPr lang="en-US" dirty="0"/>
              <a:t>Teams</a:t>
            </a:r>
          </a:p>
          <a:p>
            <a:r>
              <a:rPr lang="en-US" dirty="0"/>
              <a:t>Microservices</a:t>
            </a:r>
          </a:p>
          <a:p>
            <a:r>
              <a:rPr lang="en-US" dirty="0"/>
              <a:t>Project Themes</a:t>
            </a:r>
          </a:p>
          <a:p>
            <a:r>
              <a:rPr lang="en-US" dirty="0"/>
              <a:t>Open Discussion</a:t>
            </a:r>
          </a:p>
        </p:txBody>
      </p:sp>
    </p:spTree>
    <p:extLst>
      <p:ext uri="{BB962C8B-B14F-4D97-AF65-F5344CB8AC3E}">
        <p14:creationId xmlns:p14="http://schemas.microsoft.com/office/powerpoint/2010/main" val="1069865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Why Do We Teach This Class?</a:t>
            </a:r>
            <a:endParaRPr lang="en-US" dirty="0"/>
          </a:p>
        </p:txBody>
      </p:sp>
      <p:sp>
        <p:nvSpPr>
          <p:cNvPr id="4" name="Subtitle 3"/>
          <p:cNvSpPr>
            <a:spLocks noGrp="1"/>
          </p:cNvSpPr>
          <p:nvPr>
            <p:ph type="subTitle" idx="1"/>
          </p:nvPr>
        </p:nvSpPr>
        <p:spPr/>
        <p:txBody>
          <a:bodyPr anchor="ctr"/>
          <a:lstStyle/>
          <a:p>
            <a:r>
              <a:rPr lang="en-US" dirty="0" smtClean="0"/>
              <a:t>We are looking for students who like what we do and want to contribute to Apache Airavata.</a:t>
            </a:r>
            <a:endParaRPr lang="en-US" dirty="0"/>
          </a:p>
        </p:txBody>
      </p:sp>
    </p:spTree>
    <p:extLst>
      <p:ext uri="{BB962C8B-B14F-4D97-AF65-F5344CB8AC3E}">
        <p14:creationId xmlns:p14="http://schemas.microsoft.com/office/powerpoint/2010/main" val="1796770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Apache </a:t>
            </a:r>
            <a:r>
              <a:rPr lang="en-US" dirty="0" err="1"/>
              <a:t>Airavata</a:t>
            </a:r>
            <a:r>
              <a:rPr lang="en-US" dirty="0"/>
              <a:t>?</a:t>
            </a:r>
          </a:p>
        </p:txBody>
      </p:sp>
      <p:sp>
        <p:nvSpPr>
          <p:cNvPr id="152" name="Shape 152"/>
          <p:cNvSpPr txBox="1">
            <a:spLocks noGrp="1"/>
          </p:cNvSpPr>
          <p:nvPr>
            <p:ph sz="half" idx="1"/>
          </p:nvPr>
        </p:nvSpPr>
        <p:spPr>
          <a:xfrm>
            <a:off x="457200" y="1074604"/>
            <a:ext cx="8229599" cy="2468696"/>
          </a:xfrm>
          <a:prstGeom prst="rect">
            <a:avLst/>
          </a:prstGeom>
          <a:noFill/>
          <a:ln>
            <a:noFill/>
          </a:ln>
        </p:spPr>
        <p:txBody>
          <a:bodyPr vert="horz" lIns="68569" tIns="34275" rIns="68569" bIns="34275" rtlCol="0" anchor="t" anchorCtr="0">
            <a:normAutofit fontScale="92500" lnSpcReduction="10000"/>
          </a:bodyPr>
          <a:lstStyle/>
          <a:p>
            <a:pPr>
              <a:spcBef>
                <a:spcPts val="360"/>
              </a:spcBef>
              <a:buClr>
                <a:schemeClr val="dk1"/>
              </a:buClr>
              <a:buSzPct val="109848"/>
            </a:pPr>
            <a:r>
              <a:rPr lang="en-US" b="0" i="0" u="none" strike="noStrike" cap="none" baseline="0" dirty="0">
                <a:solidFill>
                  <a:schemeClr val="dk2"/>
                </a:solidFill>
                <a:latin typeface="Calibri"/>
                <a:ea typeface="Calibri"/>
                <a:cs typeface="Calibri"/>
                <a:sym typeface="Calibri"/>
                <a:rtl val="0"/>
              </a:rPr>
              <a:t>Open</a:t>
            </a:r>
            <a:r>
              <a:rPr lang="en-US" b="0" i="0" u="none" strike="noStrike" cap="none" dirty="0">
                <a:solidFill>
                  <a:schemeClr val="dk2"/>
                </a:solidFill>
                <a:latin typeface="Calibri"/>
                <a:ea typeface="Calibri"/>
                <a:cs typeface="Calibri"/>
                <a:sym typeface="Calibri"/>
                <a:rtl val="0"/>
              </a:rPr>
              <a:t> source middleware to support Science Gateways</a:t>
            </a:r>
            <a:endParaRPr lang="en-US" b="0" i="0" u="none" strike="noStrike" cap="none" baseline="0" dirty="0">
              <a:solidFill>
                <a:schemeClr val="dk2"/>
              </a:solidFill>
              <a:latin typeface="Calibri"/>
              <a:ea typeface="Calibri"/>
              <a:cs typeface="Calibri"/>
              <a:sym typeface="Calibri"/>
              <a:rtl val="0"/>
            </a:endParaRPr>
          </a:p>
          <a:p>
            <a:pPr lvl="1">
              <a:spcBef>
                <a:spcPts val="420"/>
              </a:spcBef>
              <a:buClr>
                <a:schemeClr val="dk1"/>
              </a:buClr>
              <a:buSzPct val="108974"/>
              <a:buFont typeface="Arial"/>
              <a:buChar char="•"/>
            </a:pPr>
            <a:r>
              <a:rPr lang="en-US" b="0" i="0" u="none" strike="noStrike" cap="none" baseline="0" dirty="0">
                <a:solidFill>
                  <a:schemeClr val="dk2"/>
                </a:solidFill>
                <a:latin typeface="Calibri"/>
                <a:ea typeface="Calibri"/>
                <a:cs typeface="Calibri"/>
                <a:sym typeface="Calibri"/>
                <a:rtl val="0"/>
              </a:rPr>
              <a:t>Compose, manage, execute, and monitor distributed, computational workflows</a:t>
            </a:r>
          </a:p>
          <a:p>
            <a:pPr lvl="1">
              <a:spcBef>
                <a:spcPts val="420"/>
              </a:spcBef>
              <a:buClr>
                <a:schemeClr val="dk1"/>
              </a:buClr>
              <a:buSzPct val="108974"/>
              <a:buFont typeface="Arial"/>
              <a:buChar char="•"/>
            </a:pPr>
            <a:r>
              <a:rPr lang="en-US" b="0" i="0" u="none" strike="noStrike" cap="none" baseline="0" dirty="0">
                <a:solidFill>
                  <a:schemeClr val="dk2"/>
                </a:solidFill>
                <a:latin typeface="Calibri"/>
                <a:ea typeface="Calibri"/>
                <a:cs typeface="Calibri"/>
                <a:sym typeface="Calibri"/>
                <a:rtl val="0"/>
              </a:rPr>
              <a:t>Wrap legacy command line scientific applications with Web services.</a:t>
            </a:r>
          </a:p>
          <a:p>
            <a:pPr lvl="1">
              <a:spcBef>
                <a:spcPts val="420"/>
              </a:spcBef>
              <a:buClr>
                <a:schemeClr val="dk1"/>
              </a:buClr>
              <a:buSzPct val="108974"/>
              <a:buFont typeface="Arial"/>
              <a:buChar char="•"/>
            </a:pPr>
            <a:r>
              <a:rPr lang="en-US" b="0" i="0" u="none" strike="noStrike" cap="none" baseline="0" dirty="0">
                <a:solidFill>
                  <a:schemeClr val="dk2"/>
                </a:solidFill>
                <a:latin typeface="Calibri"/>
                <a:ea typeface="Calibri"/>
                <a:cs typeface="Calibri"/>
                <a:sym typeface="Calibri"/>
                <a:rtl val="0"/>
              </a:rPr>
              <a:t>Run jobs on computational resources ranging from local resources to computational grids and clouds</a:t>
            </a:r>
          </a:p>
          <a:p>
            <a:pPr lvl="1">
              <a:spcBef>
                <a:spcPts val="420"/>
              </a:spcBef>
              <a:buClr>
                <a:schemeClr val="dk1"/>
              </a:buClr>
              <a:buSzPct val="108974"/>
              <a:buFont typeface="Arial"/>
              <a:buChar char="•"/>
            </a:pPr>
            <a:r>
              <a:rPr lang="en-US" dirty="0">
                <a:solidFill>
                  <a:schemeClr val="dk2"/>
                </a:solidFill>
                <a:latin typeface="Calibri"/>
                <a:ea typeface="Calibri"/>
                <a:cs typeface="Calibri"/>
                <a:sym typeface="Calibri"/>
                <a:rtl val="0"/>
              </a:rPr>
              <a:t>Record, preserve, search, and share metadata about </a:t>
            </a:r>
            <a:r>
              <a:rPr lang="en-US">
                <a:solidFill>
                  <a:schemeClr val="dk2"/>
                </a:solidFill>
                <a:latin typeface="Calibri"/>
                <a:ea typeface="Calibri"/>
                <a:cs typeface="Calibri"/>
                <a:sym typeface="Calibri"/>
                <a:rtl val="0"/>
              </a:rPr>
              <a:t>computational experiments</a:t>
            </a:r>
            <a:endParaRPr lang="en-US" b="0" i="0" u="none" strike="noStrike" cap="none" baseline="0" dirty="0">
              <a:solidFill>
                <a:schemeClr val="dk2"/>
              </a:solidFill>
              <a:latin typeface="Calibri"/>
              <a:ea typeface="Calibri"/>
              <a:cs typeface="Calibri"/>
              <a:sym typeface="Calibri"/>
              <a:rtl val="0"/>
            </a:endParaRPr>
          </a:p>
          <a:p>
            <a:pPr indent="-214313">
              <a:spcBef>
                <a:spcPts val="420"/>
              </a:spcBef>
              <a:buClr>
                <a:schemeClr val="dk1"/>
              </a:buClr>
              <a:buSzPct val="108974"/>
            </a:pPr>
            <a:r>
              <a:rPr lang="en-US" dirty="0">
                <a:solidFill>
                  <a:schemeClr val="dk2"/>
                </a:solidFill>
                <a:latin typeface="Calibri"/>
                <a:ea typeface="Calibri"/>
                <a:cs typeface="Calibri"/>
                <a:sym typeface="Calibri"/>
                <a:rtl val="0"/>
              </a:rPr>
              <a:t>Hosted version of Apache Airavata provides multi-tenanted Platform as a Service.</a:t>
            </a:r>
          </a:p>
          <a:p>
            <a:pPr lvl="1">
              <a:spcBef>
                <a:spcPts val="420"/>
              </a:spcBef>
              <a:buClr>
                <a:schemeClr val="dk1"/>
              </a:buClr>
              <a:buSzPct val="108974"/>
            </a:pPr>
            <a:r>
              <a:rPr lang="en-US" b="0" i="0" u="none" strike="noStrike" cap="none" baseline="0" dirty="0">
                <a:solidFill>
                  <a:schemeClr val="dk2"/>
                </a:solidFill>
                <a:latin typeface="Calibri"/>
                <a:ea typeface="Calibri"/>
                <a:cs typeface="Calibri"/>
                <a:sym typeface="Calibri"/>
                <a:rtl val="0"/>
              </a:rPr>
              <a:t>SciGaP</a:t>
            </a:r>
          </a:p>
        </p:txBody>
      </p:sp>
      <p:pic>
        <p:nvPicPr>
          <p:cNvPr id="6" name="Shape 78"/>
          <p:cNvPicPr preferRelativeResize="0"/>
          <p:nvPr/>
        </p:nvPicPr>
        <p:blipFill rotWithShape="1">
          <a:blip r:embed="rId3">
            <a:alphaModFix/>
          </a:blip>
          <a:srcRect/>
          <a:stretch/>
        </p:blipFill>
        <p:spPr>
          <a:xfrm>
            <a:off x="2328861" y="3071103"/>
            <a:ext cx="4486275" cy="1123950"/>
          </a:xfrm>
          <a:prstGeom prst="rect">
            <a:avLst/>
          </a:prstGeom>
          <a:noFill/>
          <a:ln>
            <a:noFill/>
          </a:ln>
        </p:spPr>
      </p:pic>
    </p:spTree>
    <p:extLst>
      <p:ext uri="{BB962C8B-B14F-4D97-AF65-F5344CB8AC3E}">
        <p14:creationId xmlns:p14="http://schemas.microsoft.com/office/powerpoint/2010/main" val="1797518737"/>
      </p:ext>
    </p:extLst>
  </p:cSld>
  <p:clrMapOvr>
    <a:masterClrMapping/>
  </p:clrMapOvr>
  <p:transition spd="slow" advClick="0">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You Need to Do </a:t>
            </a:r>
            <a:r>
              <a:rPr lang="en-US"/>
              <a:t>Before </a:t>
            </a:r>
            <a:r>
              <a:rPr lang="en-US" smtClean="0"/>
              <a:t>Next Class</a:t>
            </a:r>
            <a:endParaRPr lang="en-US" dirty="0"/>
          </a:p>
        </p:txBody>
      </p:sp>
      <p:sp>
        <p:nvSpPr>
          <p:cNvPr id="4" name="Content Placeholder 3"/>
          <p:cNvSpPr>
            <a:spLocks noGrp="1"/>
          </p:cNvSpPr>
          <p:nvPr>
            <p:ph idx="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Create a GitHub account if you don’t have one</a:t>
            </a:r>
          </a:p>
          <a:p>
            <a:r>
              <a:rPr lang="en-US" dirty="0"/>
              <a:t>Send us your GitHub user name so that we can add you to the Airavata Courses GitHub organization</a:t>
            </a:r>
          </a:p>
          <a:p>
            <a:r>
              <a:rPr lang="en-US" dirty="0"/>
              <a:t>Go to </a:t>
            </a:r>
            <a:r>
              <a:rPr lang="en-US" dirty="0">
                <a:hlinkClick r:id="rId2"/>
              </a:rPr>
              <a:t>https://portal.xsede.org/</a:t>
            </a:r>
            <a:r>
              <a:rPr lang="en-US" dirty="0"/>
              <a:t> and create an account</a:t>
            </a:r>
          </a:p>
          <a:p>
            <a:pPr lvl="1"/>
            <a:r>
              <a:rPr lang="en-US" dirty="0"/>
              <a:t>Send us your user name</a:t>
            </a:r>
          </a:p>
          <a:p>
            <a:r>
              <a:rPr lang="en-US" dirty="0"/>
              <a:t>If possible, please make these user names consistent with your IU network ID.</a:t>
            </a:r>
          </a:p>
          <a:p>
            <a:r>
              <a:rPr lang="en-US" dirty="0"/>
              <a:t>Submit this through Canvas (0-point assignment)</a:t>
            </a:r>
          </a:p>
          <a:p>
            <a:endParaRPr lang="en-US" dirty="0"/>
          </a:p>
        </p:txBody>
      </p:sp>
    </p:spTree>
    <p:extLst>
      <p:ext uri="{BB962C8B-B14F-4D97-AF65-F5344CB8AC3E}">
        <p14:creationId xmlns:p14="http://schemas.microsoft.com/office/powerpoint/2010/main" val="3758684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5C128C0-FD26-484A-9396-285C41D9AB9E}"/>
              </a:ext>
            </a:extLst>
          </p:cNvPr>
          <p:cNvPicPr>
            <a:picLocks noChangeAspect="1"/>
          </p:cNvPicPr>
          <p:nvPr/>
        </p:nvPicPr>
        <p:blipFill rotWithShape="1">
          <a:blip r:embed="rId2"/>
          <a:srcRect b="16667"/>
          <a:stretch/>
        </p:blipFill>
        <p:spPr>
          <a:xfrm>
            <a:off x="20" y="10"/>
            <a:ext cx="9143980" cy="5143490"/>
          </a:xfrm>
          <a:prstGeom prst="rect">
            <a:avLst/>
          </a:prstGeom>
        </p:spPr>
      </p:pic>
    </p:spTree>
    <p:extLst>
      <p:ext uri="{BB962C8B-B14F-4D97-AF65-F5344CB8AC3E}">
        <p14:creationId xmlns:p14="http://schemas.microsoft.com/office/powerpoint/2010/main" val="1441429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xmlns="" id="{20C1DD4B-DF0B-6D4F-91ED-5CFD625AABC5}"/>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174247" y="228791"/>
            <a:ext cx="2628900" cy="762000"/>
          </a:xfrm>
          <a:prstGeom prst="rect">
            <a:avLst/>
          </a:prstGeom>
        </p:spPr>
      </p:pic>
      <p:pic>
        <p:nvPicPr>
          <p:cNvPr id="5" name="Picture 4">
            <a:extLst>
              <a:ext uri="{FF2B5EF4-FFF2-40B4-BE49-F238E27FC236}">
                <a16:creationId xmlns:a16="http://schemas.microsoft.com/office/drawing/2014/main" xmlns="" id="{E51A9B74-4B24-3945-8B01-AEEE2F58E296}"/>
              </a:ext>
            </a:extLst>
          </p:cNvPr>
          <p:cNvPicPr>
            <a:picLocks noChangeAspect="1"/>
          </p:cNvPicPr>
          <p:nvPr/>
        </p:nvPicPr>
        <p:blipFill>
          <a:blip r:embed="rId4"/>
          <a:stretch>
            <a:fillRect/>
          </a:stretch>
        </p:blipFill>
        <p:spPr>
          <a:xfrm>
            <a:off x="404622" y="1962912"/>
            <a:ext cx="8460758" cy="2969514"/>
          </a:xfrm>
          <a:prstGeom prst="rect">
            <a:avLst/>
          </a:prstGeom>
        </p:spPr>
      </p:pic>
      <p:sp>
        <p:nvSpPr>
          <p:cNvPr id="7" name="Title 2">
            <a:extLst>
              <a:ext uri="{FF2B5EF4-FFF2-40B4-BE49-F238E27FC236}">
                <a16:creationId xmlns:a16="http://schemas.microsoft.com/office/drawing/2014/main" xmlns="" id="{076EDE1A-2806-CD47-9CAD-6F35DBF5EB4E}"/>
              </a:ext>
            </a:extLst>
          </p:cNvPr>
          <p:cNvSpPr txBox="1">
            <a:spLocks/>
          </p:cNvSpPr>
          <p:nvPr/>
        </p:nvSpPr>
        <p:spPr>
          <a:xfrm>
            <a:off x="691651" y="1060831"/>
            <a:ext cx="7886700" cy="993775"/>
          </a:xfrm>
          <a:prstGeom prst="rect">
            <a:avLst/>
          </a:prstGeom>
        </p:spPr>
        <p:txBody>
          <a:bodyPr/>
          <a:lstStyle>
            <a:lvl1pPr algn="l" defTabSz="685800" rtl="0" eaLnBrk="1" fontAlgn="base" hangingPunct="1">
              <a:lnSpc>
                <a:spcPct val="90000"/>
              </a:lnSpc>
              <a:spcBef>
                <a:spcPct val="0"/>
              </a:spcBef>
              <a:spcAft>
                <a:spcPct val="0"/>
              </a:spcAft>
              <a:defRPr sz="3300" b="1" kern="1200">
                <a:solidFill>
                  <a:srgbClr val="990000"/>
                </a:solidFill>
                <a:latin typeface="+mj-lt"/>
                <a:ea typeface="+mj-ea"/>
                <a:cs typeface="+mj-cs"/>
              </a:defRPr>
            </a:lvl1pPr>
            <a:lvl2pPr algn="l" defTabSz="685800" rtl="0" eaLnBrk="1" fontAlgn="base" hangingPunct="1">
              <a:lnSpc>
                <a:spcPct val="90000"/>
              </a:lnSpc>
              <a:spcBef>
                <a:spcPct val="0"/>
              </a:spcBef>
              <a:spcAft>
                <a:spcPct val="0"/>
              </a:spcAft>
              <a:defRPr sz="3300" b="1">
                <a:solidFill>
                  <a:srgbClr val="990000"/>
                </a:solidFill>
                <a:latin typeface="Arial" charset="0"/>
              </a:defRPr>
            </a:lvl2pPr>
            <a:lvl3pPr algn="l" defTabSz="685800" rtl="0" eaLnBrk="1" fontAlgn="base" hangingPunct="1">
              <a:lnSpc>
                <a:spcPct val="90000"/>
              </a:lnSpc>
              <a:spcBef>
                <a:spcPct val="0"/>
              </a:spcBef>
              <a:spcAft>
                <a:spcPct val="0"/>
              </a:spcAft>
              <a:defRPr sz="3300" b="1">
                <a:solidFill>
                  <a:srgbClr val="990000"/>
                </a:solidFill>
                <a:latin typeface="Arial" charset="0"/>
              </a:defRPr>
            </a:lvl3pPr>
            <a:lvl4pPr algn="l" defTabSz="685800" rtl="0" eaLnBrk="1" fontAlgn="base" hangingPunct="1">
              <a:lnSpc>
                <a:spcPct val="90000"/>
              </a:lnSpc>
              <a:spcBef>
                <a:spcPct val="0"/>
              </a:spcBef>
              <a:spcAft>
                <a:spcPct val="0"/>
              </a:spcAft>
              <a:defRPr sz="3300" b="1">
                <a:solidFill>
                  <a:srgbClr val="990000"/>
                </a:solidFill>
                <a:latin typeface="Arial" charset="0"/>
              </a:defRPr>
            </a:lvl4pPr>
            <a:lvl5pPr algn="l" defTabSz="685800" rtl="0" eaLnBrk="1" fontAlgn="base" hangingPunct="1">
              <a:lnSpc>
                <a:spcPct val="90000"/>
              </a:lnSpc>
              <a:spcBef>
                <a:spcPct val="0"/>
              </a:spcBef>
              <a:spcAft>
                <a:spcPct val="0"/>
              </a:spcAft>
              <a:defRPr sz="3300" b="1">
                <a:solidFill>
                  <a:srgbClr val="990000"/>
                </a:solidFill>
                <a:latin typeface="Arial" charset="0"/>
              </a:defRPr>
            </a:lvl5pPr>
            <a:lvl6pPr marL="457200" algn="l" defTabSz="685800" rtl="0" eaLnBrk="1" fontAlgn="base" hangingPunct="1">
              <a:lnSpc>
                <a:spcPct val="90000"/>
              </a:lnSpc>
              <a:spcBef>
                <a:spcPct val="0"/>
              </a:spcBef>
              <a:spcAft>
                <a:spcPct val="0"/>
              </a:spcAft>
              <a:defRPr sz="3300" b="1">
                <a:solidFill>
                  <a:srgbClr val="990000"/>
                </a:solidFill>
                <a:latin typeface="Arial" charset="0"/>
              </a:defRPr>
            </a:lvl6pPr>
            <a:lvl7pPr marL="914400" algn="l" defTabSz="685800" rtl="0" eaLnBrk="1" fontAlgn="base" hangingPunct="1">
              <a:lnSpc>
                <a:spcPct val="90000"/>
              </a:lnSpc>
              <a:spcBef>
                <a:spcPct val="0"/>
              </a:spcBef>
              <a:spcAft>
                <a:spcPct val="0"/>
              </a:spcAft>
              <a:defRPr sz="3300" b="1">
                <a:solidFill>
                  <a:srgbClr val="990000"/>
                </a:solidFill>
                <a:latin typeface="Arial" charset="0"/>
              </a:defRPr>
            </a:lvl7pPr>
            <a:lvl8pPr marL="1371600" algn="l" defTabSz="685800" rtl="0" eaLnBrk="1" fontAlgn="base" hangingPunct="1">
              <a:lnSpc>
                <a:spcPct val="90000"/>
              </a:lnSpc>
              <a:spcBef>
                <a:spcPct val="0"/>
              </a:spcBef>
              <a:spcAft>
                <a:spcPct val="0"/>
              </a:spcAft>
              <a:defRPr sz="3300" b="1">
                <a:solidFill>
                  <a:srgbClr val="990000"/>
                </a:solidFill>
                <a:latin typeface="Arial" charset="0"/>
              </a:defRPr>
            </a:lvl8pPr>
            <a:lvl9pPr marL="1828800" algn="l" defTabSz="685800" rtl="0" eaLnBrk="1" fontAlgn="base" hangingPunct="1">
              <a:lnSpc>
                <a:spcPct val="90000"/>
              </a:lnSpc>
              <a:spcBef>
                <a:spcPct val="0"/>
              </a:spcBef>
              <a:spcAft>
                <a:spcPct val="0"/>
              </a:spcAft>
              <a:defRPr sz="3300" b="1">
                <a:solidFill>
                  <a:srgbClr val="990000"/>
                </a:solidFill>
                <a:latin typeface="Arial" charset="0"/>
              </a:defRPr>
            </a:lvl9pPr>
          </a:lstStyle>
          <a:p>
            <a:r>
              <a:rPr lang="en-US" dirty="0"/>
              <a:t>Science Engineering Cloud based on OpenStack</a:t>
            </a:r>
          </a:p>
        </p:txBody>
      </p:sp>
    </p:spTree>
    <p:extLst>
      <p:ext uri="{BB962C8B-B14F-4D97-AF65-F5344CB8AC3E}">
        <p14:creationId xmlns:p14="http://schemas.microsoft.com/office/powerpoint/2010/main" val="3242469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454" y="109268"/>
            <a:ext cx="7886700" cy="993775"/>
          </a:xfrm>
        </p:spPr>
        <p:txBody>
          <a:bodyPr/>
          <a:lstStyle/>
          <a:p>
            <a:r>
              <a:rPr lang="en-US" dirty="0"/>
              <a:t>Monolithic Applications: Traditional Software Releases</a:t>
            </a:r>
          </a:p>
        </p:txBody>
      </p:sp>
      <p:sp>
        <p:nvSpPr>
          <p:cNvPr id="3" name="Content Placeholder 2"/>
          <p:cNvSpPr>
            <a:spLocks noGrp="1"/>
          </p:cNvSpPr>
          <p:nvPr>
            <p:ph idx="1"/>
          </p:nvPr>
        </p:nvSpPr>
        <p:spPr>
          <a:xfrm>
            <a:off x="375731" y="1174665"/>
            <a:ext cx="6772972" cy="3263504"/>
          </a:xfrm>
        </p:spPr>
        <p:txBody>
          <a:bodyPr>
            <a:normAutofit fontScale="92500" lnSpcReduction="20000"/>
          </a:bodyPr>
          <a:lstStyle/>
          <a:p>
            <a:r>
              <a:rPr lang="en-US" dirty="0"/>
              <a:t>Software releases occur in discrete increments</a:t>
            </a:r>
          </a:p>
          <a:p>
            <a:r>
              <a:rPr lang="en-US" dirty="0"/>
              <a:t>Software runs on clients’ systems</a:t>
            </a:r>
          </a:p>
          <a:p>
            <a:r>
              <a:rPr lang="en-US" dirty="0"/>
              <a:t>Releases may be frequent but they are still distinct</a:t>
            </a:r>
          </a:p>
          <a:p>
            <a:pPr lvl="1"/>
            <a:r>
              <a:rPr lang="en-US" dirty="0"/>
              <a:t>Firefox </a:t>
            </a:r>
          </a:p>
          <a:p>
            <a:pPr lvl="1"/>
            <a:r>
              <a:rPr lang="en-US" dirty="0"/>
              <a:t>OS system upgrades</a:t>
            </a:r>
          </a:p>
          <a:p>
            <a:r>
              <a:rPr lang="en-US" dirty="0"/>
              <a:t> Traditional release cycles</a:t>
            </a:r>
          </a:p>
          <a:p>
            <a:pPr lvl="1"/>
            <a:r>
              <a:rPr lang="en-US" dirty="0"/>
              <a:t>Extensive testing</a:t>
            </a:r>
          </a:p>
          <a:p>
            <a:pPr lvl="1"/>
            <a:r>
              <a:rPr lang="en-US" dirty="0"/>
              <a:t>Alpha, beta, release candidates, and full releases</a:t>
            </a:r>
          </a:p>
          <a:p>
            <a:r>
              <a:rPr lang="en-US" dirty="0"/>
              <a:t>Extensive recompiling and testing required after code changes</a:t>
            </a:r>
          </a:p>
          <a:p>
            <a:r>
              <a:rPr lang="en-US" dirty="0"/>
              <a:t>Code changes require the entire release cycle to be repeated</a:t>
            </a:r>
          </a:p>
          <a:p>
            <a:endParaRPr lang="en-US" dirty="0"/>
          </a:p>
        </p:txBody>
      </p:sp>
      <p:pic>
        <p:nvPicPr>
          <p:cNvPr id="5" name="Picture 4"/>
          <p:cNvPicPr>
            <a:picLocks noChangeAspect="1"/>
          </p:cNvPicPr>
          <p:nvPr/>
        </p:nvPicPr>
        <p:blipFill>
          <a:blip r:embed="rId2"/>
          <a:stretch>
            <a:fillRect/>
          </a:stretch>
        </p:blipFill>
        <p:spPr>
          <a:xfrm>
            <a:off x="6036415" y="1268017"/>
            <a:ext cx="2780483" cy="2889095"/>
          </a:xfrm>
          <a:prstGeom prst="rect">
            <a:avLst/>
          </a:prstGeom>
        </p:spPr>
      </p:pic>
    </p:spTree>
    <p:extLst>
      <p:ext uri="{BB962C8B-B14F-4D97-AF65-F5344CB8AC3E}">
        <p14:creationId xmlns:p14="http://schemas.microsoft.com/office/powerpoint/2010/main" val="1693430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1135929"/>
            <a:ext cx="7886700" cy="2897187"/>
          </a:xfrm>
        </p:spPr>
        <p:txBody>
          <a:bodyPr>
            <a:normAutofit lnSpcReduction="10000"/>
          </a:bodyPr>
          <a:lstStyle/>
          <a:p>
            <a:r>
              <a:rPr lang="en-US" dirty="0"/>
              <a:t>Does your software run as a service?</a:t>
            </a:r>
          </a:p>
          <a:p>
            <a:r>
              <a:rPr lang="en-US" dirty="0"/>
              <a:t>Do you run this service yourself? Or does another part of your organization run the service that your team develops?</a:t>
            </a:r>
          </a:p>
          <a:p>
            <a:r>
              <a:rPr lang="en-US" dirty="0"/>
              <a:t>Traditional release cycles don’t work well</a:t>
            </a:r>
          </a:p>
          <a:p>
            <a:pPr lvl="1"/>
            <a:r>
              <a:rPr lang="en-US" dirty="0"/>
              <a:t>May make releases many times per day</a:t>
            </a:r>
          </a:p>
          <a:p>
            <a:pPr lvl="1"/>
            <a:r>
              <a:rPr lang="en-US" dirty="0"/>
              <a:t>Test-release-deploy takes too long</a:t>
            </a:r>
          </a:p>
          <a:p>
            <a:r>
              <a:rPr lang="en-US" dirty="0"/>
              <a:t>You can be a little more tolerant of bugs discovered after release if you can fix quickly or roll back quickly.</a:t>
            </a:r>
          </a:p>
          <a:p>
            <a:r>
              <a:rPr lang="en-US" dirty="0"/>
              <a:t>Get new features and improvements into production quickly.</a:t>
            </a:r>
          </a:p>
        </p:txBody>
      </p:sp>
      <p:pic>
        <p:nvPicPr>
          <p:cNvPr id="4" name="Picture 3"/>
          <p:cNvPicPr>
            <a:picLocks noChangeAspect="1"/>
          </p:cNvPicPr>
          <p:nvPr/>
        </p:nvPicPr>
        <p:blipFill>
          <a:blip r:embed="rId2"/>
          <a:stretch>
            <a:fillRect/>
          </a:stretch>
        </p:blipFill>
        <p:spPr>
          <a:xfrm>
            <a:off x="7411470" y="1954607"/>
            <a:ext cx="1469530" cy="1469530"/>
          </a:xfrm>
          <a:prstGeom prst="rect">
            <a:avLst/>
          </a:prstGeom>
        </p:spPr>
      </p:pic>
      <p:sp>
        <p:nvSpPr>
          <p:cNvPr id="6" name="Title 2">
            <a:extLst>
              <a:ext uri="{FF2B5EF4-FFF2-40B4-BE49-F238E27FC236}">
                <a16:creationId xmlns:a16="http://schemas.microsoft.com/office/drawing/2014/main" xmlns="" id="{5D0B10E6-1335-EB4A-B1E0-FF85F48636D7}"/>
              </a:ext>
            </a:extLst>
          </p:cNvPr>
          <p:cNvSpPr txBox="1">
            <a:spLocks/>
          </p:cNvSpPr>
          <p:nvPr/>
        </p:nvSpPr>
        <p:spPr bwMode="auto">
          <a:xfrm>
            <a:off x="366003" y="142154"/>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685800" rtl="0" eaLnBrk="1" fontAlgn="base" hangingPunct="1">
              <a:lnSpc>
                <a:spcPct val="90000"/>
              </a:lnSpc>
              <a:spcBef>
                <a:spcPct val="0"/>
              </a:spcBef>
              <a:spcAft>
                <a:spcPct val="0"/>
              </a:spcAft>
              <a:defRPr sz="3300" b="1" kern="1200">
                <a:solidFill>
                  <a:srgbClr val="990000"/>
                </a:solidFill>
                <a:latin typeface="+mj-lt"/>
                <a:ea typeface="+mj-ea"/>
                <a:cs typeface="+mj-cs"/>
              </a:defRPr>
            </a:lvl1pPr>
            <a:lvl2pPr algn="l" defTabSz="685800" rtl="0" eaLnBrk="1" fontAlgn="base" hangingPunct="1">
              <a:lnSpc>
                <a:spcPct val="90000"/>
              </a:lnSpc>
              <a:spcBef>
                <a:spcPct val="0"/>
              </a:spcBef>
              <a:spcAft>
                <a:spcPct val="0"/>
              </a:spcAft>
              <a:defRPr sz="3300" b="1">
                <a:solidFill>
                  <a:srgbClr val="990000"/>
                </a:solidFill>
                <a:latin typeface="Arial" charset="0"/>
              </a:defRPr>
            </a:lvl2pPr>
            <a:lvl3pPr algn="l" defTabSz="685800" rtl="0" eaLnBrk="1" fontAlgn="base" hangingPunct="1">
              <a:lnSpc>
                <a:spcPct val="90000"/>
              </a:lnSpc>
              <a:spcBef>
                <a:spcPct val="0"/>
              </a:spcBef>
              <a:spcAft>
                <a:spcPct val="0"/>
              </a:spcAft>
              <a:defRPr sz="3300" b="1">
                <a:solidFill>
                  <a:srgbClr val="990000"/>
                </a:solidFill>
                <a:latin typeface="Arial" charset="0"/>
              </a:defRPr>
            </a:lvl3pPr>
            <a:lvl4pPr algn="l" defTabSz="685800" rtl="0" eaLnBrk="1" fontAlgn="base" hangingPunct="1">
              <a:lnSpc>
                <a:spcPct val="90000"/>
              </a:lnSpc>
              <a:spcBef>
                <a:spcPct val="0"/>
              </a:spcBef>
              <a:spcAft>
                <a:spcPct val="0"/>
              </a:spcAft>
              <a:defRPr sz="3300" b="1">
                <a:solidFill>
                  <a:srgbClr val="990000"/>
                </a:solidFill>
                <a:latin typeface="Arial" charset="0"/>
              </a:defRPr>
            </a:lvl4pPr>
            <a:lvl5pPr algn="l" defTabSz="685800" rtl="0" eaLnBrk="1" fontAlgn="base" hangingPunct="1">
              <a:lnSpc>
                <a:spcPct val="90000"/>
              </a:lnSpc>
              <a:spcBef>
                <a:spcPct val="0"/>
              </a:spcBef>
              <a:spcAft>
                <a:spcPct val="0"/>
              </a:spcAft>
              <a:defRPr sz="3300" b="1">
                <a:solidFill>
                  <a:srgbClr val="990000"/>
                </a:solidFill>
                <a:latin typeface="Arial" charset="0"/>
              </a:defRPr>
            </a:lvl5pPr>
            <a:lvl6pPr marL="457200" algn="l" defTabSz="685800" rtl="0" eaLnBrk="1" fontAlgn="base" hangingPunct="1">
              <a:lnSpc>
                <a:spcPct val="90000"/>
              </a:lnSpc>
              <a:spcBef>
                <a:spcPct val="0"/>
              </a:spcBef>
              <a:spcAft>
                <a:spcPct val="0"/>
              </a:spcAft>
              <a:defRPr sz="3300" b="1">
                <a:solidFill>
                  <a:srgbClr val="990000"/>
                </a:solidFill>
                <a:latin typeface="Arial" charset="0"/>
              </a:defRPr>
            </a:lvl6pPr>
            <a:lvl7pPr marL="914400" algn="l" defTabSz="685800" rtl="0" eaLnBrk="1" fontAlgn="base" hangingPunct="1">
              <a:lnSpc>
                <a:spcPct val="90000"/>
              </a:lnSpc>
              <a:spcBef>
                <a:spcPct val="0"/>
              </a:spcBef>
              <a:spcAft>
                <a:spcPct val="0"/>
              </a:spcAft>
              <a:defRPr sz="3300" b="1">
                <a:solidFill>
                  <a:srgbClr val="990000"/>
                </a:solidFill>
                <a:latin typeface="Arial" charset="0"/>
              </a:defRPr>
            </a:lvl7pPr>
            <a:lvl8pPr marL="1371600" algn="l" defTabSz="685800" rtl="0" eaLnBrk="1" fontAlgn="base" hangingPunct="1">
              <a:lnSpc>
                <a:spcPct val="90000"/>
              </a:lnSpc>
              <a:spcBef>
                <a:spcPct val="0"/>
              </a:spcBef>
              <a:spcAft>
                <a:spcPct val="0"/>
              </a:spcAft>
              <a:defRPr sz="3300" b="1">
                <a:solidFill>
                  <a:srgbClr val="990000"/>
                </a:solidFill>
                <a:latin typeface="Arial" charset="0"/>
              </a:defRPr>
            </a:lvl8pPr>
            <a:lvl9pPr marL="1828800" algn="l" defTabSz="685800" rtl="0" eaLnBrk="1" fontAlgn="base" hangingPunct="1">
              <a:lnSpc>
                <a:spcPct val="90000"/>
              </a:lnSpc>
              <a:spcBef>
                <a:spcPct val="0"/>
              </a:spcBef>
              <a:spcAft>
                <a:spcPct val="0"/>
              </a:spcAft>
              <a:defRPr sz="3300" b="1">
                <a:solidFill>
                  <a:srgbClr val="990000"/>
                </a:solidFill>
                <a:latin typeface="Arial" charset="0"/>
              </a:defRPr>
            </a:lvl9pPr>
          </a:lstStyle>
          <a:p>
            <a:r>
              <a:rPr lang="en-US" dirty="0" err="1"/>
              <a:t>MicroServices</a:t>
            </a:r>
            <a:r>
              <a:rPr lang="en-US" dirty="0"/>
              <a:t>: Software as a Service</a:t>
            </a:r>
          </a:p>
        </p:txBody>
      </p:sp>
    </p:spTree>
    <p:extLst>
      <p:ext uri="{BB962C8B-B14F-4D97-AF65-F5344CB8AC3E}">
        <p14:creationId xmlns:p14="http://schemas.microsoft.com/office/powerpoint/2010/main" val="768745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194" y="89812"/>
            <a:ext cx="7886700" cy="993775"/>
          </a:xfrm>
        </p:spPr>
        <p:txBody>
          <a:bodyPr/>
          <a:lstStyle/>
          <a:p>
            <a:r>
              <a:rPr lang="en-US" dirty="0"/>
              <a:t>Science Gateways and </a:t>
            </a:r>
            <a:r>
              <a:rPr lang="en-US" dirty="0" err="1"/>
              <a:t>Microservices</a:t>
            </a:r>
            <a:endParaRPr lang="en-US" dirty="0"/>
          </a:p>
        </p:txBody>
      </p:sp>
      <p:pic>
        <p:nvPicPr>
          <p:cNvPr id="3" name="Picture 2"/>
          <p:cNvPicPr>
            <a:picLocks noChangeAspect="1"/>
          </p:cNvPicPr>
          <p:nvPr/>
        </p:nvPicPr>
        <p:blipFill>
          <a:blip r:embed="rId2"/>
          <a:stretch>
            <a:fillRect/>
          </a:stretch>
        </p:blipFill>
        <p:spPr>
          <a:xfrm>
            <a:off x="107004" y="857122"/>
            <a:ext cx="9144000" cy="3547872"/>
          </a:xfrm>
          <a:prstGeom prst="rect">
            <a:avLst/>
          </a:prstGeom>
        </p:spPr>
      </p:pic>
    </p:spTree>
    <p:extLst>
      <p:ext uri="{BB962C8B-B14F-4D97-AF65-F5344CB8AC3E}">
        <p14:creationId xmlns:p14="http://schemas.microsoft.com/office/powerpoint/2010/main" val="2625699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6CB97E6E-59AE-8444-9C88-EB4D631A599C}"/>
              </a:ext>
            </a:extLst>
          </p:cNvPr>
          <p:cNvSpPr>
            <a:spLocks noGrp="1"/>
          </p:cNvSpPr>
          <p:nvPr>
            <p:ph type="title"/>
          </p:nvPr>
        </p:nvSpPr>
        <p:spPr/>
        <p:txBody>
          <a:bodyPr/>
          <a:lstStyle/>
          <a:p>
            <a:r>
              <a:rPr lang="en-US" dirty="0"/>
              <a:t>What Is a Microservice?</a:t>
            </a:r>
          </a:p>
        </p:txBody>
      </p:sp>
      <p:sp>
        <p:nvSpPr>
          <p:cNvPr id="3" name="Content Placeholder 2"/>
          <p:cNvSpPr>
            <a:spLocks noGrp="1"/>
          </p:cNvSpPr>
          <p:nvPr>
            <p:ph idx="1"/>
          </p:nvPr>
        </p:nvSpPr>
        <p:spPr/>
        <p:style>
          <a:lnRef idx="2">
            <a:schemeClr val="dk1"/>
          </a:lnRef>
          <a:fillRef idx="1">
            <a:schemeClr val="lt1"/>
          </a:fillRef>
          <a:effectRef idx="0">
            <a:schemeClr val="dk1"/>
          </a:effectRef>
          <a:fontRef idx="minor">
            <a:schemeClr val="dk1"/>
          </a:fontRef>
        </p:style>
        <p:txBody>
          <a:bodyPr>
            <a:normAutofit fontScale="85000" lnSpcReduction="20000"/>
          </a:bodyPr>
          <a:lstStyle/>
          <a:p>
            <a:r>
              <a:rPr lang="en-US" dirty="0"/>
              <a:t>Develop a single application as a suite of small services</a:t>
            </a:r>
          </a:p>
          <a:p>
            <a:r>
              <a:rPr lang="en-US" dirty="0"/>
              <a:t>Each service runs in its own process </a:t>
            </a:r>
          </a:p>
          <a:p>
            <a:r>
              <a:rPr lang="en-US" dirty="0"/>
              <a:t>Services communicate with lightweight mechanisms</a:t>
            </a:r>
          </a:p>
          <a:p>
            <a:pPr lvl="1"/>
            <a:r>
              <a:rPr lang="en-US" dirty="0"/>
              <a:t>“Often an HTTP resource API”</a:t>
            </a:r>
          </a:p>
          <a:p>
            <a:pPr lvl="1"/>
            <a:r>
              <a:rPr lang="en-US" dirty="0"/>
              <a:t>But that has some problems</a:t>
            </a:r>
          </a:p>
          <a:p>
            <a:pPr lvl="1"/>
            <a:r>
              <a:rPr lang="en-US" dirty="0"/>
              <a:t>Messaging and hybrid approaches </a:t>
            </a:r>
          </a:p>
          <a:p>
            <a:r>
              <a:rPr lang="en-US" dirty="0"/>
              <a:t>These services are built around business capabilities </a:t>
            </a:r>
          </a:p>
          <a:p>
            <a:r>
              <a:rPr lang="en-US" dirty="0"/>
              <a:t>Independently deployable by fully automated deployment machinery. </a:t>
            </a:r>
          </a:p>
          <a:p>
            <a:r>
              <a:rPr lang="en-US" dirty="0"/>
              <a:t>Minimum of centralized management of these services, </a:t>
            </a:r>
          </a:p>
          <a:p>
            <a:pPr lvl="1"/>
            <a:r>
              <a:rPr lang="en-US" dirty="0"/>
              <a:t>May be written in different programming languages</a:t>
            </a:r>
          </a:p>
          <a:p>
            <a:pPr lvl="1"/>
            <a:r>
              <a:rPr lang="en-US" dirty="0"/>
              <a:t>May use different data storage technologies.</a:t>
            </a:r>
          </a:p>
        </p:txBody>
      </p:sp>
      <p:sp>
        <p:nvSpPr>
          <p:cNvPr id="4" name="Rectangle 3"/>
          <p:cNvSpPr/>
          <p:nvPr/>
        </p:nvSpPr>
        <p:spPr>
          <a:xfrm>
            <a:off x="2683629" y="4461480"/>
            <a:ext cx="2945037" cy="2423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r>
              <a:rPr lang="en-US" sz="975" dirty="0"/>
              <a:t>http://</a:t>
            </a:r>
            <a:r>
              <a:rPr lang="en-US" sz="975" dirty="0" err="1"/>
              <a:t>martinfowler.com</a:t>
            </a:r>
            <a:r>
              <a:rPr lang="en-US" sz="975" dirty="0"/>
              <a:t>/articles/</a:t>
            </a:r>
            <a:r>
              <a:rPr lang="en-US" sz="975" dirty="0" err="1"/>
              <a:t>microservices.html</a:t>
            </a:r>
            <a:endParaRPr lang="en-US" sz="975" dirty="0"/>
          </a:p>
        </p:txBody>
      </p:sp>
    </p:spTree>
    <p:extLst>
      <p:ext uri="{BB962C8B-B14F-4D97-AF65-F5344CB8AC3E}">
        <p14:creationId xmlns:p14="http://schemas.microsoft.com/office/powerpoint/2010/main" val="2713023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68385" y="200666"/>
            <a:ext cx="3294700"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75" dirty="0"/>
              <a:t>Browser</a:t>
            </a:r>
          </a:p>
        </p:txBody>
      </p:sp>
      <p:sp>
        <p:nvSpPr>
          <p:cNvPr id="5" name="Rectangle 4"/>
          <p:cNvSpPr/>
          <p:nvPr/>
        </p:nvSpPr>
        <p:spPr>
          <a:xfrm>
            <a:off x="3068385" y="1139912"/>
            <a:ext cx="3294700"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75" dirty="0"/>
              <a:t>Web Interface Server</a:t>
            </a:r>
          </a:p>
        </p:txBody>
      </p:sp>
      <p:sp>
        <p:nvSpPr>
          <p:cNvPr id="6" name="Rectangle 5"/>
          <p:cNvSpPr/>
          <p:nvPr/>
        </p:nvSpPr>
        <p:spPr>
          <a:xfrm>
            <a:off x="3068385" y="2836936"/>
            <a:ext cx="3294700"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75" dirty="0"/>
              <a:t>Application Server</a:t>
            </a:r>
          </a:p>
        </p:txBody>
      </p:sp>
      <p:sp>
        <p:nvSpPr>
          <p:cNvPr id="7" name="Rectangle 6"/>
          <p:cNvSpPr/>
          <p:nvPr/>
        </p:nvSpPr>
        <p:spPr>
          <a:xfrm>
            <a:off x="3068385" y="2535180"/>
            <a:ext cx="3294700" cy="3017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75" dirty="0"/>
              <a:t>Server SDK</a:t>
            </a:r>
          </a:p>
        </p:txBody>
      </p:sp>
      <p:sp>
        <p:nvSpPr>
          <p:cNvPr id="8" name="Rectangle 7"/>
          <p:cNvSpPr/>
          <p:nvPr/>
        </p:nvSpPr>
        <p:spPr>
          <a:xfrm>
            <a:off x="3068385" y="1544943"/>
            <a:ext cx="3294700" cy="2925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75" dirty="0"/>
              <a:t>Client SDK</a:t>
            </a:r>
          </a:p>
        </p:txBody>
      </p:sp>
      <p:sp>
        <p:nvSpPr>
          <p:cNvPr id="9" name="Rectangle 8"/>
          <p:cNvSpPr/>
          <p:nvPr/>
        </p:nvSpPr>
        <p:spPr>
          <a:xfrm>
            <a:off x="2380780" y="4188446"/>
            <a:ext cx="1160735"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75"/>
              <a:t>Karst: MOAB/Torque</a:t>
            </a:r>
            <a:endParaRPr lang="en-US" sz="975" dirty="0"/>
          </a:p>
        </p:txBody>
      </p:sp>
      <p:sp>
        <p:nvSpPr>
          <p:cNvPr id="10" name="Rectangle 9"/>
          <p:cNvSpPr/>
          <p:nvPr/>
        </p:nvSpPr>
        <p:spPr>
          <a:xfrm>
            <a:off x="3068385" y="3228756"/>
            <a:ext cx="3294700" cy="3017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75" dirty="0"/>
              <a:t>Resource Plugins</a:t>
            </a:r>
          </a:p>
        </p:txBody>
      </p:sp>
      <p:sp>
        <p:nvSpPr>
          <p:cNvPr id="12" name="Rectangle 11"/>
          <p:cNvSpPr/>
          <p:nvPr/>
        </p:nvSpPr>
        <p:spPr>
          <a:xfrm>
            <a:off x="3644028" y="4188446"/>
            <a:ext cx="1160735"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75" dirty="0"/>
              <a:t>Stampede: SLURM</a:t>
            </a:r>
          </a:p>
        </p:txBody>
      </p:sp>
      <p:sp>
        <p:nvSpPr>
          <p:cNvPr id="13" name="Rectangle 12"/>
          <p:cNvSpPr/>
          <p:nvPr/>
        </p:nvSpPr>
        <p:spPr>
          <a:xfrm>
            <a:off x="4907276" y="4175542"/>
            <a:ext cx="1160735"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75" dirty="0"/>
              <a:t>Comet: SLURM</a:t>
            </a:r>
          </a:p>
        </p:txBody>
      </p:sp>
      <p:sp>
        <p:nvSpPr>
          <p:cNvPr id="14" name="Rectangle 13"/>
          <p:cNvSpPr/>
          <p:nvPr/>
        </p:nvSpPr>
        <p:spPr>
          <a:xfrm>
            <a:off x="6170524" y="4171955"/>
            <a:ext cx="1160735"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75" dirty="0" err="1"/>
              <a:t>Jureca:SLURM</a:t>
            </a:r>
            <a:endParaRPr lang="en-US" sz="975" dirty="0"/>
          </a:p>
        </p:txBody>
      </p:sp>
      <p:cxnSp>
        <p:nvCxnSpPr>
          <p:cNvPr id="17" name="Straight Arrow Connector 16"/>
          <p:cNvCxnSpPr>
            <a:stCxn id="4" idx="2"/>
            <a:endCxn id="5" idx="0"/>
          </p:cNvCxnSpPr>
          <p:nvPr/>
        </p:nvCxnSpPr>
        <p:spPr>
          <a:xfrm>
            <a:off x="4715735" y="605697"/>
            <a:ext cx="0" cy="53421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7" idx="0"/>
          </p:cNvCxnSpPr>
          <p:nvPr/>
        </p:nvCxnSpPr>
        <p:spPr>
          <a:xfrm>
            <a:off x="4715735" y="1837522"/>
            <a:ext cx="0" cy="69765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0" idx="2"/>
            <a:endCxn id="9" idx="0"/>
          </p:cNvCxnSpPr>
          <p:nvPr/>
        </p:nvCxnSpPr>
        <p:spPr>
          <a:xfrm flipH="1">
            <a:off x="2961148" y="3530512"/>
            <a:ext cx="1754588" cy="65793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0" idx="2"/>
            <a:endCxn id="12" idx="0"/>
          </p:cNvCxnSpPr>
          <p:nvPr/>
        </p:nvCxnSpPr>
        <p:spPr>
          <a:xfrm flipH="1">
            <a:off x="4224395" y="3530512"/>
            <a:ext cx="491340" cy="65793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0" idx="2"/>
            <a:endCxn id="13" idx="0"/>
          </p:cNvCxnSpPr>
          <p:nvPr/>
        </p:nvCxnSpPr>
        <p:spPr>
          <a:xfrm>
            <a:off x="4715736" y="3530512"/>
            <a:ext cx="771908" cy="64503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0" idx="2"/>
            <a:endCxn id="14" idx="0"/>
          </p:cNvCxnSpPr>
          <p:nvPr/>
        </p:nvCxnSpPr>
        <p:spPr>
          <a:xfrm>
            <a:off x="4715735" y="3530512"/>
            <a:ext cx="2035157" cy="64144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032857" y="716563"/>
            <a:ext cx="595035" cy="242374"/>
          </a:xfrm>
          <a:prstGeom prst="rect">
            <a:avLst/>
          </a:prstGeom>
          <a:noFill/>
        </p:spPr>
        <p:txBody>
          <a:bodyPr wrap="none" rtlCol="0">
            <a:spAutoFit/>
          </a:bodyPr>
          <a:lstStyle/>
          <a:p>
            <a:r>
              <a:rPr lang="en-US" sz="975" dirty="0"/>
              <a:t>HTTPS</a:t>
            </a:r>
          </a:p>
        </p:txBody>
      </p:sp>
      <p:sp>
        <p:nvSpPr>
          <p:cNvPr id="34" name="TextBox 33"/>
          <p:cNvSpPr txBox="1"/>
          <p:nvPr/>
        </p:nvSpPr>
        <p:spPr>
          <a:xfrm>
            <a:off x="5032858" y="2053453"/>
            <a:ext cx="1096775" cy="242374"/>
          </a:xfrm>
          <a:prstGeom prst="rect">
            <a:avLst/>
          </a:prstGeom>
          <a:noFill/>
        </p:spPr>
        <p:txBody>
          <a:bodyPr wrap="none" rtlCol="0">
            <a:spAutoFit/>
          </a:bodyPr>
          <a:lstStyle/>
          <a:p>
            <a:r>
              <a:rPr lang="en-US" sz="975" dirty="0"/>
              <a:t>HTTP or TCP/IP</a:t>
            </a:r>
          </a:p>
        </p:txBody>
      </p:sp>
      <p:sp>
        <p:nvSpPr>
          <p:cNvPr id="2" name="TextBox 1"/>
          <p:cNvSpPr txBox="1"/>
          <p:nvPr/>
        </p:nvSpPr>
        <p:spPr>
          <a:xfrm>
            <a:off x="143739" y="139482"/>
            <a:ext cx="2353916" cy="10618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100" dirty="0"/>
              <a:t>Recall the Gateway Octopus Diagram</a:t>
            </a:r>
          </a:p>
        </p:txBody>
      </p:sp>
      <p:sp>
        <p:nvSpPr>
          <p:cNvPr id="32" name="Right Arrow Callout 31"/>
          <p:cNvSpPr/>
          <p:nvPr/>
        </p:nvSpPr>
        <p:spPr>
          <a:xfrm>
            <a:off x="167045" y="2540012"/>
            <a:ext cx="2482947" cy="953429"/>
          </a:xfrm>
          <a:prstGeom prst="rightArrowCallout">
            <a:avLst>
              <a:gd name="adj1" fmla="val 25000"/>
              <a:gd name="adj2" fmla="val 24123"/>
              <a:gd name="adj3" fmla="val 25000"/>
              <a:gd name="adj4" fmla="val 82156"/>
            </a:avLst>
          </a:prstGeom>
        </p:spPr>
        <p:style>
          <a:lnRef idx="2">
            <a:schemeClr val="dk1"/>
          </a:lnRef>
          <a:fillRef idx="1">
            <a:schemeClr val="lt1"/>
          </a:fillRef>
          <a:effectRef idx="0">
            <a:schemeClr val="dk1"/>
          </a:effectRef>
          <a:fontRef idx="minor">
            <a:schemeClr val="dk1"/>
          </a:fontRef>
        </p:style>
        <p:txBody>
          <a:bodyPr rtlCol="0" anchor="ctr"/>
          <a:lstStyle/>
          <a:p>
            <a:pPr lvl="0" algn="ctr"/>
            <a:r>
              <a:rPr lang="en-US" sz="2400" dirty="0">
                <a:solidFill>
                  <a:prstClr val="black"/>
                </a:solidFill>
              </a:rPr>
              <a:t>We will focus on this piece</a:t>
            </a:r>
          </a:p>
        </p:txBody>
      </p:sp>
    </p:spTree>
    <p:extLst>
      <p:ext uri="{BB962C8B-B14F-4D97-AF65-F5344CB8AC3E}">
        <p14:creationId xmlns:p14="http://schemas.microsoft.com/office/powerpoint/2010/main" val="3093065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3040"/>
            <a:ext cx="9144000" cy="212651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872"/>
            <a:ext cx="9144000" cy="2036715"/>
          </a:xfrm>
          <a:prstGeom prst="rect">
            <a:avLst/>
          </a:prstGeom>
        </p:spPr>
      </p:pic>
    </p:spTree>
    <p:extLst>
      <p:ext uri="{BB962C8B-B14F-4D97-AF65-F5344CB8AC3E}">
        <p14:creationId xmlns:p14="http://schemas.microsoft.com/office/powerpoint/2010/main" val="1455946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960" y="2496224"/>
            <a:ext cx="3294700"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75" dirty="0"/>
              <a:t>Application Server</a:t>
            </a:r>
          </a:p>
        </p:txBody>
      </p:sp>
      <p:sp>
        <p:nvSpPr>
          <p:cNvPr id="4" name="Rectangle 3"/>
          <p:cNvSpPr/>
          <p:nvPr/>
        </p:nvSpPr>
        <p:spPr>
          <a:xfrm>
            <a:off x="152960" y="2194468"/>
            <a:ext cx="3294700" cy="3017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75" dirty="0"/>
              <a:t>Server SDK</a:t>
            </a:r>
          </a:p>
        </p:txBody>
      </p:sp>
      <p:sp>
        <p:nvSpPr>
          <p:cNvPr id="5" name="Rectangle 4"/>
          <p:cNvSpPr/>
          <p:nvPr/>
        </p:nvSpPr>
        <p:spPr>
          <a:xfrm>
            <a:off x="152960" y="2888044"/>
            <a:ext cx="3294700" cy="3017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75" dirty="0"/>
              <a:t>Resource Plugins</a:t>
            </a:r>
          </a:p>
        </p:txBody>
      </p:sp>
      <p:sp>
        <p:nvSpPr>
          <p:cNvPr id="6" name="Rectangle 5"/>
          <p:cNvSpPr/>
          <p:nvPr/>
        </p:nvSpPr>
        <p:spPr>
          <a:xfrm>
            <a:off x="6101613" y="1644891"/>
            <a:ext cx="1335883" cy="90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a:t>API Server</a:t>
            </a:r>
          </a:p>
        </p:txBody>
      </p:sp>
      <p:sp>
        <p:nvSpPr>
          <p:cNvPr id="7" name="Rectangle 6"/>
          <p:cNvSpPr/>
          <p:nvPr/>
        </p:nvSpPr>
        <p:spPr>
          <a:xfrm>
            <a:off x="5081520" y="2718724"/>
            <a:ext cx="1335883" cy="90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Application Manager</a:t>
            </a:r>
          </a:p>
        </p:txBody>
      </p:sp>
      <p:sp>
        <p:nvSpPr>
          <p:cNvPr id="8" name="Rectangle 7"/>
          <p:cNvSpPr/>
          <p:nvPr/>
        </p:nvSpPr>
        <p:spPr>
          <a:xfrm>
            <a:off x="7119970" y="2718724"/>
            <a:ext cx="1335883" cy="90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Metadata Server</a:t>
            </a:r>
          </a:p>
        </p:txBody>
      </p:sp>
      <p:sp>
        <p:nvSpPr>
          <p:cNvPr id="9" name="Rectangle 8"/>
          <p:cNvSpPr/>
          <p:nvPr/>
        </p:nvSpPr>
        <p:spPr>
          <a:xfrm>
            <a:off x="4661587" y="1511116"/>
            <a:ext cx="3989837" cy="239053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975"/>
          </a:p>
        </p:txBody>
      </p:sp>
      <p:cxnSp>
        <p:nvCxnSpPr>
          <p:cNvPr id="11" name="Straight Arrow Connector 10"/>
          <p:cNvCxnSpPr>
            <a:stCxn id="3" idx="3"/>
            <a:endCxn id="9" idx="1"/>
          </p:cNvCxnSpPr>
          <p:nvPr/>
        </p:nvCxnSpPr>
        <p:spPr>
          <a:xfrm>
            <a:off x="3447659" y="2698738"/>
            <a:ext cx="1213928" cy="7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itle 12"/>
          <p:cNvSpPr>
            <a:spLocks noGrp="1"/>
          </p:cNvSpPr>
          <p:nvPr>
            <p:ph type="title"/>
          </p:nvPr>
        </p:nvSpPr>
        <p:spPr/>
        <p:txBody>
          <a:bodyPr/>
          <a:lstStyle/>
          <a:p>
            <a:r>
              <a:rPr lang="en-US" dirty="0"/>
              <a:t>Basic Components of the Gateway App Server</a:t>
            </a:r>
          </a:p>
        </p:txBody>
      </p:sp>
    </p:spTree>
    <p:extLst>
      <p:ext uri="{BB962C8B-B14F-4D97-AF65-F5344CB8AC3E}">
        <p14:creationId xmlns:p14="http://schemas.microsoft.com/office/powerpoint/2010/main" val="922890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37939" y="2729839"/>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a:t>API Server</a:t>
            </a:r>
          </a:p>
        </p:txBody>
      </p:sp>
      <p:sp>
        <p:nvSpPr>
          <p:cNvPr id="3" name="Rectangle 2"/>
          <p:cNvSpPr/>
          <p:nvPr/>
        </p:nvSpPr>
        <p:spPr>
          <a:xfrm>
            <a:off x="2007880" y="3655389"/>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Application Manager</a:t>
            </a:r>
          </a:p>
        </p:txBody>
      </p:sp>
      <p:sp>
        <p:nvSpPr>
          <p:cNvPr id="4" name="Rectangle 3"/>
          <p:cNvSpPr/>
          <p:nvPr/>
        </p:nvSpPr>
        <p:spPr>
          <a:xfrm>
            <a:off x="5912934" y="3655389"/>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Metadata Server</a:t>
            </a:r>
          </a:p>
        </p:txBody>
      </p:sp>
      <p:sp>
        <p:nvSpPr>
          <p:cNvPr id="5" name="Rectangle 4"/>
          <p:cNvSpPr/>
          <p:nvPr/>
        </p:nvSpPr>
        <p:spPr>
          <a:xfrm>
            <a:off x="1672683" y="2534115"/>
            <a:ext cx="6180563" cy="248393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975"/>
          </a:p>
        </p:txBody>
      </p:sp>
      <p:sp>
        <p:nvSpPr>
          <p:cNvPr id="6" name="Rectangle 5"/>
          <p:cNvSpPr/>
          <p:nvPr/>
        </p:nvSpPr>
        <p:spPr>
          <a:xfrm>
            <a:off x="2122180" y="3769689"/>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Application Manager</a:t>
            </a:r>
          </a:p>
        </p:txBody>
      </p:sp>
      <p:sp>
        <p:nvSpPr>
          <p:cNvPr id="7" name="Rectangle 6"/>
          <p:cNvSpPr/>
          <p:nvPr/>
        </p:nvSpPr>
        <p:spPr>
          <a:xfrm>
            <a:off x="2236480" y="3883989"/>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Application Manager</a:t>
            </a:r>
          </a:p>
        </p:txBody>
      </p:sp>
      <p:sp>
        <p:nvSpPr>
          <p:cNvPr id="8" name="Rectangle 7"/>
          <p:cNvSpPr/>
          <p:nvPr/>
        </p:nvSpPr>
        <p:spPr>
          <a:xfrm>
            <a:off x="2350780" y="3998289"/>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Application Manager</a:t>
            </a:r>
          </a:p>
        </p:txBody>
      </p:sp>
      <p:sp>
        <p:nvSpPr>
          <p:cNvPr id="9" name="Rectangle 8"/>
          <p:cNvSpPr/>
          <p:nvPr/>
        </p:nvSpPr>
        <p:spPr>
          <a:xfrm>
            <a:off x="2465080" y="4112589"/>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Application Manager</a:t>
            </a:r>
          </a:p>
        </p:txBody>
      </p:sp>
      <p:sp>
        <p:nvSpPr>
          <p:cNvPr id="10" name="Rectangle 9"/>
          <p:cNvSpPr/>
          <p:nvPr/>
        </p:nvSpPr>
        <p:spPr>
          <a:xfrm>
            <a:off x="2579380" y="4226889"/>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Application Manager</a:t>
            </a:r>
          </a:p>
        </p:txBody>
      </p:sp>
      <p:sp>
        <p:nvSpPr>
          <p:cNvPr id="11" name="Rectangle 10"/>
          <p:cNvSpPr/>
          <p:nvPr/>
        </p:nvSpPr>
        <p:spPr>
          <a:xfrm>
            <a:off x="6027234" y="3769689"/>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Metadata Server</a:t>
            </a:r>
          </a:p>
        </p:txBody>
      </p:sp>
      <p:sp>
        <p:nvSpPr>
          <p:cNvPr id="12" name="Rectangle 11"/>
          <p:cNvSpPr/>
          <p:nvPr/>
        </p:nvSpPr>
        <p:spPr>
          <a:xfrm>
            <a:off x="6141534" y="3883989"/>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Metadata Server</a:t>
            </a:r>
          </a:p>
        </p:txBody>
      </p:sp>
      <p:sp>
        <p:nvSpPr>
          <p:cNvPr id="13" name="Rectangle 12"/>
          <p:cNvSpPr/>
          <p:nvPr/>
        </p:nvSpPr>
        <p:spPr>
          <a:xfrm>
            <a:off x="6255834" y="3998289"/>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Metadata Server</a:t>
            </a:r>
          </a:p>
        </p:txBody>
      </p:sp>
      <p:sp>
        <p:nvSpPr>
          <p:cNvPr id="14" name="Rectangle 13"/>
          <p:cNvSpPr/>
          <p:nvPr/>
        </p:nvSpPr>
        <p:spPr>
          <a:xfrm>
            <a:off x="6370134" y="4112589"/>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Metadata Server</a:t>
            </a:r>
          </a:p>
        </p:txBody>
      </p:sp>
      <p:sp>
        <p:nvSpPr>
          <p:cNvPr id="15" name="Rectangle 14"/>
          <p:cNvSpPr/>
          <p:nvPr/>
        </p:nvSpPr>
        <p:spPr>
          <a:xfrm>
            <a:off x="6484434" y="4226889"/>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Metadata Server</a:t>
            </a:r>
          </a:p>
        </p:txBody>
      </p:sp>
      <p:sp>
        <p:nvSpPr>
          <p:cNvPr id="16" name="Rectangle 15"/>
          <p:cNvSpPr/>
          <p:nvPr/>
        </p:nvSpPr>
        <p:spPr>
          <a:xfrm>
            <a:off x="4052239" y="2844139"/>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a:t>API Server</a:t>
            </a:r>
          </a:p>
        </p:txBody>
      </p:sp>
      <p:sp>
        <p:nvSpPr>
          <p:cNvPr id="17" name="Rectangle 16"/>
          <p:cNvSpPr/>
          <p:nvPr/>
        </p:nvSpPr>
        <p:spPr>
          <a:xfrm>
            <a:off x="4166539" y="2958439"/>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a:t>API Server</a:t>
            </a:r>
          </a:p>
        </p:txBody>
      </p:sp>
      <p:sp>
        <p:nvSpPr>
          <p:cNvPr id="18" name="Rectangle 17"/>
          <p:cNvSpPr/>
          <p:nvPr/>
        </p:nvSpPr>
        <p:spPr>
          <a:xfrm>
            <a:off x="4280839" y="3072739"/>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a:t>API Server</a:t>
            </a:r>
          </a:p>
        </p:txBody>
      </p:sp>
      <p:sp>
        <p:nvSpPr>
          <p:cNvPr id="19" name="Rectangle 18"/>
          <p:cNvSpPr/>
          <p:nvPr/>
        </p:nvSpPr>
        <p:spPr>
          <a:xfrm>
            <a:off x="3971392" y="293585"/>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a:t>API Server</a:t>
            </a:r>
          </a:p>
        </p:txBody>
      </p:sp>
      <p:sp>
        <p:nvSpPr>
          <p:cNvPr id="20" name="Rectangle 19"/>
          <p:cNvSpPr/>
          <p:nvPr/>
        </p:nvSpPr>
        <p:spPr>
          <a:xfrm>
            <a:off x="2951299" y="1219134"/>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Application Manager</a:t>
            </a:r>
          </a:p>
        </p:txBody>
      </p:sp>
      <p:sp>
        <p:nvSpPr>
          <p:cNvPr id="21" name="Rectangle 20"/>
          <p:cNvSpPr/>
          <p:nvPr/>
        </p:nvSpPr>
        <p:spPr>
          <a:xfrm>
            <a:off x="4991487" y="1219135"/>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Metadata Server</a:t>
            </a:r>
          </a:p>
        </p:txBody>
      </p:sp>
      <p:sp>
        <p:nvSpPr>
          <p:cNvPr id="22" name="Rectangle 21"/>
          <p:cNvSpPr/>
          <p:nvPr/>
        </p:nvSpPr>
        <p:spPr>
          <a:xfrm>
            <a:off x="2693022" y="150542"/>
            <a:ext cx="3746810" cy="190714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975"/>
          </a:p>
        </p:txBody>
      </p:sp>
      <p:sp>
        <p:nvSpPr>
          <p:cNvPr id="25" name="Down Arrow 24"/>
          <p:cNvSpPr/>
          <p:nvPr/>
        </p:nvSpPr>
        <p:spPr>
          <a:xfrm>
            <a:off x="4524609" y="2083930"/>
            <a:ext cx="175632" cy="4167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75"/>
          </a:p>
        </p:txBody>
      </p:sp>
      <p:sp>
        <p:nvSpPr>
          <p:cNvPr id="26" name="Rectangle 25"/>
          <p:cNvSpPr/>
          <p:nvPr/>
        </p:nvSpPr>
        <p:spPr>
          <a:xfrm>
            <a:off x="257626" y="235041"/>
            <a:ext cx="1873405" cy="15555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Decoupling the App Server</a:t>
            </a:r>
          </a:p>
        </p:txBody>
      </p:sp>
    </p:spTree>
    <p:extLst>
      <p:ext uri="{BB962C8B-B14F-4D97-AF65-F5344CB8AC3E}">
        <p14:creationId xmlns:p14="http://schemas.microsoft.com/office/powerpoint/2010/main" val="355323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1E1960-FDF8-7C4E-AE84-C3802CC9B302}"/>
              </a:ext>
            </a:extLst>
          </p:cNvPr>
          <p:cNvSpPr>
            <a:spLocks noGrp="1"/>
          </p:cNvSpPr>
          <p:nvPr>
            <p:ph type="title"/>
          </p:nvPr>
        </p:nvSpPr>
        <p:spPr/>
        <p:txBody>
          <a:bodyPr/>
          <a:lstStyle/>
          <a:p>
            <a:r>
              <a:rPr lang="en-US" dirty="0"/>
              <a:t>How Do We Package and Where Do We Run All Those </a:t>
            </a:r>
            <a:r>
              <a:rPr lang="en-US" dirty="0" err="1"/>
              <a:t>MicroServices</a:t>
            </a:r>
            <a:r>
              <a:rPr lang="en-US" dirty="0"/>
              <a:t>?</a:t>
            </a:r>
          </a:p>
        </p:txBody>
      </p:sp>
      <p:sp>
        <p:nvSpPr>
          <p:cNvPr id="3" name="Text Placeholder 2">
            <a:extLst>
              <a:ext uri="{FF2B5EF4-FFF2-40B4-BE49-F238E27FC236}">
                <a16:creationId xmlns:a16="http://schemas.microsoft.com/office/drawing/2014/main" xmlns="" id="{0E3CF559-C939-1340-9291-D6565F06073D}"/>
              </a:ext>
            </a:extLst>
          </p:cNvPr>
          <p:cNvSpPr>
            <a:spLocks noGrp="1"/>
          </p:cNvSpPr>
          <p:nvPr>
            <p:ph type="body" idx="1"/>
          </p:nvPr>
        </p:nvSpPr>
        <p:spPr/>
        <p:txBody>
          <a:bodyPr/>
          <a:lstStyle/>
          <a:p>
            <a:r>
              <a:rPr lang="en-US" dirty="0"/>
              <a:t>On the Cloud? In the Matrix?</a:t>
            </a:r>
          </a:p>
        </p:txBody>
      </p:sp>
    </p:spTree>
    <p:extLst>
      <p:ext uri="{BB962C8B-B14F-4D97-AF65-F5344CB8AC3E}">
        <p14:creationId xmlns:p14="http://schemas.microsoft.com/office/powerpoint/2010/main" val="558267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49555" y="1161409"/>
            <a:ext cx="5044889" cy="3233903"/>
          </a:xfrm>
          <a:prstGeom prst="rect">
            <a:avLst/>
          </a:prstGeom>
        </p:spPr>
      </p:pic>
      <p:sp>
        <p:nvSpPr>
          <p:cNvPr id="6" name="Title 5">
            <a:extLst>
              <a:ext uri="{FF2B5EF4-FFF2-40B4-BE49-F238E27FC236}">
                <a16:creationId xmlns:a16="http://schemas.microsoft.com/office/drawing/2014/main" xmlns="" id="{BAB0E869-F1DE-0A45-B962-EB89E8FEC64D}"/>
              </a:ext>
            </a:extLst>
          </p:cNvPr>
          <p:cNvSpPr>
            <a:spLocks noGrp="1"/>
          </p:cNvSpPr>
          <p:nvPr>
            <p:ph type="title"/>
          </p:nvPr>
        </p:nvSpPr>
        <p:spPr/>
        <p:txBody>
          <a:bodyPr/>
          <a:lstStyle/>
          <a:p>
            <a:r>
              <a:rPr lang="en-US" dirty="0"/>
              <a:t>Virtualization, Containers, Docker</a:t>
            </a:r>
          </a:p>
        </p:txBody>
      </p:sp>
    </p:spTree>
    <p:extLst>
      <p:ext uri="{BB962C8B-B14F-4D97-AF65-F5344CB8AC3E}">
        <p14:creationId xmlns:p14="http://schemas.microsoft.com/office/powerpoint/2010/main" val="2880834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003" y="201122"/>
            <a:ext cx="7630133" cy="693823"/>
          </a:xfrm>
        </p:spPr>
        <p:txBody>
          <a:bodyPr/>
          <a:lstStyle/>
          <a:p>
            <a:r>
              <a:rPr lang="en-US" dirty="0"/>
              <a:t>Hypervisor Virtualization</a:t>
            </a:r>
          </a:p>
        </p:txBody>
      </p:sp>
      <p:sp>
        <p:nvSpPr>
          <p:cNvPr id="3" name="Content Placeholder 2"/>
          <p:cNvSpPr>
            <a:spLocks noGrp="1"/>
          </p:cNvSpPr>
          <p:nvPr>
            <p:ph idx="1"/>
          </p:nvPr>
        </p:nvSpPr>
        <p:spPr>
          <a:xfrm>
            <a:off x="258999" y="1000362"/>
            <a:ext cx="5110669" cy="3357629"/>
          </a:xfrm>
        </p:spPr>
        <p:txBody>
          <a:bodyPr>
            <a:normAutofit lnSpcReduction="10000"/>
          </a:bodyPr>
          <a:lstStyle/>
          <a:p>
            <a:r>
              <a:rPr lang="en-US" dirty="0"/>
              <a:t>Hypervisors provide software emulated hardware and support multiple OS tenants.</a:t>
            </a:r>
          </a:p>
          <a:p>
            <a:r>
              <a:rPr lang="en-US" dirty="0"/>
              <a:t>Type 1 Hypervisors run directly on the hardware</a:t>
            </a:r>
          </a:p>
          <a:p>
            <a:pPr lvl="1"/>
            <a:r>
              <a:rPr lang="en-US" dirty="0"/>
              <a:t>Kernel-based Virtual Machine (KVM)</a:t>
            </a:r>
          </a:p>
          <a:p>
            <a:pPr lvl="1"/>
            <a:r>
              <a:rPr lang="en-US" dirty="0"/>
              <a:t>Xen: Amazon uses (or used) this</a:t>
            </a:r>
          </a:p>
          <a:p>
            <a:r>
              <a:rPr lang="en-US" dirty="0"/>
              <a:t>Type 2 Hypervisors run as another program in the </a:t>
            </a:r>
            <a:r>
              <a:rPr lang="en-US" dirty="0" err="1"/>
              <a:t>HostOS</a:t>
            </a:r>
            <a:endParaRPr lang="en-US" dirty="0"/>
          </a:p>
          <a:p>
            <a:pPr lvl="1"/>
            <a:r>
              <a:rPr lang="en-US" dirty="0"/>
              <a:t>Virtual Box</a:t>
            </a:r>
          </a:p>
          <a:p>
            <a:pPr lvl="1"/>
            <a:r>
              <a:rPr lang="en-US" dirty="0"/>
              <a:t>VMWare</a:t>
            </a:r>
          </a:p>
        </p:txBody>
      </p:sp>
      <p:pic>
        <p:nvPicPr>
          <p:cNvPr id="5" name="Picture 4"/>
          <p:cNvPicPr>
            <a:picLocks noChangeAspect="1"/>
          </p:cNvPicPr>
          <p:nvPr/>
        </p:nvPicPr>
        <p:blipFill>
          <a:blip r:embed="rId2"/>
          <a:stretch>
            <a:fillRect/>
          </a:stretch>
        </p:blipFill>
        <p:spPr>
          <a:xfrm>
            <a:off x="5558629" y="698010"/>
            <a:ext cx="3585371" cy="3455701"/>
          </a:xfrm>
          <a:prstGeom prst="rect">
            <a:avLst/>
          </a:prstGeom>
        </p:spPr>
      </p:pic>
    </p:spTree>
    <p:extLst>
      <p:ext uri="{BB962C8B-B14F-4D97-AF65-F5344CB8AC3E}">
        <p14:creationId xmlns:p14="http://schemas.microsoft.com/office/powerpoint/2010/main" val="3768232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832" y="143096"/>
            <a:ext cx="7886700" cy="994172"/>
          </a:xfrm>
        </p:spPr>
        <p:txBody>
          <a:bodyPr/>
          <a:lstStyle/>
          <a:p>
            <a:r>
              <a:rPr lang="en-US" dirty="0"/>
              <a:t>Virtualization Benefits and Drawbacks</a:t>
            </a:r>
          </a:p>
        </p:txBody>
      </p:sp>
      <p:sp>
        <p:nvSpPr>
          <p:cNvPr id="8" name="Text Placeholder 7">
            <a:extLst>
              <a:ext uri="{FF2B5EF4-FFF2-40B4-BE49-F238E27FC236}">
                <a16:creationId xmlns:a16="http://schemas.microsoft.com/office/drawing/2014/main" xmlns="" id="{34421637-02CE-E945-869B-5EB5FE3081A6}"/>
              </a:ext>
            </a:extLst>
          </p:cNvPr>
          <p:cNvSpPr>
            <a:spLocks noGrp="1"/>
          </p:cNvSpPr>
          <p:nvPr>
            <p:ph type="body" idx="1"/>
          </p:nvPr>
        </p:nvSpPr>
        <p:spPr>
          <a:xfrm>
            <a:off x="629842" y="1007951"/>
            <a:ext cx="3868340" cy="617934"/>
          </a:xfrm>
        </p:spPr>
        <p:txBody>
          <a:bodyPr/>
          <a:lstStyle/>
          <a:p>
            <a:r>
              <a:rPr lang="en-US" dirty="0"/>
              <a:t>Benefits</a:t>
            </a:r>
          </a:p>
        </p:txBody>
      </p:sp>
      <p:sp>
        <p:nvSpPr>
          <p:cNvPr id="3" name="Content Placeholder 2"/>
          <p:cNvSpPr>
            <a:spLocks noGrp="1"/>
          </p:cNvSpPr>
          <p:nvPr>
            <p:ph sz="half" idx="2"/>
          </p:nvPr>
        </p:nvSpPr>
        <p:spPr>
          <a:xfrm>
            <a:off x="629842" y="1625885"/>
            <a:ext cx="3868340" cy="2763441"/>
          </a:xfrm>
        </p:spPr>
        <p:style>
          <a:lnRef idx="2">
            <a:schemeClr val="dk1"/>
          </a:lnRef>
          <a:fillRef idx="1">
            <a:schemeClr val="lt1"/>
          </a:fillRef>
          <a:effectRef idx="0">
            <a:schemeClr val="dk1"/>
          </a:effectRef>
          <a:fontRef idx="minor">
            <a:schemeClr val="dk1"/>
          </a:fontRef>
        </p:style>
        <p:txBody>
          <a:bodyPr/>
          <a:lstStyle/>
          <a:p>
            <a:r>
              <a:rPr lang="en-US" dirty="0"/>
              <a:t>Makes your development, testing, and deployment environments the same</a:t>
            </a:r>
          </a:p>
          <a:p>
            <a:r>
              <a:rPr lang="en-US" dirty="0"/>
              <a:t>Supports Continuous Integration and Deployment </a:t>
            </a:r>
          </a:p>
          <a:p>
            <a:endParaRPr lang="en-US" dirty="0"/>
          </a:p>
        </p:txBody>
      </p:sp>
      <p:sp>
        <p:nvSpPr>
          <p:cNvPr id="9" name="Text Placeholder 8">
            <a:extLst>
              <a:ext uri="{FF2B5EF4-FFF2-40B4-BE49-F238E27FC236}">
                <a16:creationId xmlns:a16="http://schemas.microsoft.com/office/drawing/2014/main" xmlns="" id="{04CD10F5-7B73-DB44-AC56-BDE8CFEA2745}"/>
              </a:ext>
            </a:extLst>
          </p:cNvPr>
          <p:cNvSpPr>
            <a:spLocks noGrp="1"/>
          </p:cNvSpPr>
          <p:nvPr>
            <p:ph type="body" sz="quarter" idx="3"/>
          </p:nvPr>
        </p:nvSpPr>
        <p:spPr>
          <a:xfrm>
            <a:off x="4629150" y="1007951"/>
            <a:ext cx="3887391" cy="617934"/>
          </a:xfrm>
        </p:spPr>
        <p:txBody>
          <a:bodyPr/>
          <a:lstStyle/>
          <a:p>
            <a:r>
              <a:rPr lang="en-US" dirty="0"/>
              <a:t>Drawbacks</a:t>
            </a:r>
          </a:p>
        </p:txBody>
      </p:sp>
      <p:sp>
        <p:nvSpPr>
          <p:cNvPr id="4" name="Content Placeholder 3"/>
          <p:cNvSpPr>
            <a:spLocks noGrp="1"/>
          </p:cNvSpPr>
          <p:nvPr>
            <p:ph sz="quarter" idx="4"/>
          </p:nvPr>
        </p:nvSpPr>
        <p:spPr>
          <a:xfrm>
            <a:off x="4629150" y="1625885"/>
            <a:ext cx="3887391" cy="2763441"/>
          </a:xfrm>
        </p:spPr>
        <p:style>
          <a:lnRef idx="2">
            <a:schemeClr val="dk1"/>
          </a:lnRef>
          <a:fillRef idx="1">
            <a:schemeClr val="lt1"/>
          </a:fillRef>
          <a:effectRef idx="0">
            <a:schemeClr val="dk1"/>
          </a:effectRef>
          <a:fontRef idx="minor">
            <a:schemeClr val="dk1"/>
          </a:fontRef>
        </p:style>
        <p:txBody>
          <a:bodyPr/>
          <a:lstStyle/>
          <a:p>
            <a:r>
              <a:rPr lang="en-US" dirty="0"/>
              <a:t>Adds overhead</a:t>
            </a:r>
          </a:p>
          <a:p>
            <a:pPr lvl="1"/>
            <a:r>
              <a:rPr lang="en-US" dirty="0"/>
              <a:t>Relatively slow to create and destroy VMs</a:t>
            </a:r>
          </a:p>
          <a:p>
            <a:pPr lvl="1"/>
            <a:r>
              <a:rPr lang="en-US" dirty="0"/>
              <a:t>Virtualized hardware and networking are slower than real systems</a:t>
            </a:r>
          </a:p>
          <a:p>
            <a:pPr lvl="1"/>
            <a:r>
              <a:rPr lang="en-US" dirty="0"/>
              <a:t>Uses memory, disk, and CPU resources</a:t>
            </a:r>
          </a:p>
          <a:p>
            <a:endParaRPr lang="en-US" dirty="0"/>
          </a:p>
        </p:txBody>
      </p:sp>
      <p:sp>
        <p:nvSpPr>
          <p:cNvPr id="5" name="TextBox 4"/>
          <p:cNvSpPr txBox="1"/>
          <p:nvPr/>
        </p:nvSpPr>
        <p:spPr>
          <a:xfrm>
            <a:off x="1288616" y="4462215"/>
            <a:ext cx="656677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800" dirty="0"/>
              <a:t>You can run 1 VM per </a:t>
            </a:r>
            <a:r>
              <a:rPr lang="en-US" sz="1800" dirty="0" err="1"/>
              <a:t>microservice</a:t>
            </a:r>
            <a:r>
              <a:rPr lang="en-US" sz="1800" dirty="0"/>
              <a:t>, but there is a better way.</a:t>
            </a:r>
          </a:p>
        </p:txBody>
      </p:sp>
    </p:spTree>
    <p:extLst>
      <p:ext uri="{BB962C8B-B14F-4D97-AF65-F5344CB8AC3E}">
        <p14:creationId xmlns:p14="http://schemas.microsoft.com/office/powerpoint/2010/main" val="2710081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EEA7F92C-DC5F-4F4F-8961-B7E565F2A123}"/>
              </a:ext>
            </a:extLst>
          </p:cNvPr>
          <p:cNvSpPr>
            <a:spLocks noGrp="1"/>
          </p:cNvSpPr>
          <p:nvPr>
            <p:ph type="title"/>
          </p:nvPr>
        </p:nvSpPr>
        <p:spPr/>
        <p:txBody>
          <a:bodyPr/>
          <a:lstStyle/>
          <a:p>
            <a:r>
              <a:rPr lang="en-US" dirty="0"/>
              <a:t>Docker and Other Linux Containers </a:t>
            </a:r>
          </a:p>
        </p:txBody>
      </p:sp>
      <p:sp>
        <p:nvSpPr>
          <p:cNvPr id="3" name="Content Placeholder 2"/>
          <p:cNvSpPr>
            <a:spLocks noGrp="1"/>
          </p:cNvSpPr>
          <p:nvPr>
            <p:ph sz="half" idx="1"/>
          </p:nvPr>
        </p:nvSpPr>
        <p:spPr>
          <a:xfrm>
            <a:off x="257566" y="1136108"/>
            <a:ext cx="3886200" cy="3263504"/>
          </a:xfrm>
        </p:spPr>
        <p:txBody>
          <a:bodyPr>
            <a:normAutofit/>
          </a:bodyPr>
          <a:lstStyle/>
          <a:p>
            <a:r>
              <a:rPr lang="en-US" dirty="0"/>
              <a:t>Docker replaces the need for DIY containers</a:t>
            </a:r>
          </a:p>
          <a:p>
            <a:r>
              <a:rPr lang="en-US" dirty="0"/>
              <a:t>Docker uses LXC containerization + </a:t>
            </a:r>
            <a:r>
              <a:rPr lang="en-US" dirty="0" err="1"/>
              <a:t>AuFS</a:t>
            </a:r>
            <a:endParaRPr lang="en-US" dirty="0"/>
          </a:p>
          <a:p>
            <a:pPr lvl="1"/>
            <a:r>
              <a:rPr lang="en-US" dirty="0" err="1"/>
              <a:t>AuFS</a:t>
            </a:r>
            <a:r>
              <a:rPr lang="en-US" dirty="0"/>
              <a:t> lets Docker containers share common files</a:t>
            </a:r>
          </a:p>
          <a:p>
            <a:pPr lvl="1"/>
            <a:r>
              <a:rPr lang="en-US" dirty="0" err="1"/>
              <a:t>AuFS</a:t>
            </a:r>
            <a:r>
              <a:rPr lang="en-US" dirty="0"/>
              <a:t> also allows you to have efficient version control of container images</a:t>
            </a:r>
          </a:p>
          <a:p>
            <a:pPr lvl="1"/>
            <a:endParaRPr lang="en-US" dirty="0"/>
          </a:p>
          <a:p>
            <a:pPr lvl="1"/>
            <a:endParaRPr lang="en-US" dirty="0"/>
          </a:p>
        </p:txBody>
      </p:sp>
      <p:sp>
        <p:nvSpPr>
          <p:cNvPr id="8" name="Content Placeholder 7">
            <a:extLst>
              <a:ext uri="{FF2B5EF4-FFF2-40B4-BE49-F238E27FC236}">
                <a16:creationId xmlns:a16="http://schemas.microsoft.com/office/drawing/2014/main" xmlns="" id="{7B669CB1-9206-F54D-913D-03B997F00450}"/>
              </a:ext>
            </a:extLst>
          </p:cNvPr>
          <p:cNvSpPr>
            <a:spLocks noGrp="1"/>
          </p:cNvSpPr>
          <p:nvPr>
            <p:ph sz="half" idx="2"/>
          </p:nvPr>
        </p:nvSpPr>
        <p:spPr/>
        <p:txBody>
          <a:bodyPr/>
          <a:lstStyle/>
          <a:p>
            <a:endParaRPr lang="en-US"/>
          </a:p>
        </p:txBody>
      </p:sp>
      <p:pic>
        <p:nvPicPr>
          <p:cNvPr id="4" name="Picture 3"/>
          <p:cNvPicPr>
            <a:picLocks noChangeAspect="1"/>
          </p:cNvPicPr>
          <p:nvPr/>
        </p:nvPicPr>
        <p:blipFill>
          <a:blip r:embed="rId2"/>
          <a:stretch>
            <a:fillRect/>
          </a:stretch>
        </p:blipFill>
        <p:spPr>
          <a:xfrm>
            <a:off x="4143766" y="1136108"/>
            <a:ext cx="4856967" cy="3000077"/>
          </a:xfrm>
          <a:prstGeom prst="rect">
            <a:avLst/>
          </a:prstGeom>
        </p:spPr>
      </p:pic>
      <p:sp>
        <p:nvSpPr>
          <p:cNvPr id="5" name="Rectangle 4"/>
          <p:cNvSpPr/>
          <p:nvPr/>
        </p:nvSpPr>
        <p:spPr>
          <a:xfrm>
            <a:off x="374997" y="3992038"/>
            <a:ext cx="8022921" cy="392415"/>
          </a:xfrm>
          <a:prstGeom prst="rect">
            <a:avLst/>
          </a:prstGeom>
        </p:spPr>
        <p:txBody>
          <a:bodyPr wrap="square">
            <a:spAutoFit/>
          </a:bodyPr>
          <a:lstStyle/>
          <a:p>
            <a:r>
              <a:rPr lang="en-US" sz="975" dirty="0">
                <a:solidFill>
                  <a:srgbClr val="000000"/>
                </a:solidFill>
                <a:latin typeface="Geomanist" charset="0"/>
              </a:rPr>
              <a:t>Because each container has its own thin writable container layer, and all changes are stored in this container layer, multiple containers can share access to the same underlying image and yet have their own data state. </a:t>
            </a:r>
            <a:endParaRPr lang="en-US" sz="975" dirty="0"/>
          </a:p>
        </p:txBody>
      </p:sp>
    </p:spTree>
    <p:extLst>
      <p:ext uri="{BB962C8B-B14F-4D97-AF65-F5344CB8AC3E}">
        <p14:creationId xmlns:p14="http://schemas.microsoft.com/office/powerpoint/2010/main" val="33007950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F4521-7E0F-294E-9342-3A344FDF4AC3}"/>
              </a:ext>
            </a:extLst>
          </p:cNvPr>
          <p:cNvSpPr>
            <a:spLocks noGrp="1"/>
          </p:cNvSpPr>
          <p:nvPr>
            <p:ph type="title"/>
          </p:nvPr>
        </p:nvSpPr>
        <p:spPr/>
        <p:txBody>
          <a:bodyPr/>
          <a:lstStyle/>
          <a:p>
            <a:r>
              <a:rPr lang="en-US" dirty="0"/>
              <a:t>How Do Microservices Communicate?</a:t>
            </a:r>
          </a:p>
        </p:txBody>
      </p:sp>
      <p:sp>
        <p:nvSpPr>
          <p:cNvPr id="3" name="Text Placeholder 2">
            <a:extLst>
              <a:ext uri="{FF2B5EF4-FFF2-40B4-BE49-F238E27FC236}">
                <a16:creationId xmlns:a16="http://schemas.microsoft.com/office/drawing/2014/main" xmlns="" id="{1998D997-2B40-A849-9B97-ECB67593EF35}"/>
              </a:ext>
            </a:extLst>
          </p:cNvPr>
          <p:cNvSpPr>
            <a:spLocks noGrp="1"/>
          </p:cNvSpPr>
          <p:nvPr>
            <p:ph type="body" idx="1"/>
          </p:nvPr>
        </p:nvSpPr>
        <p:spPr/>
        <p:txBody>
          <a:bodyPr/>
          <a:lstStyle/>
          <a:p>
            <a:r>
              <a:rPr lang="en-US" dirty="0"/>
              <a:t>Push, Pull </a:t>
            </a:r>
            <a:r>
              <a:rPr lang="en-US" dirty="0" err="1"/>
              <a:t>e.t.c</a:t>
            </a:r>
            <a:endParaRPr lang="en-US" dirty="0"/>
          </a:p>
        </p:txBody>
      </p:sp>
    </p:spTree>
    <p:extLst>
      <p:ext uri="{BB962C8B-B14F-4D97-AF65-F5344CB8AC3E}">
        <p14:creationId xmlns:p14="http://schemas.microsoft.com/office/powerpoint/2010/main" val="73459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2264" y="1121341"/>
            <a:ext cx="5143500" cy="1905000"/>
          </a:xfrm>
          <a:prstGeom prst="rect">
            <a:avLst/>
          </a:prstGeom>
        </p:spPr>
      </p:pic>
      <p:pic>
        <p:nvPicPr>
          <p:cNvPr id="5" name="Picture 4"/>
          <p:cNvPicPr>
            <a:picLocks noChangeAspect="1"/>
          </p:cNvPicPr>
          <p:nvPr/>
        </p:nvPicPr>
        <p:blipFill>
          <a:blip r:embed="rId3"/>
          <a:stretch>
            <a:fillRect/>
          </a:stretch>
        </p:blipFill>
        <p:spPr>
          <a:xfrm>
            <a:off x="3241110" y="2676145"/>
            <a:ext cx="5602266" cy="1672061"/>
          </a:xfrm>
          <a:prstGeom prst="rect">
            <a:avLst/>
          </a:prstGeom>
        </p:spPr>
      </p:pic>
      <p:sp>
        <p:nvSpPr>
          <p:cNvPr id="7" name="Title 6">
            <a:extLst>
              <a:ext uri="{FF2B5EF4-FFF2-40B4-BE49-F238E27FC236}">
                <a16:creationId xmlns:a16="http://schemas.microsoft.com/office/drawing/2014/main" xmlns="" id="{2C961AB2-84F0-B44E-87AA-9761925ED12E}"/>
              </a:ext>
            </a:extLst>
          </p:cNvPr>
          <p:cNvSpPr>
            <a:spLocks noGrp="1"/>
          </p:cNvSpPr>
          <p:nvPr>
            <p:ph type="title"/>
          </p:nvPr>
        </p:nvSpPr>
        <p:spPr/>
        <p:txBody>
          <a:bodyPr/>
          <a:lstStyle/>
          <a:p>
            <a:r>
              <a:rPr lang="en-US" dirty="0"/>
              <a:t>Messaging Systems: RabbitMQ, Apache Kafka</a:t>
            </a:r>
          </a:p>
        </p:txBody>
      </p:sp>
    </p:spTree>
    <p:extLst>
      <p:ext uri="{BB962C8B-B14F-4D97-AF65-F5344CB8AC3E}">
        <p14:creationId xmlns:p14="http://schemas.microsoft.com/office/powerpoint/2010/main" val="2563046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9435" y="1891525"/>
            <a:ext cx="1597412" cy="1346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Gateway API Server</a:t>
            </a:r>
          </a:p>
        </p:txBody>
      </p:sp>
      <p:sp>
        <p:nvSpPr>
          <p:cNvPr id="5" name="Rectangle 4"/>
          <p:cNvSpPr/>
          <p:nvPr/>
        </p:nvSpPr>
        <p:spPr>
          <a:xfrm>
            <a:off x="6180562" y="3551663"/>
            <a:ext cx="1597412" cy="1346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err="1"/>
              <a:t>AppMan</a:t>
            </a:r>
            <a:r>
              <a:rPr lang="en-US" sz="975" dirty="0"/>
              <a:t> Worker</a:t>
            </a:r>
          </a:p>
        </p:txBody>
      </p:sp>
      <p:sp>
        <p:nvSpPr>
          <p:cNvPr id="6" name="Rectangle 5"/>
          <p:cNvSpPr/>
          <p:nvPr/>
        </p:nvSpPr>
        <p:spPr>
          <a:xfrm>
            <a:off x="6180563" y="1891525"/>
            <a:ext cx="1597412" cy="1346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err="1"/>
              <a:t>AppMan</a:t>
            </a:r>
            <a:r>
              <a:rPr lang="en-US" sz="975" dirty="0"/>
              <a:t> Worker</a:t>
            </a:r>
          </a:p>
        </p:txBody>
      </p:sp>
      <p:sp>
        <p:nvSpPr>
          <p:cNvPr id="7" name="Rectangle 6"/>
          <p:cNvSpPr/>
          <p:nvPr/>
        </p:nvSpPr>
        <p:spPr>
          <a:xfrm>
            <a:off x="6180564" y="292720"/>
            <a:ext cx="1597412" cy="1346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err="1"/>
              <a:t>AppMan</a:t>
            </a:r>
            <a:r>
              <a:rPr lang="en-US" sz="975" dirty="0"/>
              <a:t> Worker</a:t>
            </a:r>
          </a:p>
        </p:txBody>
      </p:sp>
      <p:sp>
        <p:nvSpPr>
          <p:cNvPr id="8" name="Oval 7"/>
          <p:cNvSpPr/>
          <p:nvPr/>
        </p:nvSpPr>
        <p:spPr>
          <a:xfrm>
            <a:off x="3395548" y="1891525"/>
            <a:ext cx="1597412" cy="13465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err="1"/>
              <a:t>RabbitMQ</a:t>
            </a:r>
            <a:r>
              <a:rPr lang="en-US" sz="975" dirty="0"/>
              <a:t> Broker</a:t>
            </a:r>
          </a:p>
        </p:txBody>
      </p:sp>
      <p:cxnSp>
        <p:nvCxnSpPr>
          <p:cNvPr id="10" name="Straight Arrow Connector 9"/>
          <p:cNvCxnSpPr>
            <a:stCxn id="4" idx="3"/>
            <a:endCxn id="8" idx="2"/>
          </p:cNvCxnSpPr>
          <p:nvPr/>
        </p:nvCxnSpPr>
        <p:spPr>
          <a:xfrm>
            <a:off x="2366847" y="2564780"/>
            <a:ext cx="10287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6"/>
            <a:endCxn id="6" idx="1"/>
          </p:cNvCxnSpPr>
          <p:nvPr/>
        </p:nvCxnSpPr>
        <p:spPr>
          <a:xfrm>
            <a:off x="4992960" y="2564780"/>
            <a:ext cx="118760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7"/>
          </p:cNvCxnSpPr>
          <p:nvPr/>
        </p:nvCxnSpPr>
        <p:spPr>
          <a:xfrm flipV="1">
            <a:off x="4759024" y="1020337"/>
            <a:ext cx="1421538" cy="10683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8" idx="5"/>
          </p:cNvCxnSpPr>
          <p:nvPr/>
        </p:nvCxnSpPr>
        <p:spPr>
          <a:xfrm>
            <a:off x="4759024" y="3040843"/>
            <a:ext cx="1421538" cy="11227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448348" y="2095426"/>
            <a:ext cx="817853" cy="242374"/>
          </a:xfrm>
          <a:prstGeom prst="rect">
            <a:avLst/>
          </a:prstGeom>
          <a:noFill/>
        </p:spPr>
        <p:txBody>
          <a:bodyPr wrap="none" rtlCol="0">
            <a:spAutoFit/>
          </a:bodyPr>
          <a:lstStyle/>
          <a:p>
            <a:r>
              <a:rPr lang="en-US" sz="975"/>
              <a:t>MSG1, 2, 3</a:t>
            </a:r>
          </a:p>
        </p:txBody>
      </p:sp>
      <p:sp>
        <p:nvSpPr>
          <p:cNvPr id="25" name="TextBox 24"/>
          <p:cNvSpPr txBox="1"/>
          <p:nvPr/>
        </p:nvSpPr>
        <p:spPr>
          <a:xfrm>
            <a:off x="5533158" y="2244745"/>
            <a:ext cx="574196" cy="24237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975" dirty="0"/>
              <a:t>MSG 2</a:t>
            </a:r>
          </a:p>
        </p:txBody>
      </p:sp>
      <p:cxnSp>
        <p:nvCxnSpPr>
          <p:cNvPr id="26" name="Straight Arrow Connector 25"/>
          <p:cNvCxnSpPr/>
          <p:nvPr/>
        </p:nvCxnSpPr>
        <p:spPr>
          <a:xfrm>
            <a:off x="2366847" y="2670717"/>
            <a:ext cx="10287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375862" y="2464421"/>
            <a:ext cx="10287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459309" y="912742"/>
            <a:ext cx="574196" cy="24237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975" dirty="0"/>
              <a:t>MSG 1</a:t>
            </a:r>
          </a:p>
        </p:txBody>
      </p:sp>
      <p:sp>
        <p:nvSpPr>
          <p:cNvPr id="29" name="TextBox 28"/>
          <p:cNvSpPr txBox="1"/>
          <p:nvPr/>
        </p:nvSpPr>
        <p:spPr>
          <a:xfrm>
            <a:off x="5518173" y="3602215"/>
            <a:ext cx="574196" cy="24237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975" dirty="0"/>
              <a:t>MSG 3</a:t>
            </a:r>
          </a:p>
        </p:txBody>
      </p:sp>
      <p:sp>
        <p:nvSpPr>
          <p:cNvPr id="30" name="TextBox 29"/>
          <p:cNvSpPr txBox="1"/>
          <p:nvPr/>
        </p:nvSpPr>
        <p:spPr>
          <a:xfrm>
            <a:off x="4919252" y="1972075"/>
            <a:ext cx="441146" cy="242374"/>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975" dirty="0"/>
              <a:t>ACK</a:t>
            </a:r>
          </a:p>
        </p:txBody>
      </p:sp>
      <p:sp>
        <p:nvSpPr>
          <p:cNvPr id="31" name="TextBox 30"/>
          <p:cNvSpPr txBox="1"/>
          <p:nvPr/>
        </p:nvSpPr>
        <p:spPr>
          <a:xfrm>
            <a:off x="5037795" y="2595323"/>
            <a:ext cx="441146" cy="242374"/>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975" dirty="0"/>
              <a:t>ACK</a:t>
            </a:r>
          </a:p>
        </p:txBody>
      </p:sp>
      <p:sp>
        <p:nvSpPr>
          <p:cNvPr id="32" name="TextBox 31"/>
          <p:cNvSpPr txBox="1"/>
          <p:nvPr/>
        </p:nvSpPr>
        <p:spPr>
          <a:xfrm>
            <a:off x="4536279" y="3222694"/>
            <a:ext cx="441146" cy="242374"/>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975" dirty="0"/>
              <a:t>ACK</a:t>
            </a:r>
          </a:p>
        </p:txBody>
      </p:sp>
      <p:sp>
        <p:nvSpPr>
          <p:cNvPr id="35" name="TextBox 34"/>
          <p:cNvSpPr txBox="1"/>
          <p:nvPr/>
        </p:nvSpPr>
        <p:spPr>
          <a:xfrm>
            <a:off x="149759" y="3386652"/>
            <a:ext cx="4434174" cy="99257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14313" indent="-214313">
              <a:buFont typeface="Arial" charset="0"/>
              <a:buChar char="•"/>
            </a:pPr>
            <a:r>
              <a:rPr lang="en-US" sz="975" dirty="0"/>
              <a:t>3 Job requests come to the API Server</a:t>
            </a:r>
          </a:p>
          <a:p>
            <a:pPr marL="214313" indent="-214313">
              <a:buFont typeface="Arial" charset="0"/>
              <a:buChar char="•"/>
            </a:pPr>
            <a:r>
              <a:rPr lang="en-US" sz="975" dirty="0"/>
              <a:t>API Server publishes to Broker (Exchange + Message Queue) </a:t>
            </a:r>
          </a:p>
          <a:p>
            <a:pPr marL="214313" indent="-214313">
              <a:buFont typeface="Arial" charset="0"/>
              <a:buChar char="•"/>
            </a:pPr>
            <a:r>
              <a:rPr lang="en-US" sz="975" dirty="0"/>
              <a:t>Broker sends to workers in round-robin</a:t>
            </a:r>
          </a:p>
          <a:p>
            <a:pPr marL="214313" indent="-214313">
              <a:buFont typeface="Arial" charset="0"/>
              <a:buChar char="•"/>
            </a:pPr>
            <a:r>
              <a:rPr lang="en-US" sz="975" dirty="0"/>
              <a:t>Workers send ACKs when done</a:t>
            </a:r>
          </a:p>
          <a:p>
            <a:pPr marL="214313" indent="-214313">
              <a:buFont typeface="Arial" charset="0"/>
              <a:buChar char="•"/>
            </a:pPr>
            <a:r>
              <a:rPr lang="en-US" sz="975" dirty="0"/>
              <a:t>If Broker detects a closed connection before an ACK, sends MSG to a different worker</a:t>
            </a:r>
          </a:p>
        </p:txBody>
      </p:sp>
      <p:sp>
        <p:nvSpPr>
          <p:cNvPr id="36" name="Title 35"/>
          <p:cNvSpPr>
            <a:spLocks noGrp="1"/>
          </p:cNvSpPr>
          <p:nvPr>
            <p:ph type="title"/>
          </p:nvPr>
        </p:nvSpPr>
        <p:spPr>
          <a:xfrm>
            <a:off x="149759" y="110054"/>
            <a:ext cx="7886700" cy="994172"/>
          </a:xfrm>
        </p:spPr>
        <p:txBody>
          <a:bodyPr/>
          <a:lstStyle/>
          <a:p>
            <a:r>
              <a:rPr lang="en-US" dirty="0"/>
              <a:t>Simple Work Queue</a:t>
            </a:r>
          </a:p>
        </p:txBody>
      </p:sp>
    </p:spTree>
    <p:extLst>
      <p:ext uri="{BB962C8B-B14F-4D97-AF65-F5344CB8AC3E}">
        <p14:creationId xmlns:p14="http://schemas.microsoft.com/office/powerpoint/2010/main" val="1038583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724"/>
            <a:ext cx="9144000" cy="190195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85720"/>
            <a:ext cx="9144000" cy="1867437"/>
          </a:xfrm>
          <a:prstGeom prst="rect">
            <a:avLst/>
          </a:prstGeom>
        </p:spPr>
      </p:pic>
    </p:spTree>
    <p:extLst>
      <p:ext uri="{BB962C8B-B14F-4D97-AF65-F5344CB8AC3E}">
        <p14:creationId xmlns:p14="http://schemas.microsoft.com/office/powerpoint/2010/main" val="1665916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r>
              <a:rPr lang="en-US" dirty="0"/>
              <a:t>How Can Components Expose their APIs and Data Models to Other Components?</a:t>
            </a:r>
          </a:p>
        </p:txBody>
      </p:sp>
      <p:sp>
        <p:nvSpPr>
          <p:cNvPr id="4" name="Subtitle 3"/>
          <p:cNvSpPr>
            <a:spLocks noGrp="1"/>
          </p:cNvSpPr>
          <p:nvPr>
            <p:ph type="subTitle" idx="1"/>
          </p:nvPr>
        </p:nvSpPr>
        <p:spPr>
          <a:xfrm>
            <a:off x="1143000" y="2626372"/>
            <a:ext cx="6858000" cy="1241822"/>
          </a:xfrm>
        </p:spPr>
        <p:style>
          <a:lnRef idx="2">
            <a:schemeClr val="dk1"/>
          </a:lnRef>
          <a:fillRef idx="1">
            <a:schemeClr val="lt1"/>
          </a:fillRef>
          <a:effectRef idx="0">
            <a:schemeClr val="dk1"/>
          </a:effectRef>
          <a:fontRef idx="minor">
            <a:schemeClr val="dk1"/>
          </a:fontRef>
        </p:style>
        <p:txBody>
          <a:bodyPr anchor="ctr">
            <a:normAutofit/>
          </a:bodyPr>
          <a:lstStyle/>
          <a:p>
            <a:r>
              <a:rPr lang="en-US" sz="2100" dirty="0"/>
              <a:t>And can we make this programming language independent?</a:t>
            </a:r>
          </a:p>
        </p:txBody>
      </p:sp>
    </p:spTree>
    <p:extLst>
      <p:ext uri="{BB962C8B-B14F-4D97-AF65-F5344CB8AC3E}">
        <p14:creationId xmlns:p14="http://schemas.microsoft.com/office/powerpoint/2010/main" val="19304711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95597" y="2134325"/>
            <a:ext cx="6305550" cy="1971675"/>
          </a:xfrm>
          <a:prstGeom prst="rect">
            <a:avLst/>
          </a:prstGeom>
        </p:spPr>
      </p:pic>
      <p:pic>
        <p:nvPicPr>
          <p:cNvPr id="5" name="Picture 4"/>
          <p:cNvPicPr>
            <a:picLocks noChangeAspect="1"/>
          </p:cNvPicPr>
          <p:nvPr/>
        </p:nvPicPr>
        <p:blipFill>
          <a:blip r:embed="rId3"/>
          <a:stretch>
            <a:fillRect/>
          </a:stretch>
        </p:blipFill>
        <p:spPr>
          <a:xfrm>
            <a:off x="0" y="811366"/>
            <a:ext cx="7192864" cy="1563666"/>
          </a:xfrm>
          <a:prstGeom prst="rect">
            <a:avLst/>
          </a:prstGeom>
        </p:spPr>
      </p:pic>
      <p:sp>
        <p:nvSpPr>
          <p:cNvPr id="7" name="Title 6">
            <a:extLst>
              <a:ext uri="{FF2B5EF4-FFF2-40B4-BE49-F238E27FC236}">
                <a16:creationId xmlns:a16="http://schemas.microsoft.com/office/drawing/2014/main" xmlns="" id="{108C5F88-CE25-E94A-AA5E-6145960AED68}"/>
              </a:ext>
            </a:extLst>
          </p:cNvPr>
          <p:cNvSpPr>
            <a:spLocks noGrp="1"/>
          </p:cNvSpPr>
          <p:nvPr>
            <p:ph type="title"/>
          </p:nvPr>
        </p:nvSpPr>
        <p:spPr/>
        <p:txBody>
          <a:bodyPr/>
          <a:lstStyle/>
          <a:p>
            <a:r>
              <a:rPr lang="en-US" dirty="0"/>
              <a:t>API and Metadata Model Design</a:t>
            </a:r>
          </a:p>
        </p:txBody>
      </p:sp>
    </p:spTree>
    <p:extLst>
      <p:ext uri="{BB962C8B-B14F-4D97-AF65-F5344CB8AC3E}">
        <p14:creationId xmlns:p14="http://schemas.microsoft.com/office/powerpoint/2010/main" val="28950212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How Can I Discover, Monitor, and Manage Services?</a:t>
            </a:r>
          </a:p>
        </p:txBody>
      </p:sp>
      <p:sp>
        <p:nvSpPr>
          <p:cNvPr id="4" name="Subtitle 3"/>
          <p:cNvSpPr>
            <a:spLocks noGrp="1"/>
          </p:cNvSpPr>
          <p:nvPr>
            <p:ph type="subTitle" idx="1"/>
          </p:nvPr>
        </p:nvSpPr>
        <p:spPr/>
        <p:style>
          <a:lnRef idx="2">
            <a:schemeClr val="dk1"/>
          </a:lnRef>
          <a:fillRef idx="1">
            <a:schemeClr val="lt1"/>
          </a:fillRef>
          <a:effectRef idx="0">
            <a:schemeClr val="dk1"/>
          </a:effectRef>
          <a:fontRef idx="minor">
            <a:schemeClr val="dk1"/>
          </a:fontRef>
        </p:style>
        <p:txBody>
          <a:bodyPr anchor="ctr">
            <a:normAutofit/>
          </a:bodyPr>
          <a:lstStyle/>
          <a:p>
            <a:r>
              <a:rPr lang="en-US" sz="2100" dirty="0"/>
              <a:t>Can we learn some lessons from distributed systems research?</a:t>
            </a:r>
          </a:p>
        </p:txBody>
      </p:sp>
    </p:spTree>
    <p:extLst>
      <p:ext uri="{BB962C8B-B14F-4D97-AF65-F5344CB8AC3E}">
        <p14:creationId xmlns:p14="http://schemas.microsoft.com/office/powerpoint/2010/main" val="5040659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3C528B-E989-734A-986E-9B6DA5F5470D}"/>
              </a:ext>
            </a:extLst>
          </p:cNvPr>
          <p:cNvSpPr>
            <a:spLocks noGrp="1"/>
          </p:cNvSpPr>
          <p:nvPr>
            <p:ph type="title"/>
          </p:nvPr>
        </p:nvSpPr>
        <p:spPr/>
        <p:txBody>
          <a:bodyPr/>
          <a:lstStyle/>
          <a:p>
            <a:r>
              <a:rPr lang="en-US" dirty="0"/>
              <a:t>How Can I Discover, Monitor, and Manage Services?</a:t>
            </a:r>
          </a:p>
        </p:txBody>
      </p:sp>
      <p:sp>
        <p:nvSpPr>
          <p:cNvPr id="3" name="Text Placeholder 2">
            <a:extLst>
              <a:ext uri="{FF2B5EF4-FFF2-40B4-BE49-F238E27FC236}">
                <a16:creationId xmlns:a16="http://schemas.microsoft.com/office/drawing/2014/main" xmlns="" id="{DD27F70B-C4FC-6F4F-ADE4-A0B3EB8BC86B}"/>
              </a:ext>
            </a:extLst>
          </p:cNvPr>
          <p:cNvSpPr>
            <a:spLocks noGrp="1"/>
          </p:cNvSpPr>
          <p:nvPr>
            <p:ph type="body" idx="1"/>
          </p:nvPr>
        </p:nvSpPr>
        <p:spPr/>
        <p:txBody>
          <a:bodyPr/>
          <a:lstStyle/>
          <a:p>
            <a:r>
              <a:rPr lang="en-US" dirty="0"/>
              <a:t>Can we learn some lessons from distributed systems research?</a:t>
            </a:r>
          </a:p>
        </p:txBody>
      </p:sp>
    </p:spTree>
    <p:extLst>
      <p:ext uri="{BB962C8B-B14F-4D97-AF65-F5344CB8AC3E}">
        <p14:creationId xmlns:p14="http://schemas.microsoft.com/office/powerpoint/2010/main" val="30781640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7123" y="1431055"/>
            <a:ext cx="1857885" cy="2641209"/>
          </a:xfrm>
          <a:prstGeom prst="rect">
            <a:avLst/>
          </a:prstGeom>
        </p:spPr>
      </p:pic>
      <p:pic>
        <p:nvPicPr>
          <p:cNvPr id="4" name="Picture 3"/>
          <p:cNvPicPr>
            <a:picLocks noChangeAspect="1"/>
          </p:cNvPicPr>
          <p:nvPr/>
        </p:nvPicPr>
        <p:blipFill>
          <a:blip r:embed="rId3"/>
          <a:stretch>
            <a:fillRect/>
          </a:stretch>
        </p:blipFill>
        <p:spPr>
          <a:xfrm>
            <a:off x="5457217" y="1298966"/>
            <a:ext cx="2773298" cy="2773298"/>
          </a:xfrm>
          <a:prstGeom prst="rect">
            <a:avLst/>
          </a:prstGeom>
        </p:spPr>
      </p:pic>
      <p:sp>
        <p:nvSpPr>
          <p:cNvPr id="7" name="Title 6">
            <a:extLst>
              <a:ext uri="{FF2B5EF4-FFF2-40B4-BE49-F238E27FC236}">
                <a16:creationId xmlns:a16="http://schemas.microsoft.com/office/drawing/2014/main" xmlns="" id="{EE557159-88E2-AF40-B7AA-63A2752F2D56}"/>
              </a:ext>
            </a:extLst>
          </p:cNvPr>
          <p:cNvSpPr>
            <a:spLocks noGrp="1"/>
          </p:cNvSpPr>
          <p:nvPr>
            <p:ph type="title"/>
          </p:nvPr>
        </p:nvSpPr>
        <p:spPr/>
        <p:txBody>
          <a:bodyPr/>
          <a:lstStyle/>
          <a:p>
            <a:r>
              <a:rPr lang="en-US" dirty="0"/>
              <a:t>Distributed State Management: Zookeeper, Consul</a:t>
            </a:r>
          </a:p>
        </p:txBody>
      </p:sp>
    </p:spTree>
    <p:extLst>
      <p:ext uri="{BB962C8B-B14F-4D97-AF65-F5344CB8AC3E}">
        <p14:creationId xmlns:p14="http://schemas.microsoft.com/office/powerpoint/2010/main" val="119559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43000" y="910829"/>
            <a:ext cx="6858000" cy="1790700"/>
          </a:xfrm>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r>
              <a:rPr lang="en-US" dirty="0"/>
              <a:t>How Do I Manage Logs from </a:t>
            </a:r>
            <a:r>
              <a:rPr lang="en-US" dirty="0" err="1"/>
              <a:t>Microservices</a:t>
            </a:r>
            <a:endParaRPr lang="en-US" dirty="0"/>
          </a:p>
        </p:txBody>
      </p:sp>
      <p:sp>
        <p:nvSpPr>
          <p:cNvPr id="5" name="Subtitle 4"/>
          <p:cNvSpPr>
            <a:spLocks noGrp="1"/>
          </p:cNvSpPr>
          <p:nvPr>
            <p:ph type="subTitle" idx="1"/>
          </p:nvPr>
        </p:nvSpPr>
        <p:spPr/>
        <p:style>
          <a:lnRef idx="2">
            <a:schemeClr val="dk1"/>
          </a:lnRef>
          <a:fillRef idx="1">
            <a:schemeClr val="lt1"/>
          </a:fillRef>
          <a:effectRef idx="0">
            <a:schemeClr val="dk1"/>
          </a:effectRef>
          <a:fontRef idx="minor">
            <a:schemeClr val="dk1"/>
          </a:fontRef>
        </p:style>
        <p:txBody>
          <a:bodyPr anchor="ctr">
            <a:normAutofit/>
          </a:bodyPr>
          <a:lstStyle/>
          <a:p>
            <a:r>
              <a:rPr lang="en-US" sz="2100" dirty="0"/>
              <a:t>And detect if there are problems</a:t>
            </a:r>
          </a:p>
        </p:txBody>
      </p:sp>
    </p:spTree>
    <p:extLst>
      <p:ext uri="{BB962C8B-B14F-4D97-AF65-F5344CB8AC3E}">
        <p14:creationId xmlns:p14="http://schemas.microsoft.com/office/powerpoint/2010/main" val="2008351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8995" y="1305838"/>
            <a:ext cx="8757094" cy="2486873"/>
          </a:xfrm>
          <a:prstGeom prst="rect">
            <a:avLst/>
          </a:prstGeom>
        </p:spPr>
      </p:pic>
    </p:spTree>
    <p:extLst>
      <p:ext uri="{BB962C8B-B14F-4D97-AF65-F5344CB8AC3E}">
        <p14:creationId xmlns:p14="http://schemas.microsoft.com/office/powerpoint/2010/main" val="34136867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43000" y="910829"/>
            <a:ext cx="6858000" cy="1790700"/>
          </a:xfrm>
        </p:spPr>
        <p:style>
          <a:lnRef idx="2">
            <a:schemeClr val="accent1">
              <a:shade val="50000"/>
            </a:schemeClr>
          </a:lnRef>
          <a:fillRef idx="1">
            <a:schemeClr val="accent1"/>
          </a:fillRef>
          <a:effectRef idx="0">
            <a:schemeClr val="accent1"/>
          </a:effectRef>
          <a:fontRef idx="minor">
            <a:schemeClr val="lt1"/>
          </a:fontRef>
        </p:style>
        <p:txBody>
          <a:bodyPr anchor="ctr">
            <a:normAutofit fontScale="90000"/>
          </a:bodyPr>
          <a:lstStyle/>
          <a:p>
            <a:r>
              <a:rPr lang="en-US" dirty="0"/>
              <a:t>How Can I Secure my API Server and </a:t>
            </a:r>
            <a:r>
              <a:rPr lang="en-US" dirty="0" err="1"/>
              <a:t>Microservices</a:t>
            </a:r>
            <a:r>
              <a:rPr lang="en-US" dirty="0"/>
              <a:t>?</a:t>
            </a:r>
          </a:p>
        </p:txBody>
      </p:sp>
      <p:sp>
        <p:nvSpPr>
          <p:cNvPr id="5" name="Subtitle 4"/>
          <p:cNvSpPr>
            <a:spLocks noGrp="1"/>
          </p:cNvSpPr>
          <p:nvPr>
            <p:ph type="subTitle" idx="1"/>
          </p:nvPr>
        </p:nvSpPr>
        <p:spPr/>
        <p:style>
          <a:lnRef idx="2">
            <a:schemeClr val="dk1"/>
          </a:lnRef>
          <a:fillRef idx="1">
            <a:schemeClr val="lt1"/>
          </a:fillRef>
          <a:effectRef idx="0">
            <a:schemeClr val="dk1"/>
          </a:effectRef>
          <a:fontRef idx="minor">
            <a:schemeClr val="dk1"/>
          </a:fontRef>
        </p:style>
        <p:txBody>
          <a:bodyPr anchor="ctr"/>
          <a:lstStyle/>
          <a:p>
            <a:r>
              <a:rPr lang="en-US" dirty="0"/>
              <a:t>How do I manage user identities, authentication and authorization?</a:t>
            </a:r>
          </a:p>
        </p:txBody>
      </p:sp>
    </p:spTree>
    <p:extLst>
      <p:ext uri="{BB962C8B-B14F-4D97-AF65-F5344CB8AC3E}">
        <p14:creationId xmlns:p14="http://schemas.microsoft.com/office/powerpoint/2010/main" val="704637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625" y="273844"/>
            <a:ext cx="8455069" cy="994172"/>
          </a:xfrm>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Security: OAuth2 and </a:t>
            </a:r>
            <a:r>
              <a:rPr lang="en-US" dirty="0" err="1"/>
              <a:t>OpenIDConnect</a:t>
            </a:r>
            <a:endParaRPr lang="en-US" dirty="0"/>
          </a:p>
        </p:txBody>
      </p:sp>
      <p:pic>
        <p:nvPicPr>
          <p:cNvPr id="3" name="Picture 2"/>
          <p:cNvPicPr>
            <a:picLocks noChangeAspect="1"/>
          </p:cNvPicPr>
          <p:nvPr/>
        </p:nvPicPr>
        <p:blipFill>
          <a:blip r:embed="rId2"/>
          <a:stretch>
            <a:fillRect/>
          </a:stretch>
        </p:blipFill>
        <p:spPr>
          <a:xfrm>
            <a:off x="993105" y="1760493"/>
            <a:ext cx="2666321" cy="2644819"/>
          </a:xfrm>
          <a:prstGeom prst="rect">
            <a:avLst/>
          </a:prstGeom>
        </p:spPr>
      </p:pic>
      <p:pic>
        <p:nvPicPr>
          <p:cNvPr id="5" name="Picture 4"/>
          <p:cNvPicPr>
            <a:picLocks noChangeAspect="1"/>
          </p:cNvPicPr>
          <p:nvPr/>
        </p:nvPicPr>
        <p:blipFill>
          <a:blip r:embed="rId3"/>
          <a:stretch>
            <a:fillRect/>
          </a:stretch>
        </p:blipFill>
        <p:spPr>
          <a:xfrm>
            <a:off x="3917514" y="2144613"/>
            <a:ext cx="4931341" cy="1972536"/>
          </a:xfrm>
          <a:prstGeom prst="rect">
            <a:avLst/>
          </a:prstGeom>
        </p:spPr>
      </p:pic>
    </p:spTree>
    <p:extLst>
      <p:ext uri="{BB962C8B-B14F-4D97-AF65-F5344CB8AC3E}">
        <p14:creationId xmlns:p14="http://schemas.microsoft.com/office/powerpoint/2010/main" val="23456303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r>
              <a:rPr lang="en-US" dirty="0"/>
              <a:t>How Does the Gateway Interact with Computing Clouds and Supercomputers?</a:t>
            </a:r>
          </a:p>
        </p:txBody>
      </p:sp>
      <p:sp>
        <p:nvSpPr>
          <p:cNvPr id="4" name="Subtitle 3"/>
          <p:cNvSpPr>
            <a:spLocks noGrp="1"/>
          </p:cNvSpPr>
          <p:nvPr>
            <p:ph type="subTitle" idx="1"/>
          </p:nvPr>
        </p:nvSpPr>
        <p:spPr>
          <a:xfrm>
            <a:off x="1143000" y="2632472"/>
            <a:ext cx="6858000" cy="1241822"/>
          </a:xfrm>
        </p:spPr>
        <p:style>
          <a:lnRef idx="2">
            <a:schemeClr val="dk1"/>
          </a:lnRef>
          <a:fillRef idx="1">
            <a:schemeClr val="lt1"/>
          </a:fillRef>
          <a:effectRef idx="0">
            <a:schemeClr val="dk1"/>
          </a:effectRef>
          <a:fontRef idx="minor">
            <a:schemeClr val="dk1"/>
          </a:fontRef>
        </p:style>
        <p:txBody>
          <a:bodyPr anchor="ctr">
            <a:normAutofit/>
          </a:bodyPr>
          <a:lstStyle/>
          <a:p>
            <a:r>
              <a:rPr lang="en-US" sz="2100" dirty="0"/>
              <a:t>How can we work reliably with unreliable resources?</a:t>
            </a:r>
          </a:p>
        </p:txBody>
      </p:sp>
    </p:spTree>
    <p:extLst>
      <p:ext uri="{BB962C8B-B14F-4D97-AF65-F5344CB8AC3E}">
        <p14:creationId xmlns:p14="http://schemas.microsoft.com/office/powerpoint/2010/main" val="1301437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956"/>
            <a:ext cx="9144000" cy="20685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37308"/>
            <a:ext cx="9144000" cy="2878077"/>
          </a:xfrm>
          <a:prstGeom prst="rect">
            <a:avLst/>
          </a:prstGeom>
        </p:spPr>
      </p:pic>
    </p:spTree>
    <p:extLst>
      <p:ext uri="{BB962C8B-B14F-4D97-AF65-F5344CB8AC3E}">
        <p14:creationId xmlns:p14="http://schemas.microsoft.com/office/powerpoint/2010/main" val="163750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nvPr>
        </p:nvGraphicFramePr>
        <p:xfrm>
          <a:off x="267630" y="267630"/>
          <a:ext cx="8714678" cy="4449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a:blip r:embed="rId7"/>
          <a:stretch>
            <a:fillRect/>
          </a:stretch>
        </p:blipFill>
        <p:spPr>
          <a:xfrm>
            <a:off x="1143000" y="0"/>
            <a:ext cx="6858000" cy="5143500"/>
          </a:xfrm>
          <a:prstGeom prst="rect">
            <a:avLst/>
          </a:prstGeom>
        </p:spPr>
      </p:pic>
    </p:spTree>
    <p:extLst>
      <p:ext uri="{BB962C8B-B14F-4D97-AF65-F5344CB8AC3E}">
        <p14:creationId xmlns:p14="http://schemas.microsoft.com/office/powerpoint/2010/main" val="2376486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258" y="273844"/>
            <a:ext cx="8633564" cy="994172"/>
          </a:xfrm>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Resource Management and Scheduling: </a:t>
            </a:r>
            <a:r>
              <a:rPr lang="en-US" dirty="0" err="1"/>
              <a:t>Mesos</a:t>
            </a:r>
            <a:r>
              <a:rPr lang="en-US" dirty="0"/>
              <a:t>, Aurora, and Torque</a:t>
            </a:r>
          </a:p>
        </p:txBody>
      </p:sp>
      <p:pic>
        <p:nvPicPr>
          <p:cNvPr id="3" name="Picture 2"/>
          <p:cNvPicPr>
            <a:picLocks noChangeAspect="1"/>
          </p:cNvPicPr>
          <p:nvPr/>
        </p:nvPicPr>
        <p:blipFill>
          <a:blip r:embed="rId2"/>
          <a:stretch>
            <a:fillRect/>
          </a:stretch>
        </p:blipFill>
        <p:spPr>
          <a:xfrm>
            <a:off x="426276" y="770929"/>
            <a:ext cx="3585185" cy="3585185"/>
          </a:xfrm>
          <a:prstGeom prst="rect">
            <a:avLst/>
          </a:prstGeom>
        </p:spPr>
      </p:pic>
      <p:pic>
        <p:nvPicPr>
          <p:cNvPr id="4" name="Picture 3"/>
          <p:cNvPicPr>
            <a:picLocks noChangeAspect="1"/>
          </p:cNvPicPr>
          <p:nvPr/>
        </p:nvPicPr>
        <p:blipFill>
          <a:blip r:embed="rId3"/>
          <a:stretch>
            <a:fillRect/>
          </a:stretch>
        </p:blipFill>
        <p:spPr>
          <a:xfrm>
            <a:off x="4634630" y="3057452"/>
            <a:ext cx="4048125" cy="1504950"/>
          </a:xfrm>
          <a:prstGeom prst="rect">
            <a:avLst/>
          </a:prstGeom>
          <a:solidFill>
            <a:srgbClr val="C00000"/>
          </a:solidFill>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6933570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dirty="0"/>
              <a:t>How Can We Automate All of This?</a:t>
            </a:r>
          </a:p>
        </p:txBody>
      </p:sp>
      <p:sp>
        <p:nvSpPr>
          <p:cNvPr id="4" name="Subtitle 3"/>
          <p:cNvSpPr>
            <a:spLocks noGrp="1"/>
          </p:cNvSpPr>
          <p:nvPr>
            <p:ph type="subTitle" idx="1"/>
          </p:nvPr>
        </p:nvSpPr>
        <p:spPr>
          <a:xfrm>
            <a:off x="1143000" y="2632472"/>
            <a:ext cx="6858000" cy="1241822"/>
          </a:xfrm>
        </p:spPr>
        <p:style>
          <a:lnRef idx="2">
            <a:schemeClr val="dk1"/>
          </a:lnRef>
          <a:fillRef idx="1">
            <a:schemeClr val="lt1"/>
          </a:fillRef>
          <a:effectRef idx="0">
            <a:schemeClr val="dk1"/>
          </a:effectRef>
          <a:fontRef idx="minor">
            <a:schemeClr val="dk1"/>
          </a:fontRef>
        </p:style>
        <p:txBody>
          <a:bodyPr anchor="ctr"/>
          <a:lstStyle/>
          <a:p>
            <a:r>
              <a:rPr lang="en-US" sz="2400" dirty="0"/>
              <a:t>How can we make our infrastructure reproducible?</a:t>
            </a:r>
            <a:endParaRPr lang="en-US" dirty="0"/>
          </a:p>
        </p:txBody>
      </p:sp>
    </p:spTree>
    <p:extLst>
      <p:ext uri="{BB962C8B-B14F-4D97-AF65-F5344CB8AC3E}">
        <p14:creationId xmlns:p14="http://schemas.microsoft.com/office/powerpoint/2010/main" val="2961345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Course Logistics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245206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Course Communication</a:t>
            </a:r>
          </a:p>
        </p:txBody>
      </p:sp>
      <p:sp>
        <p:nvSpPr>
          <p:cNvPr id="4" name="Subtitle 3"/>
          <p:cNvSpPr>
            <a:spLocks noGrp="1"/>
          </p:cNvSpPr>
          <p:nvPr>
            <p:ph idx="1"/>
          </p:nvPr>
        </p:nvSpPr>
        <p:spPr/>
        <p:txBody>
          <a:bodyPr>
            <a:normAutofit/>
          </a:bodyPr>
          <a:lstStyle/>
          <a:p>
            <a:r>
              <a:rPr lang="en-US" dirty="0"/>
              <a:t>For syllabus information and presentation material, see the course website</a:t>
            </a:r>
          </a:p>
          <a:p>
            <a:pPr lvl="1"/>
            <a:r>
              <a:rPr lang="en-US" dirty="0">
                <a:hlinkClick r:id="rId2"/>
              </a:rPr>
              <a:t>http://courses.airavata.org</a:t>
            </a:r>
            <a:endParaRPr lang="en-US" dirty="0"/>
          </a:p>
          <a:p>
            <a:r>
              <a:rPr lang="en-US" dirty="0"/>
              <a:t>For project assignments and other communications, use </a:t>
            </a:r>
            <a:r>
              <a:rPr lang="en-US" dirty="0" smtClean="0"/>
              <a:t>Canvas</a:t>
            </a:r>
          </a:p>
          <a:p>
            <a:r>
              <a:rPr lang="en-US" dirty="0" smtClean="0"/>
              <a:t>For projects, use GitHub</a:t>
            </a:r>
            <a:endParaRPr lang="en-US" dirty="0"/>
          </a:p>
          <a:p>
            <a:endParaRPr lang="en-US" dirty="0"/>
          </a:p>
        </p:txBody>
      </p:sp>
    </p:spTree>
    <p:extLst>
      <p:ext uri="{BB962C8B-B14F-4D97-AF65-F5344CB8AC3E}">
        <p14:creationId xmlns:p14="http://schemas.microsoft.com/office/powerpoint/2010/main" val="9183879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sp>
        <p:nvSpPr>
          <p:cNvPr id="3" name="Content Placeholder 2"/>
          <p:cNvSpPr>
            <a:spLocks noGrp="1"/>
          </p:cNvSpPr>
          <p:nvPr>
            <p:ph idx="1"/>
          </p:nvPr>
        </p:nvSpPr>
        <p:spPr/>
        <p:txBody>
          <a:bodyPr/>
          <a:lstStyle/>
          <a:p>
            <a:r>
              <a:rPr lang="en-US" dirty="0" smtClean="0"/>
              <a:t>Four team projects per semester</a:t>
            </a:r>
          </a:p>
          <a:p>
            <a:pPr lvl="1"/>
            <a:r>
              <a:rPr lang="en-US" dirty="0" smtClean="0"/>
              <a:t>18 points each</a:t>
            </a:r>
          </a:p>
          <a:p>
            <a:pPr lvl="1"/>
            <a:r>
              <a:rPr lang="en-US" dirty="0" smtClean="0"/>
              <a:t>2 points for peer reviews</a:t>
            </a:r>
          </a:p>
          <a:p>
            <a:r>
              <a:rPr lang="en-US" dirty="0" smtClean="0"/>
              <a:t>Mid-term and finals week team presentations/demos</a:t>
            </a:r>
          </a:p>
          <a:p>
            <a:pPr lvl="1"/>
            <a:r>
              <a:rPr lang="en-US" dirty="0" smtClean="0"/>
              <a:t>10 points each</a:t>
            </a:r>
            <a:endParaRPr lang="en-US" dirty="0"/>
          </a:p>
        </p:txBody>
      </p:sp>
    </p:spTree>
    <p:extLst>
      <p:ext uri="{BB962C8B-B14F-4D97-AF65-F5344CB8AC3E}">
        <p14:creationId xmlns:p14="http://schemas.microsoft.com/office/powerpoint/2010/main" val="1686216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Teams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class will be divided into 3-person teams</a:t>
            </a:r>
          </a:p>
          <a:p>
            <a:pPr lvl="1"/>
            <a:r>
              <a:rPr lang="en-US" dirty="0" smtClean="0"/>
              <a:t>More (4 person) or less (2 person) as needed</a:t>
            </a:r>
          </a:p>
          <a:p>
            <a:r>
              <a:rPr lang="en-US" dirty="0" smtClean="0"/>
              <a:t>Get some diversity of expertise</a:t>
            </a:r>
          </a:p>
          <a:p>
            <a:pPr lvl="1"/>
            <a:r>
              <a:rPr lang="en-US" dirty="0" smtClean="0"/>
              <a:t>Programming languages, UI expertise, service/middleware development, DB expertise, systems admin/</a:t>
            </a:r>
            <a:r>
              <a:rPr lang="en-US" dirty="0" err="1" smtClean="0"/>
              <a:t>linux</a:t>
            </a:r>
            <a:r>
              <a:rPr lang="en-US" dirty="0" smtClean="0"/>
              <a:t> expertise</a:t>
            </a:r>
            <a:endParaRPr lang="en-US" dirty="0"/>
          </a:p>
          <a:p>
            <a:r>
              <a:rPr lang="en-US" dirty="0" smtClean="0"/>
              <a:t>This is also your chance to learn new stuff</a:t>
            </a:r>
          </a:p>
          <a:p>
            <a:pPr lvl="1"/>
            <a:r>
              <a:rPr lang="en-US" dirty="0" smtClean="0"/>
              <a:t>If you spend the entire semester only doing UI work (for instance) because that’s what you know, then you are not getting anything from the class</a:t>
            </a:r>
          </a:p>
          <a:p>
            <a:r>
              <a:rPr lang="en-US" b="1" dirty="0" smtClean="0"/>
              <a:t>We will form teams next week after we have the final roster</a:t>
            </a:r>
          </a:p>
          <a:p>
            <a:pPr lvl="1"/>
            <a:r>
              <a:rPr lang="en-US" dirty="0" smtClean="0"/>
              <a:t>You can pick your teammates. </a:t>
            </a:r>
          </a:p>
          <a:p>
            <a:pPr lvl="1"/>
            <a:r>
              <a:rPr lang="en-US" dirty="0" smtClean="0"/>
              <a:t>We’ll make this a 0-point Canvas assignment</a:t>
            </a:r>
          </a:p>
        </p:txBody>
      </p:sp>
    </p:spTree>
    <p:extLst>
      <p:ext uri="{BB962C8B-B14F-4D97-AF65-F5344CB8AC3E}">
        <p14:creationId xmlns:p14="http://schemas.microsoft.com/office/powerpoint/2010/main" val="14593360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Projects</a:t>
            </a:r>
          </a:p>
        </p:txBody>
      </p:sp>
      <p:sp>
        <p:nvSpPr>
          <p:cNvPr id="3" name="Content Placeholder 2"/>
          <p:cNvSpPr>
            <a:spLocks noGrp="1"/>
          </p:cNvSpPr>
          <p:nvPr>
            <p:ph idx="1"/>
          </p:nvPr>
        </p:nvSpPr>
        <p:spPr>
          <a:xfrm>
            <a:off x="419644" y="1268413"/>
            <a:ext cx="7886700" cy="2897187"/>
          </a:xfrm>
        </p:spPr>
        <p:txBody>
          <a:bodyPr>
            <a:normAutofit/>
          </a:bodyPr>
          <a:lstStyle/>
          <a:p>
            <a:r>
              <a:rPr lang="en-US" dirty="0" smtClean="0"/>
              <a:t>Project </a:t>
            </a:r>
            <a:r>
              <a:rPr lang="en-US" dirty="0"/>
              <a:t>Milestone 1: </a:t>
            </a:r>
            <a:r>
              <a:rPr lang="en-US" dirty="0" err="1"/>
              <a:t>Microservices</a:t>
            </a:r>
            <a:r>
              <a:rPr lang="en-US" dirty="0"/>
              <a:t> with DevOps </a:t>
            </a:r>
          </a:p>
          <a:p>
            <a:r>
              <a:rPr lang="en-US" dirty="0" smtClean="0"/>
              <a:t>Project </a:t>
            </a:r>
            <a:r>
              <a:rPr lang="en-US" dirty="0"/>
              <a:t>Milestone 2: Security, </a:t>
            </a:r>
            <a:r>
              <a:rPr lang="en-US" dirty="0" smtClean="0"/>
              <a:t>Testing, </a:t>
            </a:r>
            <a:r>
              <a:rPr lang="en-US" dirty="0"/>
              <a:t>Distributed Coordination</a:t>
            </a:r>
          </a:p>
          <a:p>
            <a:r>
              <a:rPr lang="en-US" dirty="0" smtClean="0"/>
              <a:t>Project </a:t>
            </a:r>
            <a:r>
              <a:rPr lang="en-US" dirty="0"/>
              <a:t>Milestone 3: Reliability &amp; Scaling</a:t>
            </a:r>
          </a:p>
          <a:p>
            <a:r>
              <a:rPr lang="en-US" dirty="0" smtClean="0"/>
              <a:t>Project </a:t>
            </a:r>
            <a:r>
              <a:rPr lang="en-US" dirty="0"/>
              <a:t>Milestone 4: </a:t>
            </a:r>
            <a:r>
              <a:rPr lang="en-US" dirty="0" smtClean="0"/>
              <a:t>Project team choice</a:t>
            </a:r>
            <a:endParaRPr lang="en-US" dirty="0"/>
          </a:p>
        </p:txBody>
      </p:sp>
    </p:spTree>
    <p:extLst>
      <p:ext uri="{BB962C8B-B14F-4D97-AF65-F5344CB8AC3E}">
        <p14:creationId xmlns:p14="http://schemas.microsoft.com/office/powerpoint/2010/main" val="2332763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Repository</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All team work will be in GitHub</a:t>
            </a:r>
          </a:p>
          <a:p>
            <a:r>
              <a:rPr lang="en-US" dirty="0" smtClean="0"/>
              <a:t>Each team will have a separate </a:t>
            </a:r>
            <a:r>
              <a:rPr lang="en-US" dirty="0"/>
              <a:t>project under </a:t>
            </a:r>
            <a:r>
              <a:rPr lang="en-US" dirty="0">
                <a:hlinkClick r:id="rId2"/>
              </a:rPr>
              <a:t>https://github.com/airavata-courses</a:t>
            </a:r>
            <a:r>
              <a:rPr lang="en-US" dirty="0" smtClean="0">
                <a:hlinkClick r:id="rId2"/>
              </a:rPr>
              <a:t>/</a:t>
            </a:r>
            <a:endParaRPr lang="en-US" dirty="0" smtClean="0"/>
          </a:p>
          <a:p>
            <a:r>
              <a:rPr lang="en-US" dirty="0" smtClean="0"/>
              <a:t>You will use GitHub to manage all your code and releases (project assignments)</a:t>
            </a:r>
          </a:p>
          <a:p>
            <a:r>
              <a:rPr lang="en-US" dirty="0" smtClean="0"/>
              <a:t>You will use GitHub’s Wiki to document your project and your releases</a:t>
            </a:r>
          </a:p>
          <a:p>
            <a:r>
              <a:rPr lang="en-US" dirty="0" smtClean="0"/>
              <a:t>You will use GitHub issues to track the work you do</a:t>
            </a:r>
            <a:endParaRPr lang="en-US" dirty="0"/>
          </a:p>
          <a:p>
            <a:pPr lvl="1"/>
            <a:r>
              <a:rPr lang="en-US" dirty="0" smtClean="0"/>
              <a:t>Attach all commits to issues</a:t>
            </a:r>
          </a:p>
          <a:p>
            <a:r>
              <a:rPr lang="en-US" dirty="0" smtClean="0"/>
              <a:t>You will use GitHub issues also for peer reviews</a:t>
            </a:r>
          </a:p>
          <a:p>
            <a:r>
              <a:rPr lang="en-US" b="1" dirty="0" smtClean="0"/>
              <a:t>Create a GitHub account if you don’t have one</a:t>
            </a:r>
          </a:p>
          <a:p>
            <a:pPr lvl="1"/>
            <a:r>
              <a:rPr lang="en-US" b="1" dirty="0" smtClean="0"/>
              <a:t>Send us your user name via a 0-point Canvas assignment</a:t>
            </a:r>
          </a:p>
        </p:txBody>
      </p:sp>
    </p:spTree>
    <p:extLst>
      <p:ext uri="{BB962C8B-B14F-4D97-AF65-F5344CB8AC3E}">
        <p14:creationId xmlns:p14="http://schemas.microsoft.com/office/powerpoint/2010/main" val="17963665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Time</a:t>
            </a:r>
            <a:endParaRPr lang="en-US" dirty="0"/>
          </a:p>
        </p:txBody>
      </p:sp>
      <p:sp>
        <p:nvSpPr>
          <p:cNvPr id="3" name="Content Placeholder 2"/>
          <p:cNvSpPr>
            <a:spLocks noGrp="1"/>
          </p:cNvSpPr>
          <p:nvPr>
            <p:ph idx="1"/>
          </p:nvPr>
        </p:nvSpPr>
        <p:spPr/>
        <p:txBody>
          <a:bodyPr/>
          <a:lstStyle/>
          <a:p>
            <a:r>
              <a:rPr lang="en-US" dirty="0" smtClean="0"/>
              <a:t>We expect you to come to class</a:t>
            </a:r>
          </a:p>
          <a:p>
            <a:r>
              <a:rPr lang="en-US" dirty="0" smtClean="0"/>
              <a:t>Each Friday class will usually be split between lectures by the instructors and student-led presentations, whiteboard exercises, and assignment discussions.</a:t>
            </a:r>
          </a:p>
          <a:p>
            <a:r>
              <a:rPr lang="en-US" dirty="0" smtClean="0"/>
              <a:t>Student-led discussions will focus on applying the lecture concepts to project assignments</a:t>
            </a:r>
          </a:p>
        </p:txBody>
      </p:sp>
    </p:spTree>
    <p:extLst>
      <p:ext uri="{BB962C8B-B14F-4D97-AF65-F5344CB8AC3E}">
        <p14:creationId xmlns:p14="http://schemas.microsoft.com/office/powerpoint/2010/main" val="627611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640"/>
            <a:ext cx="9144000" cy="2230502"/>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15443"/>
          <a:stretch/>
        </p:blipFill>
        <p:spPr>
          <a:xfrm>
            <a:off x="0" y="2560828"/>
            <a:ext cx="9144000" cy="2120900"/>
          </a:xfrm>
          <a:prstGeom prst="rect">
            <a:avLst/>
          </a:prstGeom>
        </p:spPr>
      </p:pic>
    </p:spTree>
    <p:extLst>
      <p:ext uri="{BB962C8B-B14F-4D97-AF65-F5344CB8AC3E}">
        <p14:creationId xmlns:p14="http://schemas.microsoft.com/office/powerpoint/2010/main" val="12236142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205979"/>
            <a:ext cx="8229600" cy="533311"/>
          </a:xfrm>
        </p:spPr>
        <p:txBody>
          <a:bodyPr/>
          <a:lstStyle/>
          <a:p>
            <a:r>
              <a:rPr lang="en-IN" dirty="0"/>
              <a:t>Lifecycle of typical Science Gateway</a:t>
            </a:r>
            <a:endParaRPr lang="en-US" dirty="0"/>
          </a:p>
        </p:txBody>
      </p:sp>
      <p:sp>
        <p:nvSpPr>
          <p:cNvPr id="356" name="Freeform 355"/>
          <p:cNvSpPr/>
          <p:nvPr/>
        </p:nvSpPr>
        <p:spPr>
          <a:xfrm flipH="1">
            <a:off x="4517232" y="2022277"/>
            <a:ext cx="652791" cy="348560"/>
          </a:xfrm>
          <a:custGeom>
            <a:avLst/>
            <a:gdLst>
              <a:gd name="connsiteX0" fmla="*/ 43813 w 957023"/>
              <a:gd name="connsiteY0" fmla="*/ 367494 h 406862"/>
              <a:gd name="connsiteX1" fmla="*/ 865509 w 957023"/>
              <a:gd name="connsiteY1" fmla="*/ 367494 h 406862"/>
              <a:gd name="connsiteX2" fmla="*/ 861295 w 957023"/>
              <a:gd name="connsiteY2" fmla="*/ 89381 h 406862"/>
              <a:gd name="connsiteX3" fmla="*/ 191297 w 957023"/>
              <a:gd name="connsiteY3" fmla="*/ 17746 h 406862"/>
              <a:gd name="connsiteX4" fmla="*/ 43813 w 957023"/>
              <a:gd name="connsiteY4" fmla="*/ 367494 h 406862"/>
              <a:gd name="connsiteX0" fmla="*/ 0 w 913210"/>
              <a:gd name="connsiteY0" fmla="*/ 367494 h 406862"/>
              <a:gd name="connsiteX1" fmla="*/ 821696 w 913210"/>
              <a:gd name="connsiteY1" fmla="*/ 367494 h 406862"/>
              <a:gd name="connsiteX2" fmla="*/ 817482 w 913210"/>
              <a:gd name="connsiteY2" fmla="*/ 89381 h 406862"/>
              <a:gd name="connsiteX3" fmla="*/ 147484 w 913210"/>
              <a:gd name="connsiteY3" fmla="*/ 17746 h 406862"/>
              <a:gd name="connsiteX4" fmla="*/ 0 w 913210"/>
              <a:gd name="connsiteY4" fmla="*/ 367494 h 406862"/>
              <a:gd name="connsiteX0" fmla="*/ 0 w 821696"/>
              <a:gd name="connsiteY0" fmla="*/ 367494 h 406862"/>
              <a:gd name="connsiteX1" fmla="*/ 821696 w 821696"/>
              <a:gd name="connsiteY1" fmla="*/ 367494 h 406862"/>
              <a:gd name="connsiteX2" fmla="*/ 817482 w 821696"/>
              <a:gd name="connsiteY2" fmla="*/ 89381 h 406862"/>
              <a:gd name="connsiteX3" fmla="*/ 147484 w 821696"/>
              <a:gd name="connsiteY3" fmla="*/ 17746 h 406862"/>
              <a:gd name="connsiteX4" fmla="*/ 0 w 821696"/>
              <a:gd name="connsiteY4" fmla="*/ 367494 h 406862"/>
              <a:gd name="connsiteX0" fmla="*/ 139142 w 960838"/>
              <a:gd name="connsiteY0" fmla="*/ 367494 h 413678"/>
              <a:gd name="connsiteX1" fmla="*/ 960838 w 960838"/>
              <a:gd name="connsiteY1" fmla="*/ 367494 h 413678"/>
              <a:gd name="connsiteX2" fmla="*/ 956624 w 960838"/>
              <a:gd name="connsiteY2" fmla="*/ 89381 h 413678"/>
              <a:gd name="connsiteX3" fmla="*/ 286626 w 960838"/>
              <a:gd name="connsiteY3" fmla="*/ 17746 h 413678"/>
              <a:gd name="connsiteX4" fmla="*/ 139142 w 960838"/>
              <a:gd name="connsiteY4" fmla="*/ 367494 h 413678"/>
              <a:gd name="connsiteX0" fmla="*/ 0 w 821696"/>
              <a:gd name="connsiteY0" fmla="*/ 367494 h 413678"/>
              <a:gd name="connsiteX1" fmla="*/ 821696 w 821696"/>
              <a:gd name="connsiteY1" fmla="*/ 367494 h 413678"/>
              <a:gd name="connsiteX2" fmla="*/ 817482 w 821696"/>
              <a:gd name="connsiteY2" fmla="*/ 89381 h 413678"/>
              <a:gd name="connsiteX3" fmla="*/ 147484 w 821696"/>
              <a:gd name="connsiteY3" fmla="*/ 17746 h 413678"/>
              <a:gd name="connsiteX4" fmla="*/ 0 w 821696"/>
              <a:gd name="connsiteY4" fmla="*/ 367494 h 413678"/>
              <a:gd name="connsiteX0" fmla="*/ 0 w 907696"/>
              <a:gd name="connsiteY0" fmla="*/ 367494 h 407248"/>
              <a:gd name="connsiteX1" fmla="*/ 821696 w 907696"/>
              <a:gd name="connsiteY1" fmla="*/ 367494 h 407248"/>
              <a:gd name="connsiteX2" fmla="*/ 817482 w 907696"/>
              <a:gd name="connsiteY2" fmla="*/ 89381 h 407248"/>
              <a:gd name="connsiteX3" fmla="*/ 147484 w 907696"/>
              <a:gd name="connsiteY3" fmla="*/ 17746 h 407248"/>
              <a:gd name="connsiteX4" fmla="*/ 0 w 907696"/>
              <a:gd name="connsiteY4" fmla="*/ 367494 h 407248"/>
              <a:gd name="connsiteX0" fmla="*/ 0 w 821696"/>
              <a:gd name="connsiteY0" fmla="*/ 367494 h 407248"/>
              <a:gd name="connsiteX1" fmla="*/ 821696 w 821696"/>
              <a:gd name="connsiteY1" fmla="*/ 367494 h 407248"/>
              <a:gd name="connsiteX2" fmla="*/ 817482 w 821696"/>
              <a:gd name="connsiteY2" fmla="*/ 89381 h 407248"/>
              <a:gd name="connsiteX3" fmla="*/ 147484 w 821696"/>
              <a:gd name="connsiteY3" fmla="*/ 17746 h 407248"/>
              <a:gd name="connsiteX4" fmla="*/ 0 w 821696"/>
              <a:gd name="connsiteY4" fmla="*/ 367494 h 407248"/>
              <a:gd name="connsiteX0" fmla="*/ 166710 w 988406"/>
              <a:gd name="connsiteY0" fmla="*/ 367494 h 374501"/>
              <a:gd name="connsiteX1" fmla="*/ 988406 w 988406"/>
              <a:gd name="connsiteY1" fmla="*/ 367494 h 374501"/>
              <a:gd name="connsiteX2" fmla="*/ 984192 w 988406"/>
              <a:gd name="connsiteY2" fmla="*/ 89381 h 374501"/>
              <a:gd name="connsiteX3" fmla="*/ 314194 w 988406"/>
              <a:gd name="connsiteY3" fmla="*/ 17746 h 374501"/>
              <a:gd name="connsiteX4" fmla="*/ 166710 w 988406"/>
              <a:gd name="connsiteY4" fmla="*/ 367494 h 374501"/>
              <a:gd name="connsiteX0" fmla="*/ 166710 w 1085643"/>
              <a:gd name="connsiteY0" fmla="*/ 367494 h 374501"/>
              <a:gd name="connsiteX1" fmla="*/ 988406 w 1085643"/>
              <a:gd name="connsiteY1" fmla="*/ 367494 h 374501"/>
              <a:gd name="connsiteX2" fmla="*/ 984192 w 1085643"/>
              <a:gd name="connsiteY2" fmla="*/ 89381 h 374501"/>
              <a:gd name="connsiteX3" fmla="*/ 314194 w 1085643"/>
              <a:gd name="connsiteY3" fmla="*/ 17746 h 374501"/>
              <a:gd name="connsiteX4" fmla="*/ 166710 w 1085643"/>
              <a:gd name="connsiteY4" fmla="*/ 367494 h 374501"/>
              <a:gd name="connsiteX0" fmla="*/ 166710 w 988406"/>
              <a:gd name="connsiteY0" fmla="*/ 367494 h 374501"/>
              <a:gd name="connsiteX1" fmla="*/ 988406 w 988406"/>
              <a:gd name="connsiteY1" fmla="*/ 367494 h 374501"/>
              <a:gd name="connsiteX2" fmla="*/ 984192 w 988406"/>
              <a:gd name="connsiteY2" fmla="*/ 89381 h 374501"/>
              <a:gd name="connsiteX3" fmla="*/ 314194 w 988406"/>
              <a:gd name="connsiteY3" fmla="*/ 17746 h 374501"/>
              <a:gd name="connsiteX4" fmla="*/ 166710 w 988406"/>
              <a:gd name="connsiteY4" fmla="*/ 367494 h 374501"/>
              <a:gd name="connsiteX0" fmla="*/ 0 w 821696"/>
              <a:gd name="connsiteY0" fmla="*/ 367494 h 367494"/>
              <a:gd name="connsiteX1" fmla="*/ 821696 w 821696"/>
              <a:gd name="connsiteY1" fmla="*/ 367494 h 367494"/>
              <a:gd name="connsiteX2" fmla="*/ 817482 w 821696"/>
              <a:gd name="connsiteY2" fmla="*/ 89381 h 367494"/>
              <a:gd name="connsiteX3" fmla="*/ 147484 w 821696"/>
              <a:gd name="connsiteY3" fmla="*/ 17746 h 367494"/>
              <a:gd name="connsiteX4" fmla="*/ 0 w 821696"/>
              <a:gd name="connsiteY4" fmla="*/ 367494 h 367494"/>
              <a:gd name="connsiteX0" fmla="*/ 172239 w 993935"/>
              <a:gd name="connsiteY0" fmla="*/ 367494 h 367568"/>
              <a:gd name="connsiteX1" fmla="*/ 993935 w 993935"/>
              <a:gd name="connsiteY1" fmla="*/ 367494 h 367568"/>
              <a:gd name="connsiteX2" fmla="*/ 989721 w 993935"/>
              <a:gd name="connsiteY2" fmla="*/ 89381 h 367568"/>
              <a:gd name="connsiteX3" fmla="*/ 319723 w 993935"/>
              <a:gd name="connsiteY3" fmla="*/ 17746 h 367568"/>
              <a:gd name="connsiteX4" fmla="*/ 172239 w 993935"/>
              <a:gd name="connsiteY4" fmla="*/ 367494 h 367568"/>
              <a:gd name="connsiteX0" fmla="*/ 172239 w 1123008"/>
              <a:gd name="connsiteY0" fmla="*/ 367494 h 374005"/>
              <a:gd name="connsiteX1" fmla="*/ 993935 w 1123008"/>
              <a:gd name="connsiteY1" fmla="*/ 367494 h 374005"/>
              <a:gd name="connsiteX2" fmla="*/ 989721 w 1123008"/>
              <a:gd name="connsiteY2" fmla="*/ 89381 h 374005"/>
              <a:gd name="connsiteX3" fmla="*/ 319723 w 1123008"/>
              <a:gd name="connsiteY3" fmla="*/ 17746 h 374005"/>
              <a:gd name="connsiteX4" fmla="*/ 172239 w 1123008"/>
              <a:gd name="connsiteY4" fmla="*/ 367494 h 374005"/>
              <a:gd name="connsiteX0" fmla="*/ 172239 w 993935"/>
              <a:gd name="connsiteY0" fmla="*/ 367494 h 374005"/>
              <a:gd name="connsiteX1" fmla="*/ 993935 w 993935"/>
              <a:gd name="connsiteY1" fmla="*/ 367494 h 374005"/>
              <a:gd name="connsiteX2" fmla="*/ 989721 w 993935"/>
              <a:gd name="connsiteY2" fmla="*/ 89381 h 374005"/>
              <a:gd name="connsiteX3" fmla="*/ 319723 w 993935"/>
              <a:gd name="connsiteY3" fmla="*/ 17746 h 374005"/>
              <a:gd name="connsiteX4" fmla="*/ 172239 w 993935"/>
              <a:gd name="connsiteY4" fmla="*/ 367494 h 374005"/>
              <a:gd name="connsiteX0" fmla="*/ 0 w 821696"/>
              <a:gd name="connsiteY0" fmla="*/ 367494 h 374005"/>
              <a:gd name="connsiteX1" fmla="*/ 821696 w 821696"/>
              <a:gd name="connsiteY1" fmla="*/ 367494 h 374005"/>
              <a:gd name="connsiteX2" fmla="*/ 817482 w 821696"/>
              <a:gd name="connsiteY2" fmla="*/ 89381 h 374005"/>
              <a:gd name="connsiteX3" fmla="*/ 147484 w 821696"/>
              <a:gd name="connsiteY3" fmla="*/ 17746 h 374005"/>
              <a:gd name="connsiteX4" fmla="*/ 0 w 821696"/>
              <a:gd name="connsiteY4" fmla="*/ 367494 h 374005"/>
              <a:gd name="connsiteX0" fmla="*/ 0 w 973242"/>
              <a:gd name="connsiteY0" fmla="*/ 367494 h 370358"/>
              <a:gd name="connsiteX1" fmla="*/ 821696 w 973242"/>
              <a:gd name="connsiteY1" fmla="*/ 367494 h 370358"/>
              <a:gd name="connsiteX2" fmla="*/ 817482 w 973242"/>
              <a:gd name="connsiteY2" fmla="*/ 89381 h 370358"/>
              <a:gd name="connsiteX3" fmla="*/ 147484 w 973242"/>
              <a:gd name="connsiteY3" fmla="*/ 17746 h 370358"/>
              <a:gd name="connsiteX4" fmla="*/ 0 w 973242"/>
              <a:gd name="connsiteY4" fmla="*/ 367494 h 370358"/>
              <a:gd name="connsiteX0" fmla="*/ 0 w 821696"/>
              <a:gd name="connsiteY0" fmla="*/ 367494 h 370358"/>
              <a:gd name="connsiteX1" fmla="*/ 821696 w 821696"/>
              <a:gd name="connsiteY1" fmla="*/ 367494 h 370358"/>
              <a:gd name="connsiteX2" fmla="*/ 817482 w 821696"/>
              <a:gd name="connsiteY2" fmla="*/ 89381 h 370358"/>
              <a:gd name="connsiteX3" fmla="*/ 147484 w 821696"/>
              <a:gd name="connsiteY3" fmla="*/ 17746 h 370358"/>
              <a:gd name="connsiteX4" fmla="*/ 0 w 821696"/>
              <a:gd name="connsiteY4" fmla="*/ 367494 h 370358"/>
              <a:gd name="connsiteX0" fmla="*/ 32356 w 851034"/>
              <a:gd name="connsiteY0" fmla="*/ 367494 h 379635"/>
              <a:gd name="connsiteX1" fmla="*/ 851034 w 851034"/>
              <a:gd name="connsiteY1" fmla="*/ 301102 h 379635"/>
              <a:gd name="connsiteX2" fmla="*/ 849838 w 851034"/>
              <a:gd name="connsiteY2" fmla="*/ 89381 h 379635"/>
              <a:gd name="connsiteX3" fmla="*/ 179840 w 851034"/>
              <a:gd name="connsiteY3" fmla="*/ 17746 h 379635"/>
              <a:gd name="connsiteX4" fmla="*/ 32356 w 851034"/>
              <a:gd name="connsiteY4" fmla="*/ 367494 h 379635"/>
              <a:gd name="connsiteX0" fmla="*/ 32356 w 1042254"/>
              <a:gd name="connsiteY0" fmla="*/ 367494 h 379162"/>
              <a:gd name="connsiteX1" fmla="*/ 851034 w 1042254"/>
              <a:gd name="connsiteY1" fmla="*/ 301102 h 379162"/>
              <a:gd name="connsiteX2" fmla="*/ 849838 w 1042254"/>
              <a:gd name="connsiteY2" fmla="*/ 89381 h 379162"/>
              <a:gd name="connsiteX3" fmla="*/ 179840 w 1042254"/>
              <a:gd name="connsiteY3" fmla="*/ 17746 h 379162"/>
              <a:gd name="connsiteX4" fmla="*/ 32356 w 1042254"/>
              <a:gd name="connsiteY4" fmla="*/ 367494 h 379162"/>
              <a:gd name="connsiteX0" fmla="*/ 51710 w 1061608"/>
              <a:gd name="connsiteY0" fmla="*/ 367494 h 368242"/>
              <a:gd name="connsiteX1" fmla="*/ 870388 w 1061608"/>
              <a:gd name="connsiteY1" fmla="*/ 301102 h 368242"/>
              <a:gd name="connsiteX2" fmla="*/ 869192 w 1061608"/>
              <a:gd name="connsiteY2" fmla="*/ 89381 h 368242"/>
              <a:gd name="connsiteX3" fmla="*/ 199194 w 1061608"/>
              <a:gd name="connsiteY3" fmla="*/ 17746 h 368242"/>
              <a:gd name="connsiteX4" fmla="*/ 51710 w 1061608"/>
              <a:gd name="connsiteY4" fmla="*/ 367494 h 368242"/>
              <a:gd name="connsiteX0" fmla="*/ 51710 w 870388"/>
              <a:gd name="connsiteY0" fmla="*/ 367494 h 368242"/>
              <a:gd name="connsiteX1" fmla="*/ 870388 w 870388"/>
              <a:gd name="connsiteY1" fmla="*/ 301102 h 368242"/>
              <a:gd name="connsiteX2" fmla="*/ 869192 w 870388"/>
              <a:gd name="connsiteY2" fmla="*/ 89381 h 368242"/>
              <a:gd name="connsiteX3" fmla="*/ 199194 w 870388"/>
              <a:gd name="connsiteY3" fmla="*/ 17746 h 368242"/>
              <a:gd name="connsiteX4" fmla="*/ 51710 w 870388"/>
              <a:gd name="connsiteY4" fmla="*/ 367494 h 368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88" h="368242">
                <a:moveTo>
                  <a:pt x="51710" y="367494"/>
                </a:moveTo>
                <a:cubicBezTo>
                  <a:pt x="211861" y="351345"/>
                  <a:pt x="440146" y="303494"/>
                  <a:pt x="870388" y="301102"/>
                </a:cubicBezTo>
                <a:cubicBezTo>
                  <a:pt x="869989" y="230528"/>
                  <a:pt x="869591" y="159955"/>
                  <a:pt x="869192" y="89381"/>
                </a:cubicBezTo>
                <a:cubicBezTo>
                  <a:pt x="756823" y="31090"/>
                  <a:pt x="335441" y="-31415"/>
                  <a:pt x="199194" y="17746"/>
                </a:cubicBezTo>
                <a:cubicBezTo>
                  <a:pt x="150033" y="134329"/>
                  <a:pt x="-108441" y="383643"/>
                  <a:pt x="51710" y="367494"/>
                </a:cubicBezTo>
                <a:close/>
              </a:path>
            </a:pathLst>
          </a:custGeom>
          <a:gradFill flip="none" rotWithShape="1">
            <a:gsLst>
              <a:gs pos="39000">
                <a:schemeClr val="bg1">
                  <a:lumMod val="98000"/>
                </a:schemeClr>
              </a:gs>
              <a:gs pos="100000">
                <a:schemeClr val="bg1">
                  <a:lumMod val="7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0" eaLnBrk="1" fontAlgn="auto" hangingPunct="1">
              <a:spcBef>
                <a:spcPts val="0"/>
              </a:spcBef>
              <a:spcAft>
                <a:spcPts val="0"/>
              </a:spcAft>
            </a:pPr>
            <a:endParaRPr lang="en-IN" sz="1800">
              <a:solidFill>
                <a:prstClr val="white"/>
              </a:solidFill>
            </a:endParaRPr>
          </a:p>
        </p:txBody>
      </p:sp>
      <p:sp>
        <p:nvSpPr>
          <p:cNvPr id="1024" name="Freeform 1023"/>
          <p:cNvSpPr/>
          <p:nvPr/>
        </p:nvSpPr>
        <p:spPr>
          <a:xfrm>
            <a:off x="3906549" y="2022277"/>
            <a:ext cx="760379" cy="348560"/>
          </a:xfrm>
          <a:custGeom>
            <a:avLst/>
            <a:gdLst>
              <a:gd name="connsiteX0" fmla="*/ 43813 w 957023"/>
              <a:gd name="connsiteY0" fmla="*/ 367494 h 406862"/>
              <a:gd name="connsiteX1" fmla="*/ 865509 w 957023"/>
              <a:gd name="connsiteY1" fmla="*/ 367494 h 406862"/>
              <a:gd name="connsiteX2" fmla="*/ 861295 w 957023"/>
              <a:gd name="connsiteY2" fmla="*/ 89381 h 406862"/>
              <a:gd name="connsiteX3" fmla="*/ 191297 w 957023"/>
              <a:gd name="connsiteY3" fmla="*/ 17746 h 406862"/>
              <a:gd name="connsiteX4" fmla="*/ 43813 w 957023"/>
              <a:gd name="connsiteY4" fmla="*/ 367494 h 406862"/>
              <a:gd name="connsiteX0" fmla="*/ 0 w 913210"/>
              <a:gd name="connsiteY0" fmla="*/ 367494 h 406862"/>
              <a:gd name="connsiteX1" fmla="*/ 821696 w 913210"/>
              <a:gd name="connsiteY1" fmla="*/ 367494 h 406862"/>
              <a:gd name="connsiteX2" fmla="*/ 817482 w 913210"/>
              <a:gd name="connsiteY2" fmla="*/ 89381 h 406862"/>
              <a:gd name="connsiteX3" fmla="*/ 147484 w 913210"/>
              <a:gd name="connsiteY3" fmla="*/ 17746 h 406862"/>
              <a:gd name="connsiteX4" fmla="*/ 0 w 913210"/>
              <a:gd name="connsiteY4" fmla="*/ 367494 h 406862"/>
              <a:gd name="connsiteX0" fmla="*/ 0 w 821696"/>
              <a:gd name="connsiteY0" fmla="*/ 367494 h 406862"/>
              <a:gd name="connsiteX1" fmla="*/ 821696 w 821696"/>
              <a:gd name="connsiteY1" fmla="*/ 367494 h 406862"/>
              <a:gd name="connsiteX2" fmla="*/ 817482 w 821696"/>
              <a:gd name="connsiteY2" fmla="*/ 89381 h 406862"/>
              <a:gd name="connsiteX3" fmla="*/ 147484 w 821696"/>
              <a:gd name="connsiteY3" fmla="*/ 17746 h 406862"/>
              <a:gd name="connsiteX4" fmla="*/ 0 w 821696"/>
              <a:gd name="connsiteY4" fmla="*/ 367494 h 406862"/>
              <a:gd name="connsiteX0" fmla="*/ 139142 w 960838"/>
              <a:gd name="connsiteY0" fmla="*/ 367494 h 413678"/>
              <a:gd name="connsiteX1" fmla="*/ 960838 w 960838"/>
              <a:gd name="connsiteY1" fmla="*/ 367494 h 413678"/>
              <a:gd name="connsiteX2" fmla="*/ 956624 w 960838"/>
              <a:gd name="connsiteY2" fmla="*/ 89381 h 413678"/>
              <a:gd name="connsiteX3" fmla="*/ 286626 w 960838"/>
              <a:gd name="connsiteY3" fmla="*/ 17746 h 413678"/>
              <a:gd name="connsiteX4" fmla="*/ 139142 w 960838"/>
              <a:gd name="connsiteY4" fmla="*/ 367494 h 413678"/>
              <a:gd name="connsiteX0" fmla="*/ 0 w 821696"/>
              <a:gd name="connsiteY0" fmla="*/ 367494 h 413678"/>
              <a:gd name="connsiteX1" fmla="*/ 821696 w 821696"/>
              <a:gd name="connsiteY1" fmla="*/ 367494 h 413678"/>
              <a:gd name="connsiteX2" fmla="*/ 817482 w 821696"/>
              <a:gd name="connsiteY2" fmla="*/ 89381 h 413678"/>
              <a:gd name="connsiteX3" fmla="*/ 147484 w 821696"/>
              <a:gd name="connsiteY3" fmla="*/ 17746 h 413678"/>
              <a:gd name="connsiteX4" fmla="*/ 0 w 821696"/>
              <a:gd name="connsiteY4" fmla="*/ 367494 h 413678"/>
              <a:gd name="connsiteX0" fmla="*/ 0 w 907696"/>
              <a:gd name="connsiteY0" fmla="*/ 367494 h 407248"/>
              <a:gd name="connsiteX1" fmla="*/ 821696 w 907696"/>
              <a:gd name="connsiteY1" fmla="*/ 367494 h 407248"/>
              <a:gd name="connsiteX2" fmla="*/ 817482 w 907696"/>
              <a:gd name="connsiteY2" fmla="*/ 89381 h 407248"/>
              <a:gd name="connsiteX3" fmla="*/ 147484 w 907696"/>
              <a:gd name="connsiteY3" fmla="*/ 17746 h 407248"/>
              <a:gd name="connsiteX4" fmla="*/ 0 w 907696"/>
              <a:gd name="connsiteY4" fmla="*/ 367494 h 407248"/>
              <a:gd name="connsiteX0" fmla="*/ 0 w 821696"/>
              <a:gd name="connsiteY0" fmla="*/ 367494 h 407248"/>
              <a:gd name="connsiteX1" fmla="*/ 821696 w 821696"/>
              <a:gd name="connsiteY1" fmla="*/ 367494 h 407248"/>
              <a:gd name="connsiteX2" fmla="*/ 817482 w 821696"/>
              <a:gd name="connsiteY2" fmla="*/ 89381 h 407248"/>
              <a:gd name="connsiteX3" fmla="*/ 147484 w 821696"/>
              <a:gd name="connsiteY3" fmla="*/ 17746 h 407248"/>
              <a:gd name="connsiteX4" fmla="*/ 0 w 821696"/>
              <a:gd name="connsiteY4" fmla="*/ 367494 h 407248"/>
              <a:gd name="connsiteX0" fmla="*/ 166710 w 988406"/>
              <a:gd name="connsiteY0" fmla="*/ 367494 h 374501"/>
              <a:gd name="connsiteX1" fmla="*/ 988406 w 988406"/>
              <a:gd name="connsiteY1" fmla="*/ 367494 h 374501"/>
              <a:gd name="connsiteX2" fmla="*/ 984192 w 988406"/>
              <a:gd name="connsiteY2" fmla="*/ 89381 h 374501"/>
              <a:gd name="connsiteX3" fmla="*/ 314194 w 988406"/>
              <a:gd name="connsiteY3" fmla="*/ 17746 h 374501"/>
              <a:gd name="connsiteX4" fmla="*/ 166710 w 988406"/>
              <a:gd name="connsiteY4" fmla="*/ 367494 h 374501"/>
              <a:gd name="connsiteX0" fmla="*/ 166710 w 1085643"/>
              <a:gd name="connsiteY0" fmla="*/ 367494 h 374501"/>
              <a:gd name="connsiteX1" fmla="*/ 988406 w 1085643"/>
              <a:gd name="connsiteY1" fmla="*/ 367494 h 374501"/>
              <a:gd name="connsiteX2" fmla="*/ 984192 w 1085643"/>
              <a:gd name="connsiteY2" fmla="*/ 89381 h 374501"/>
              <a:gd name="connsiteX3" fmla="*/ 314194 w 1085643"/>
              <a:gd name="connsiteY3" fmla="*/ 17746 h 374501"/>
              <a:gd name="connsiteX4" fmla="*/ 166710 w 1085643"/>
              <a:gd name="connsiteY4" fmla="*/ 367494 h 374501"/>
              <a:gd name="connsiteX0" fmla="*/ 166710 w 988406"/>
              <a:gd name="connsiteY0" fmla="*/ 367494 h 374501"/>
              <a:gd name="connsiteX1" fmla="*/ 988406 w 988406"/>
              <a:gd name="connsiteY1" fmla="*/ 367494 h 374501"/>
              <a:gd name="connsiteX2" fmla="*/ 984192 w 988406"/>
              <a:gd name="connsiteY2" fmla="*/ 89381 h 374501"/>
              <a:gd name="connsiteX3" fmla="*/ 314194 w 988406"/>
              <a:gd name="connsiteY3" fmla="*/ 17746 h 374501"/>
              <a:gd name="connsiteX4" fmla="*/ 166710 w 988406"/>
              <a:gd name="connsiteY4" fmla="*/ 367494 h 374501"/>
              <a:gd name="connsiteX0" fmla="*/ 0 w 821696"/>
              <a:gd name="connsiteY0" fmla="*/ 367494 h 367494"/>
              <a:gd name="connsiteX1" fmla="*/ 821696 w 821696"/>
              <a:gd name="connsiteY1" fmla="*/ 367494 h 367494"/>
              <a:gd name="connsiteX2" fmla="*/ 817482 w 821696"/>
              <a:gd name="connsiteY2" fmla="*/ 89381 h 367494"/>
              <a:gd name="connsiteX3" fmla="*/ 147484 w 821696"/>
              <a:gd name="connsiteY3" fmla="*/ 17746 h 367494"/>
              <a:gd name="connsiteX4" fmla="*/ 0 w 821696"/>
              <a:gd name="connsiteY4" fmla="*/ 367494 h 367494"/>
              <a:gd name="connsiteX0" fmla="*/ 172239 w 993935"/>
              <a:gd name="connsiteY0" fmla="*/ 367494 h 367568"/>
              <a:gd name="connsiteX1" fmla="*/ 993935 w 993935"/>
              <a:gd name="connsiteY1" fmla="*/ 367494 h 367568"/>
              <a:gd name="connsiteX2" fmla="*/ 989721 w 993935"/>
              <a:gd name="connsiteY2" fmla="*/ 89381 h 367568"/>
              <a:gd name="connsiteX3" fmla="*/ 319723 w 993935"/>
              <a:gd name="connsiteY3" fmla="*/ 17746 h 367568"/>
              <a:gd name="connsiteX4" fmla="*/ 172239 w 993935"/>
              <a:gd name="connsiteY4" fmla="*/ 367494 h 367568"/>
              <a:gd name="connsiteX0" fmla="*/ 172239 w 1123008"/>
              <a:gd name="connsiteY0" fmla="*/ 367494 h 374005"/>
              <a:gd name="connsiteX1" fmla="*/ 993935 w 1123008"/>
              <a:gd name="connsiteY1" fmla="*/ 367494 h 374005"/>
              <a:gd name="connsiteX2" fmla="*/ 989721 w 1123008"/>
              <a:gd name="connsiteY2" fmla="*/ 89381 h 374005"/>
              <a:gd name="connsiteX3" fmla="*/ 319723 w 1123008"/>
              <a:gd name="connsiteY3" fmla="*/ 17746 h 374005"/>
              <a:gd name="connsiteX4" fmla="*/ 172239 w 1123008"/>
              <a:gd name="connsiteY4" fmla="*/ 367494 h 374005"/>
              <a:gd name="connsiteX0" fmla="*/ 172239 w 993935"/>
              <a:gd name="connsiteY0" fmla="*/ 367494 h 374005"/>
              <a:gd name="connsiteX1" fmla="*/ 993935 w 993935"/>
              <a:gd name="connsiteY1" fmla="*/ 367494 h 374005"/>
              <a:gd name="connsiteX2" fmla="*/ 989721 w 993935"/>
              <a:gd name="connsiteY2" fmla="*/ 89381 h 374005"/>
              <a:gd name="connsiteX3" fmla="*/ 319723 w 993935"/>
              <a:gd name="connsiteY3" fmla="*/ 17746 h 374005"/>
              <a:gd name="connsiteX4" fmla="*/ 172239 w 993935"/>
              <a:gd name="connsiteY4" fmla="*/ 367494 h 374005"/>
              <a:gd name="connsiteX0" fmla="*/ 0 w 821696"/>
              <a:gd name="connsiteY0" fmla="*/ 367494 h 374005"/>
              <a:gd name="connsiteX1" fmla="*/ 821696 w 821696"/>
              <a:gd name="connsiteY1" fmla="*/ 367494 h 374005"/>
              <a:gd name="connsiteX2" fmla="*/ 817482 w 821696"/>
              <a:gd name="connsiteY2" fmla="*/ 89381 h 374005"/>
              <a:gd name="connsiteX3" fmla="*/ 147484 w 821696"/>
              <a:gd name="connsiteY3" fmla="*/ 17746 h 374005"/>
              <a:gd name="connsiteX4" fmla="*/ 0 w 821696"/>
              <a:gd name="connsiteY4" fmla="*/ 367494 h 374005"/>
              <a:gd name="connsiteX0" fmla="*/ 0 w 973242"/>
              <a:gd name="connsiteY0" fmla="*/ 367494 h 370358"/>
              <a:gd name="connsiteX1" fmla="*/ 821696 w 973242"/>
              <a:gd name="connsiteY1" fmla="*/ 367494 h 370358"/>
              <a:gd name="connsiteX2" fmla="*/ 817482 w 973242"/>
              <a:gd name="connsiteY2" fmla="*/ 89381 h 370358"/>
              <a:gd name="connsiteX3" fmla="*/ 147484 w 973242"/>
              <a:gd name="connsiteY3" fmla="*/ 17746 h 370358"/>
              <a:gd name="connsiteX4" fmla="*/ 0 w 973242"/>
              <a:gd name="connsiteY4" fmla="*/ 367494 h 370358"/>
              <a:gd name="connsiteX0" fmla="*/ 0 w 821696"/>
              <a:gd name="connsiteY0" fmla="*/ 367494 h 370358"/>
              <a:gd name="connsiteX1" fmla="*/ 821696 w 821696"/>
              <a:gd name="connsiteY1" fmla="*/ 367494 h 370358"/>
              <a:gd name="connsiteX2" fmla="*/ 817482 w 821696"/>
              <a:gd name="connsiteY2" fmla="*/ 89381 h 370358"/>
              <a:gd name="connsiteX3" fmla="*/ 147484 w 821696"/>
              <a:gd name="connsiteY3" fmla="*/ 17746 h 370358"/>
              <a:gd name="connsiteX4" fmla="*/ 0 w 821696"/>
              <a:gd name="connsiteY4" fmla="*/ 367494 h 370358"/>
              <a:gd name="connsiteX0" fmla="*/ 32356 w 851034"/>
              <a:gd name="connsiteY0" fmla="*/ 367494 h 379635"/>
              <a:gd name="connsiteX1" fmla="*/ 851034 w 851034"/>
              <a:gd name="connsiteY1" fmla="*/ 301102 h 379635"/>
              <a:gd name="connsiteX2" fmla="*/ 849838 w 851034"/>
              <a:gd name="connsiteY2" fmla="*/ 89381 h 379635"/>
              <a:gd name="connsiteX3" fmla="*/ 179840 w 851034"/>
              <a:gd name="connsiteY3" fmla="*/ 17746 h 379635"/>
              <a:gd name="connsiteX4" fmla="*/ 32356 w 851034"/>
              <a:gd name="connsiteY4" fmla="*/ 367494 h 379635"/>
              <a:gd name="connsiteX0" fmla="*/ 32356 w 1042254"/>
              <a:gd name="connsiteY0" fmla="*/ 367494 h 379162"/>
              <a:gd name="connsiteX1" fmla="*/ 851034 w 1042254"/>
              <a:gd name="connsiteY1" fmla="*/ 301102 h 379162"/>
              <a:gd name="connsiteX2" fmla="*/ 849838 w 1042254"/>
              <a:gd name="connsiteY2" fmla="*/ 89381 h 379162"/>
              <a:gd name="connsiteX3" fmla="*/ 179840 w 1042254"/>
              <a:gd name="connsiteY3" fmla="*/ 17746 h 379162"/>
              <a:gd name="connsiteX4" fmla="*/ 32356 w 1042254"/>
              <a:gd name="connsiteY4" fmla="*/ 367494 h 379162"/>
              <a:gd name="connsiteX0" fmla="*/ 51710 w 1061608"/>
              <a:gd name="connsiteY0" fmla="*/ 367494 h 368242"/>
              <a:gd name="connsiteX1" fmla="*/ 870388 w 1061608"/>
              <a:gd name="connsiteY1" fmla="*/ 301102 h 368242"/>
              <a:gd name="connsiteX2" fmla="*/ 869192 w 1061608"/>
              <a:gd name="connsiteY2" fmla="*/ 89381 h 368242"/>
              <a:gd name="connsiteX3" fmla="*/ 199194 w 1061608"/>
              <a:gd name="connsiteY3" fmla="*/ 17746 h 368242"/>
              <a:gd name="connsiteX4" fmla="*/ 51710 w 1061608"/>
              <a:gd name="connsiteY4" fmla="*/ 367494 h 368242"/>
              <a:gd name="connsiteX0" fmla="*/ 51710 w 870388"/>
              <a:gd name="connsiteY0" fmla="*/ 367494 h 368242"/>
              <a:gd name="connsiteX1" fmla="*/ 870388 w 870388"/>
              <a:gd name="connsiteY1" fmla="*/ 301102 h 368242"/>
              <a:gd name="connsiteX2" fmla="*/ 869192 w 870388"/>
              <a:gd name="connsiteY2" fmla="*/ 89381 h 368242"/>
              <a:gd name="connsiteX3" fmla="*/ 199194 w 870388"/>
              <a:gd name="connsiteY3" fmla="*/ 17746 h 368242"/>
              <a:gd name="connsiteX4" fmla="*/ 51710 w 870388"/>
              <a:gd name="connsiteY4" fmla="*/ 367494 h 368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388" h="368242">
                <a:moveTo>
                  <a:pt x="51710" y="367494"/>
                </a:moveTo>
                <a:cubicBezTo>
                  <a:pt x="211861" y="351345"/>
                  <a:pt x="440146" y="303494"/>
                  <a:pt x="870388" y="301102"/>
                </a:cubicBezTo>
                <a:cubicBezTo>
                  <a:pt x="869989" y="230528"/>
                  <a:pt x="869591" y="159955"/>
                  <a:pt x="869192" y="89381"/>
                </a:cubicBezTo>
                <a:cubicBezTo>
                  <a:pt x="756823" y="31090"/>
                  <a:pt x="335441" y="-31415"/>
                  <a:pt x="199194" y="17746"/>
                </a:cubicBezTo>
                <a:cubicBezTo>
                  <a:pt x="150033" y="134329"/>
                  <a:pt x="-108441" y="383643"/>
                  <a:pt x="51710" y="367494"/>
                </a:cubicBezTo>
                <a:close/>
              </a:path>
            </a:pathLst>
          </a:custGeom>
          <a:gradFill flip="none" rotWithShape="1">
            <a:gsLst>
              <a:gs pos="39000">
                <a:schemeClr val="bg1">
                  <a:lumMod val="98000"/>
                </a:schemeClr>
              </a:gs>
              <a:gs pos="100000">
                <a:schemeClr val="bg1">
                  <a:lumMod val="7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0" eaLnBrk="1" fontAlgn="auto" hangingPunct="1">
              <a:spcBef>
                <a:spcPts val="0"/>
              </a:spcBef>
              <a:spcAft>
                <a:spcPts val="0"/>
              </a:spcAft>
            </a:pPr>
            <a:endParaRPr lang="en-IN" sz="1800">
              <a:solidFill>
                <a:prstClr val="white"/>
              </a:solidFill>
            </a:endParaRPr>
          </a:p>
        </p:txBody>
      </p:sp>
      <p:grpSp>
        <p:nvGrpSpPr>
          <p:cNvPr id="331" name="Group 330"/>
          <p:cNvGrpSpPr/>
          <p:nvPr/>
        </p:nvGrpSpPr>
        <p:grpSpPr>
          <a:xfrm flipH="1">
            <a:off x="2818712" y="2160820"/>
            <a:ext cx="1728173" cy="2105390"/>
            <a:chOff x="6056416" y="2881094"/>
            <a:chExt cx="2304231" cy="2807186"/>
          </a:xfrm>
        </p:grpSpPr>
        <p:sp>
          <p:nvSpPr>
            <p:cNvPr id="332" name="Freeform 331"/>
            <p:cNvSpPr/>
            <p:nvPr/>
          </p:nvSpPr>
          <p:spPr>
            <a:xfrm rot="3601359" flipV="1">
              <a:off x="6787167" y="2922657"/>
              <a:ext cx="1615044" cy="1531917"/>
            </a:xfrm>
            <a:custGeom>
              <a:avLst/>
              <a:gdLst>
                <a:gd name="connsiteX0" fmla="*/ 4 w 1615055"/>
                <a:gd name="connsiteY0" fmla="*/ 1589987 h 1631314"/>
                <a:gd name="connsiteX1" fmla="*/ 961906 w 1615055"/>
                <a:gd name="connsiteY1" fmla="*/ 1126849 h 1631314"/>
                <a:gd name="connsiteX2" fmla="*/ 1615048 w 1615055"/>
                <a:gd name="connsiteY2" fmla="*/ 402454 h 1631314"/>
                <a:gd name="connsiteX3" fmla="*/ 950030 w 1615055"/>
                <a:gd name="connsiteY3" fmla="*/ 58070 h 1631314"/>
                <a:gd name="connsiteX4" fmla="*/ 4 w 1615055"/>
                <a:gd name="connsiteY4" fmla="*/ 1589987 h 1631314"/>
                <a:gd name="connsiteX0" fmla="*/ 4 w 1615055"/>
                <a:gd name="connsiteY0" fmla="*/ 1589987 h 1633775"/>
                <a:gd name="connsiteX1" fmla="*/ 961906 w 1615055"/>
                <a:gd name="connsiteY1" fmla="*/ 1126849 h 1633775"/>
                <a:gd name="connsiteX2" fmla="*/ 1615048 w 1615055"/>
                <a:gd name="connsiteY2" fmla="*/ 402454 h 1633775"/>
                <a:gd name="connsiteX3" fmla="*/ 950030 w 1615055"/>
                <a:gd name="connsiteY3" fmla="*/ 58070 h 1633775"/>
                <a:gd name="connsiteX4" fmla="*/ 4 w 1615055"/>
                <a:gd name="connsiteY4" fmla="*/ 1589987 h 1633775"/>
                <a:gd name="connsiteX0" fmla="*/ 27488 w 1642539"/>
                <a:gd name="connsiteY0" fmla="*/ 1589987 h 1600642"/>
                <a:gd name="connsiteX1" fmla="*/ 989390 w 1642539"/>
                <a:gd name="connsiteY1" fmla="*/ 1126849 h 1600642"/>
                <a:gd name="connsiteX2" fmla="*/ 1642532 w 1642539"/>
                <a:gd name="connsiteY2" fmla="*/ 402454 h 1600642"/>
                <a:gd name="connsiteX3" fmla="*/ 977514 w 1642539"/>
                <a:gd name="connsiteY3" fmla="*/ 58070 h 1600642"/>
                <a:gd name="connsiteX4" fmla="*/ 27488 w 1642539"/>
                <a:gd name="connsiteY4" fmla="*/ 1589987 h 1600642"/>
                <a:gd name="connsiteX0" fmla="*/ 56365 w 1671416"/>
                <a:gd name="connsiteY0" fmla="*/ 1589987 h 1590407"/>
                <a:gd name="connsiteX1" fmla="*/ 1018267 w 1671416"/>
                <a:gd name="connsiteY1" fmla="*/ 1126849 h 1590407"/>
                <a:gd name="connsiteX2" fmla="*/ 1671409 w 1671416"/>
                <a:gd name="connsiteY2" fmla="*/ 402454 h 1590407"/>
                <a:gd name="connsiteX3" fmla="*/ 1006391 w 1671416"/>
                <a:gd name="connsiteY3" fmla="*/ 58070 h 1590407"/>
                <a:gd name="connsiteX4" fmla="*/ 56365 w 1671416"/>
                <a:gd name="connsiteY4" fmla="*/ 1589987 h 1590407"/>
                <a:gd name="connsiteX0" fmla="*/ 0 w 1615051"/>
                <a:gd name="connsiteY0" fmla="*/ 1589987 h 1590407"/>
                <a:gd name="connsiteX1" fmla="*/ 961902 w 1615051"/>
                <a:gd name="connsiteY1" fmla="*/ 1126849 h 1590407"/>
                <a:gd name="connsiteX2" fmla="*/ 1615044 w 1615051"/>
                <a:gd name="connsiteY2" fmla="*/ 402454 h 1590407"/>
                <a:gd name="connsiteX3" fmla="*/ 950026 w 1615051"/>
                <a:gd name="connsiteY3" fmla="*/ 58070 h 1590407"/>
                <a:gd name="connsiteX4" fmla="*/ 0 w 1615051"/>
                <a:gd name="connsiteY4" fmla="*/ 1589987 h 1590407"/>
                <a:gd name="connsiteX0" fmla="*/ 0 w 1615050"/>
                <a:gd name="connsiteY0" fmla="*/ 1589987 h 1590341"/>
                <a:gd name="connsiteX1" fmla="*/ 961902 w 1615050"/>
                <a:gd name="connsiteY1" fmla="*/ 1126849 h 1590341"/>
                <a:gd name="connsiteX2" fmla="*/ 1615044 w 1615050"/>
                <a:gd name="connsiteY2" fmla="*/ 402454 h 1590341"/>
                <a:gd name="connsiteX3" fmla="*/ 950026 w 1615050"/>
                <a:gd name="connsiteY3" fmla="*/ 58070 h 1590341"/>
                <a:gd name="connsiteX4" fmla="*/ 0 w 1615050"/>
                <a:gd name="connsiteY4" fmla="*/ 1589987 h 1590341"/>
                <a:gd name="connsiteX0" fmla="*/ 0 w 1615050"/>
                <a:gd name="connsiteY0" fmla="*/ 1531917 h 1532271"/>
                <a:gd name="connsiteX1" fmla="*/ 961902 w 1615050"/>
                <a:gd name="connsiteY1" fmla="*/ 1068779 h 1532271"/>
                <a:gd name="connsiteX2" fmla="*/ 1615044 w 1615050"/>
                <a:gd name="connsiteY2" fmla="*/ 344384 h 1532271"/>
                <a:gd name="connsiteX3" fmla="*/ 950026 w 1615050"/>
                <a:gd name="connsiteY3" fmla="*/ 0 h 1532271"/>
                <a:gd name="connsiteX4" fmla="*/ 0 w 1615050"/>
                <a:gd name="connsiteY4" fmla="*/ 1531917 h 1532271"/>
                <a:gd name="connsiteX0" fmla="*/ 0 w 1615044"/>
                <a:gd name="connsiteY0" fmla="*/ 1531917 h 1532271"/>
                <a:gd name="connsiteX1" fmla="*/ 961902 w 1615044"/>
                <a:gd name="connsiteY1" fmla="*/ 1068779 h 1532271"/>
                <a:gd name="connsiteX2" fmla="*/ 1615044 w 1615044"/>
                <a:gd name="connsiteY2" fmla="*/ 344384 h 1532271"/>
                <a:gd name="connsiteX3" fmla="*/ 950026 w 1615044"/>
                <a:gd name="connsiteY3" fmla="*/ 0 h 1532271"/>
                <a:gd name="connsiteX4" fmla="*/ 0 w 1615044"/>
                <a:gd name="connsiteY4" fmla="*/ 1531917 h 1532271"/>
                <a:gd name="connsiteX0" fmla="*/ 0 w 1615044"/>
                <a:gd name="connsiteY0" fmla="*/ 1531917 h 1532319"/>
                <a:gd name="connsiteX1" fmla="*/ 961902 w 1615044"/>
                <a:gd name="connsiteY1" fmla="*/ 1068779 h 1532319"/>
                <a:gd name="connsiteX2" fmla="*/ 1615044 w 1615044"/>
                <a:gd name="connsiteY2" fmla="*/ 344384 h 1532319"/>
                <a:gd name="connsiteX3" fmla="*/ 950026 w 1615044"/>
                <a:gd name="connsiteY3" fmla="*/ 0 h 1532319"/>
                <a:gd name="connsiteX4" fmla="*/ 0 w 1615044"/>
                <a:gd name="connsiteY4" fmla="*/ 1531917 h 1532319"/>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0 w 1615044"/>
                <a:gd name="connsiteY0" fmla="*/ 1531917 h 1531917"/>
                <a:gd name="connsiteX1" fmla="*/ 961902 w 1615044"/>
                <a:gd name="connsiteY1" fmla="*/ 1068779 h 1531917"/>
                <a:gd name="connsiteX2" fmla="*/ 1615044 w 1615044"/>
                <a:gd name="connsiteY2" fmla="*/ 344384 h 1531917"/>
                <a:gd name="connsiteX3" fmla="*/ 950026 w 1615044"/>
                <a:gd name="connsiteY3" fmla="*/ 0 h 1531917"/>
                <a:gd name="connsiteX4" fmla="*/ 0 w 1615044"/>
                <a:gd name="connsiteY4" fmla="*/ 1531917 h 1531917"/>
                <a:gd name="connsiteX0" fmla="*/ 50064 w 1665108"/>
                <a:gd name="connsiteY0" fmla="*/ 1531917 h 1533287"/>
                <a:gd name="connsiteX1" fmla="*/ 1011966 w 1665108"/>
                <a:gd name="connsiteY1" fmla="*/ 1068779 h 1533287"/>
                <a:gd name="connsiteX2" fmla="*/ 1665108 w 1665108"/>
                <a:gd name="connsiteY2" fmla="*/ 344384 h 1533287"/>
                <a:gd name="connsiteX3" fmla="*/ 1000090 w 1665108"/>
                <a:gd name="connsiteY3" fmla="*/ 0 h 1533287"/>
                <a:gd name="connsiteX4" fmla="*/ 50064 w 1665108"/>
                <a:gd name="connsiteY4" fmla="*/ 1531917 h 1533287"/>
                <a:gd name="connsiteX0" fmla="*/ 58813 w 1673857"/>
                <a:gd name="connsiteY0" fmla="*/ 1531917 h 1536450"/>
                <a:gd name="connsiteX1" fmla="*/ 1020715 w 1673857"/>
                <a:gd name="connsiteY1" fmla="*/ 1068779 h 1536450"/>
                <a:gd name="connsiteX2" fmla="*/ 1673857 w 1673857"/>
                <a:gd name="connsiteY2" fmla="*/ 344384 h 1536450"/>
                <a:gd name="connsiteX3" fmla="*/ 1008839 w 1673857"/>
                <a:gd name="connsiteY3" fmla="*/ 0 h 1536450"/>
                <a:gd name="connsiteX4" fmla="*/ 58813 w 1673857"/>
                <a:gd name="connsiteY4" fmla="*/ 1531917 h 1536450"/>
                <a:gd name="connsiteX0" fmla="*/ 0 w 1615044"/>
                <a:gd name="connsiteY0" fmla="*/ 1531917 h 1531917"/>
                <a:gd name="connsiteX1" fmla="*/ 961902 w 1615044"/>
                <a:gd name="connsiteY1" fmla="*/ 1068779 h 1531917"/>
                <a:gd name="connsiteX2" fmla="*/ 1615044 w 1615044"/>
                <a:gd name="connsiteY2" fmla="*/ 344384 h 1531917"/>
                <a:gd name="connsiteX3" fmla="*/ 950026 w 1615044"/>
                <a:gd name="connsiteY3" fmla="*/ 0 h 1531917"/>
                <a:gd name="connsiteX4" fmla="*/ 0 w 1615044"/>
                <a:gd name="connsiteY4" fmla="*/ 1531917 h 1531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5044" h="1531917">
                  <a:moveTo>
                    <a:pt x="0" y="1531917"/>
                  </a:moveTo>
                  <a:cubicBezTo>
                    <a:pt x="300643" y="1447900"/>
                    <a:pt x="621773" y="1316577"/>
                    <a:pt x="961902" y="1068779"/>
                  </a:cubicBezTo>
                  <a:cubicBezTo>
                    <a:pt x="1302031" y="820981"/>
                    <a:pt x="1438894" y="581891"/>
                    <a:pt x="1615044" y="344384"/>
                  </a:cubicBezTo>
                  <a:lnTo>
                    <a:pt x="950026" y="0"/>
                  </a:lnTo>
                  <a:lnTo>
                    <a:pt x="0" y="1531917"/>
                  </a:lnTo>
                  <a:close/>
                </a:path>
              </a:pathLst>
            </a:custGeom>
            <a:gradFill flip="none" rotWithShape="1">
              <a:gsLst>
                <a:gs pos="0">
                  <a:schemeClr val="tx1">
                    <a:alpha val="35000"/>
                  </a:schemeClr>
                </a:gs>
                <a:gs pos="69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0" eaLnBrk="1" fontAlgn="auto" hangingPunct="1">
                <a:spcBef>
                  <a:spcPts val="0"/>
                </a:spcBef>
                <a:spcAft>
                  <a:spcPts val="0"/>
                </a:spcAft>
              </a:pPr>
              <a:endParaRPr lang="en-IN" sz="1800">
                <a:solidFill>
                  <a:prstClr val="white"/>
                </a:solidFill>
              </a:endParaRPr>
            </a:p>
          </p:txBody>
        </p:sp>
        <p:sp>
          <p:nvSpPr>
            <p:cNvPr id="333" name="Freeform 332"/>
            <p:cNvSpPr/>
            <p:nvPr/>
          </p:nvSpPr>
          <p:spPr>
            <a:xfrm>
              <a:off x="6056416" y="4156363"/>
              <a:ext cx="1615044" cy="1531917"/>
            </a:xfrm>
            <a:custGeom>
              <a:avLst/>
              <a:gdLst>
                <a:gd name="connsiteX0" fmla="*/ 4 w 1615055"/>
                <a:gd name="connsiteY0" fmla="*/ 1589987 h 1631314"/>
                <a:gd name="connsiteX1" fmla="*/ 961906 w 1615055"/>
                <a:gd name="connsiteY1" fmla="*/ 1126849 h 1631314"/>
                <a:gd name="connsiteX2" fmla="*/ 1615048 w 1615055"/>
                <a:gd name="connsiteY2" fmla="*/ 402454 h 1631314"/>
                <a:gd name="connsiteX3" fmla="*/ 950030 w 1615055"/>
                <a:gd name="connsiteY3" fmla="*/ 58070 h 1631314"/>
                <a:gd name="connsiteX4" fmla="*/ 4 w 1615055"/>
                <a:gd name="connsiteY4" fmla="*/ 1589987 h 1631314"/>
                <a:gd name="connsiteX0" fmla="*/ 4 w 1615055"/>
                <a:gd name="connsiteY0" fmla="*/ 1589987 h 1633775"/>
                <a:gd name="connsiteX1" fmla="*/ 961906 w 1615055"/>
                <a:gd name="connsiteY1" fmla="*/ 1126849 h 1633775"/>
                <a:gd name="connsiteX2" fmla="*/ 1615048 w 1615055"/>
                <a:gd name="connsiteY2" fmla="*/ 402454 h 1633775"/>
                <a:gd name="connsiteX3" fmla="*/ 950030 w 1615055"/>
                <a:gd name="connsiteY3" fmla="*/ 58070 h 1633775"/>
                <a:gd name="connsiteX4" fmla="*/ 4 w 1615055"/>
                <a:gd name="connsiteY4" fmla="*/ 1589987 h 1633775"/>
                <a:gd name="connsiteX0" fmla="*/ 27488 w 1642539"/>
                <a:gd name="connsiteY0" fmla="*/ 1589987 h 1600642"/>
                <a:gd name="connsiteX1" fmla="*/ 989390 w 1642539"/>
                <a:gd name="connsiteY1" fmla="*/ 1126849 h 1600642"/>
                <a:gd name="connsiteX2" fmla="*/ 1642532 w 1642539"/>
                <a:gd name="connsiteY2" fmla="*/ 402454 h 1600642"/>
                <a:gd name="connsiteX3" fmla="*/ 977514 w 1642539"/>
                <a:gd name="connsiteY3" fmla="*/ 58070 h 1600642"/>
                <a:gd name="connsiteX4" fmla="*/ 27488 w 1642539"/>
                <a:gd name="connsiteY4" fmla="*/ 1589987 h 1600642"/>
                <a:gd name="connsiteX0" fmla="*/ 56365 w 1671416"/>
                <a:gd name="connsiteY0" fmla="*/ 1589987 h 1590407"/>
                <a:gd name="connsiteX1" fmla="*/ 1018267 w 1671416"/>
                <a:gd name="connsiteY1" fmla="*/ 1126849 h 1590407"/>
                <a:gd name="connsiteX2" fmla="*/ 1671409 w 1671416"/>
                <a:gd name="connsiteY2" fmla="*/ 402454 h 1590407"/>
                <a:gd name="connsiteX3" fmla="*/ 1006391 w 1671416"/>
                <a:gd name="connsiteY3" fmla="*/ 58070 h 1590407"/>
                <a:gd name="connsiteX4" fmla="*/ 56365 w 1671416"/>
                <a:gd name="connsiteY4" fmla="*/ 1589987 h 1590407"/>
                <a:gd name="connsiteX0" fmla="*/ 0 w 1615051"/>
                <a:gd name="connsiteY0" fmla="*/ 1589987 h 1590407"/>
                <a:gd name="connsiteX1" fmla="*/ 961902 w 1615051"/>
                <a:gd name="connsiteY1" fmla="*/ 1126849 h 1590407"/>
                <a:gd name="connsiteX2" fmla="*/ 1615044 w 1615051"/>
                <a:gd name="connsiteY2" fmla="*/ 402454 h 1590407"/>
                <a:gd name="connsiteX3" fmla="*/ 950026 w 1615051"/>
                <a:gd name="connsiteY3" fmla="*/ 58070 h 1590407"/>
                <a:gd name="connsiteX4" fmla="*/ 0 w 1615051"/>
                <a:gd name="connsiteY4" fmla="*/ 1589987 h 1590407"/>
                <a:gd name="connsiteX0" fmla="*/ 0 w 1615050"/>
                <a:gd name="connsiteY0" fmla="*/ 1589987 h 1590341"/>
                <a:gd name="connsiteX1" fmla="*/ 961902 w 1615050"/>
                <a:gd name="connsiteY1" fmla="*/ 1126849 h 1590341"/>
                <a:gd name="connsiteX2" fmla="*/ 1615044 w 1615050"/>
                <a:gd name="connsiteY2" fmla="*/ 402454 h 1590341"/>
                <a:gd name="connsiteX3" fmla="*/ 950026 w 1615050"/>
                <a:gd name="connsiteY3" fmla="*/ 58070 h 1590341"/>
                <a:gd name="connsiteX4" fmla="*/ 0 w 1615050"/>
                <a:gd name="connsiteY4" fmla="*/ 1589987 h 1590341"/>
                <a:gd name="connsiteX0" fmla="*/ 0 w 1615050"/>
                <a:gd name="connsiteY0" fmla="*/ 1531917 h 1532271"/>
                <a:gd name="connsiteX1" fmla="*/ 961902 w 1615050"/>
                <a:gd name="connsiteY1" fmla="*/ 1068779 h 1532271"/>
                <a:gd name="connsiteX2" fmla="*/ 1615044 w 1615050"/>
                <a:gd name="connsiteY2" fmla="*/ 344384 h 1532271"/>
                <a:gd name="connsiteX3" fmla="*/ 950026 w 1615050"/>
                <a:gd name="connsiteY3" fmla="*/ 0 h 1532271"/>
                <a:gd name="connsiteX4" fmla="*/ 0 w 1615050"/>
                <a:gd name="connsiteY4" fmla="*/ 1531917 h 1532271"/>
                <a:gd name="connsiteX0" fmla="*/ 0 w 1615044"/>
                <a:gd name="connsiteY0" fmla="*/ 1531917 h 1532271"/>
                <a:gd name="connsiteX1" fmla="*/ 961902 w 1615044"/>
                <a:gd name="connsiteY1" fmla="*/ 1068779 h 1532271"/>
                <a:gd name="connsiteX2" fmla="*/ 1615044 w 1615044"/>
                <a:gd name="connsiteY2" fmla="*/ 344384 h 1532271"/>
                <a:gd name="connsiteX3" fmla="*/ 950026 w 1615044"/>
                <a:gd name="connsiteY3" fmla="*/ 0 h 1532271"/>
                <a:gd name="connsiteX4" fmla="*/ 0 w 1615044"/>
                <a:gd name="connsiteY4" fmla="*/ 1531917 h 1532271"/>
                <a:gd name="connsiteX0" fmla="*/ 0 w 1615044"/>
                <a:gd name="connsiteY0" fmla="*/ 1531917 h 1532319"/>
                <a:gd name="connsiteX1" fmla="*/ 961902 w 1615044"/>
                <a:gd name="connsiteY1" fmla="*/ 1068779 h 1532319"/>
                <a:gd name="connsiteX2" fmla="*/ 1615044 w 1615044"/>
                <a:gd name="connsiteY2" fmla="*/ 344384 h 1532319"/>
                <a:gd name="connsiteX3" fmla="*/ 950026 w 1615044"/>
                <a:gd name="connsiteY3" fmla="*/ 0 h 1532319"/>
                <a:gd name="connsiteX4" fmla="*/ 0 w 1615044"/>
                <a:gd name="connsiteY4" fmla="*/ 1531917 h 1532319"/>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0 w 1615044"/>
                <a:gd name="connsiteY0" fmla="*/ 1531917 h 1531917"/>
                <a:gd name="connsiteX1" fmla="*/ 961902 w 1615044"/>
                <a:gd name="connsiteY1" fmla="*/ 1068779 h 1531917"/>
                <a:gd name="connsiteX2" fmla="*/ 1615044 w 1615044"/>
                <a:gd name="connsiteY2" fmla="*/ 344384 h 1531917"/>
                <a:gd name="connsiteX3" fmla="*/ 950026 w 1615044"/>
                <a:gd name="connsiteY3" fmla="*/ 0 h 1531917"/>
                <a:gd name="connsiteX4" fmla="*/ 0 w 1615044"/>
                <a:gd name="connsiteY4" fmla="*/ 1531917 h 1531917"/>
                <a:gd name="connsiteX0" fmla="*/ 50064 w 1665108"/>
                <a:gd name="connsiteY0" fmla="*/ 1531917 h 1533287"/>
                <a:gd name="connsiteX1" fmla="*/ 1011966 w 1665108"/>
                <a:gd name="connsiteY1" fmla="*/ 1068779 h 1533287"/>
                <a:gd name="connsiteX2" fmla="*/ 1665108 w 1665108"/>
                <a:gd name="connsiteY2" fmla="*/ 344384 h 1533287"/>
                <a:gd name="connsiteX3" fmla="*/ 1000090 w 1665108"/>
                <a:gd name="connsiteY3" fmla="*/ 0 h 1533287"/>
                <a:gd name="connsiteX4" fmla="*/ 50064 w 1665108"/>
                <a:gd name="connsiteY4" fmla="*/ 1531917 h 1533287"/>
                <a:gd name="connsiteX0" fmla="*/ 58813 w 1673857"/>
                <a:gd name="connsiteY0" fmla="*/ 1531917 h 1536450"/>
                <a:gd name="connsiteX1" fmla="*/ 1020715 w 1673857"/>
                <a:gd name="connsiteY1" fmla="*/ 1068779 h 1536450"/>
                <a:gd name="connsiteX2" fmla="*/ 1673857 w 1673857"/>
                <a:gd name="connsiteY2" fmla="*/ 344384 h 1536450"/>
                <a:gd name="connsiteX3" fmla="*/ 1008839 w 1673857"/>
                <a:gd name="connsiteY3" fmla="*/ 0 h 1536450"/>
                <a:gd name="connsiteX4" fmla="*/ 58813 w 1673857"/>
                <a:gd name="connsiteY4" fmla="*/ 1531917 h 1536450"/>
                <a:gd name="connsiteX0" fmla="*/ 0 w 1615044"/>
                <a:gd name="connsiteY0" fmla="*/ 1531917 h 1531917"/>
                <a:gd name="connsiteX1" fmla="*/ 961902 w 1615044"/>
                <a:gd name="connsiteY1" fmla="*/ 1068779 h 1531917"/>
                <a:gd name="connsiteX2" fmla="*/ 1615044 w 1615044"/>
                <a:gd name="connsiteY2" fmla="*/ 344384 h 1531917"/>
                <a:gd name="connsiteX3" fmla="*/ 950026 w 1615044"/>
                <a:gd name="connsiteY3" fmla="*/ 0 h 1531917"/>
                <a:gd name="connsiteX4" fmla="*/ 0 w 1615044"/>
                <a:gd name="connsiteY4" fmla="*/ 1531917 h 1531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5044" h="1531917">
                  <a:moveTo>
                    <a:pt x="0" y="1531917"/>
                  </a:moveTo>
                  <a:cubicBezTo>
                    <a:pt x="300643" y="1447900"/>
                    <a:pt x="621773" y="1316577"/>
                    <a:pt x="961902" y="1068779"/>
                  </a:cubicBezTo>
                  <a:cubicBezTo>
                    <a:pt x="1302031" y="820981"/>
                    <a:pt x="1438894" y="581891"/>
                    <a:pt x="1615044" y="344384"/>
                  </a:cubicBezTo>
                  <a:lnTo>
                    <a:pt x="950026" y="0"/>
                  </a:lnTo>
                  <a:lnTo>
                    <a:pt x="0" y="1531917"/>
                  </a:lnTo>
                  <a:close/>
                </a:path>
              </a:pathLst>
            </a:custGeom>
            <a:gradFill flip="none" rotWithShape="1">
              <a:gsLst>
                <a:gs pos="0">
                  <a:schemeClr val="tx1">
                    <a:alpha val="35000"/>
                  </a:schemeClr>
                </a:gs>
                <a:gs pos="66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0" eaLnBrk="1" fontAlgn="auto" hangingPunct="1">
                <a:spcBef>
                  <a:spcPts val="0"/>
                </a:spcBef>
                <a:spcAft>
                  <a:spcPts val="0"/>
                </a:spcAft>
              </a:pPr>
              <a:endParaRPr lang="en-IN" sz="1800">
                <a:solidFill>
                  <a:prstClr val="white"/>
                </a:solidFill>
              </a:endParaRPr>
            </a:p>
          </p:txBody>
        </p:sp>
      </p:grpSp>
      <p:grpSp>
        <p:nvGrpSpPr>
          <p:cNvPr id="3" name="Group 2"/>
          <p:cNvGrpSpPr/>
          <p:nvPr/>
        </p:nvGrpSpPr>
        <p:grpSpPr>
          <a:xfrm>
            <a:off x="4543504" y="2160820"/>
            <a:ext cx="1728173" cy="2105390"/>
            <a:chOff x="6056416" y="2881094"/>
            <a:chExt cx="2304231" cy="2807186"/>
          </a:xfrm>
        </p:grpSpPr>
        <p:sp>
          <p:nvSpPr>
            <p:cNvPr id="330" name="Freeform 329"/>
            <p:cNvSpPr/>
            <p:nvPr/>
          </p:nvSpPr>
          <p:spPr>
            <a:xfrm rot="3601359" flipV="1">
              <a:off x="6787167" y="2922657"/>
              <a:ext cx="1615044" cy="1531917"/>
            </a:xfrm>
            <a:custGeom>
              <a:avLst/>
              <a:gdLst>
                <a:gd name="connsiteX0" fmla="*/ 4 w 1615055"/>
                <a:gd name="connsiteY0" fmla="*/ 1589987 h 1631314"/>
                <a:gd name="connsiteX1" fmla="*/ 961906 w 1615055"/>
                <a:gd name="connsiteY1" fmla="*/ 1126849 h 1631314"/>
                <a:gd name="connsiteX2" fmla="*/ 1615048 w 1615055"/>
                <a:gd name="connsiteY2" fmla="*/ 402454 h 1631314"/>
                <a:gd name="connsiteX3" fmla="*/ 950030 w 1615055"/>
                <a:gd name="connsiteY3" fmla="*/ 58070 h 1631314"/>
                <a:gd name="connsiteX4" fmla="*/ 4 w 1615055"/>
                <a:gd name="connsiteY4" fmla="*/ 1589987 h 1631314"/>
                <a:gd name="connsiteX0" fmla="*/ 4 w 1615055"/>
                <a:gd name="connsiteY0" fmla="*/ 1589987 h 1633775"/>
                <a:gd name="connsiteX1" fmla="*/ 961906 w 1615055"/>
                <a:gd name="connsiteY1" fmla="*/ 1126849 h 1633775"/>
                <a:gd name="connsiteX2" fmla="*/ 1615048 w 1615055"/>
                <a:gd name="connsiteY2" fmla="*/ 402454 h 1633775"/>
                <a:gd name="connsiteX3" fmla="*/ 950030 w 1615055"/>
                <a:gd name="connsiteY3" fmla="*/ 58070 h 1633775"/>
                <a:gd name="connsiteX4" fmla="*/ 4 w 1615055"/>
                <a:gd name="connsiteY4" fmla="*/ 1589987 h 1633775"/>
                <a:gd name="connsiteX0" fmla="*/ 27488 w 1642539"/>
                <a:gd name="connsiteY0" fmla="*/ 1589987 h 1600642"/>
                <a:gd name="connsiteX1" fmla="*/ 989390 w 1642539"/>
                <a:gd name="connsiteY1" fmla="*/ 1126849 h 1600642"/>
                <a:gd name="connsiteX2" fmla="*/ 1642532 w 1642539"/>
                <a:gd name="connsiteY2" fmla="*/ 402454 h 1600642"/>
                <a:gd name="connsiteX3" fmla="*/ 977514 w 1642539"/>
                <a:gd name="connsiteY3" fmla="*/ 58070 h 1600642"/>
                <a:gd name="connsiteX4" fmla="*/ 27488 w 1642539"/>
                <a:gd name="connsiteY4" fmla="*/ 1589987 h 1600642"/>
                <a:gd name="connsiteX0" fmla="*/ 56365 w 1671416"/>
                <a:gd name="connsiteY0" fmla="*/ 1589987 h 1590407"/>
                <a:gd name="connsiteX1" fmla="*/ 1018267 w 1671416"/>
                <a:gd name="connsiteY1" fmla="*/ 1126849 h 1590407"/>
                <a:gd name="connsiteX2" fmla="*/ 1671409 w 1671416"/>
                <a:gd name="connsiteY2" fmla="*/ 402454 h 1590407"/>
                <a:gd name="connsiteX3" fmla="*/ 1006391 w 1671416"/>
                <a:gd name="connsiteY3" fmla="*/ 58070 h 1590407"/>
                <a:gd name="connsiteX4" fmla="*/ 56365 w 1671416"/>
                <a:gd name="connsiteY4" fmla="*/ 1589987 h 1590407"/>
                <a:gd name="connsiteX0" fmla="*/ 0 w 1615051"/>
                <a:gd name="connsiteY0" fmla="*/ 1589987 h 1590407"/>
                <a:gd name="connsiteX1" fmla="*/ 961902 w 1615051"/>
                <a:gd name="connsiteY1" fmla="*/ 1126849 h 1590407"/>
                <a:gd name="connsiteX2" fmla="*/ 1615044 w 1615051"/>
                <a:gd name="connsiteY2" fmla="*/ 402454 h 1590407"/>
                <a:gd name="connsiteX3" fmla="*/ 950026 w 1615051"/>
                <a:gd name="connsiteY3" fmla="*/ 58070 h 1590407"/>
                <a:gd name="connsiteX4" fmla="*/ 0 w 1615051"/>
                <a:gd name="connsiteY4" fmla="*/ 1589987 h 1590407"/>
                <a:gd name="connsiteX0" fmla="*/ 0 w 1615050"/>
                <a:gd name="connsiteY0" fmla="*/ 1589987 h 1590341"/>
                <a:gd name="connsiteX1" fmla="*/ 961902 w 1615050"/>
                <a:gd name="connsiteY1" fmla="*/ 1126849 h 1590341"/>
                <a:gd name="connsiteX2" fmla="*/ 1615044 w 1615050"/>
                <a:gd name="connsiteY2" fmla="*/ 402454 h 1590341"/>
                <a:gd name="connsiteX3" fmla="*/ 950026 w 1615050"/>
                <a:gd name="connsiteY3" fmla="*/ 58070 h 1590341"/>
                <a:gd name="connsiteX4" fmla="*/ 0 w 1615050"/>
                <a:gd name="connsiteY4" fmla="*/ 1589987 h 1590341"/>
                <a:gd name="connsiteX0" fmla="*/ 0 w 1615050"/>
                <a:gd name="connsiteY0" fmla="*/ 1531917 h 1532271"/>
                <a:gd name="connsiteX1" fmla="*/ 961902 w 1615050"/>
                <a:gd name="connsiteY1" fmla="*/ 1068779 h 1532271"/>
                <a:gd name="connsiteX2" fmla="*/ 1615044 w 1615050"/>
                <a:gd name="connsiteY2" fmla="*/ 344384 h 1532271"/>
                <a:gd name="connsiteX3" fmla="*/ 950026 w 1615050"/>
                <a:gd name="connsiteY3" fmla="*/ 0 h 1532271"/>
                <a:gd name="connsiteX4" fmla="*/ 0 w 1615050"/>
                <a:gd name="connsiteY4" fmla="*/ 1531917 h 1532271"/>
                <a:gd name="connsiteX0" fmla="*/ 0 w 1615044"/>
                <a:gd name="connsiteY0" fmla="*/ 1531917 h 1532271"/>
                <a:gd name="connsiteX1" fmla="*/ 961902 w 1615044"/>
                <a:gd name="connsiteY1" fmla="*/ 1068779 h 1532271"/>
                <a:gd name="connsiteX2" fmla="*/ 1615044 w 1615044"/>
                <a:gd name="connsiteY2" fmla="*/ 344384 h 1532271"/>
                <a:gd name="connsiteX3" fmla="*/ 950026 w 1615044"/>
                <a:gd name="connsiteY3" fmla="*/ 0 h 1532271"/>
                <a:gd name="connsiteX4" fmla="*/ 0 w 1615044"/>
                <a:gd name="connsiteY4" fmla="*/ 1531917 h 1532271"/>
                <a:gd name="connsiteX0" fmla="*/ 0 w 1615044"/>
                <a:gd name="connsiteY0" fmla="*/ 1531917 h 1532319"/>
                <a:gd name="connsiteX1" fmla="*/ 961902 w 1615044"/>
                <a:gd name="connsiteY1" fmla="*/ 1068779 h 1532319"/>
                <a:gd name="connsiteX2" fmla="*/ 1615044 w 1615044"/>
                <a:gd name="connsiteY2" fmla="*/ 344384 h 1532319"/>
                <a:gd name="connsiteX3" fmla="*/ 950026 w 1615044"/>
                <a:gd name="connsiteY3" fmla="*/ 0 h 1532319"/>
                <a:gd name="connsiteX4" fmla="*/ 0 w 1615044"/>
                <a:gd name="connsiteY4" fmla="*/ 1531917 h 1532319"/>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0 w 1615044"/>
                <a:gd name="connsiteY0" fmla="*/ 1531917 h 1531917"/>
                <a:gd name="connsiteX1" fmla="*/ 961902 w 1615044"/>
                <a:gd name="connsiteY1" fmla="*/ 1068779 h 1531917"/>
                <a:gd name="connsiteX2" fmla="*/ 1615044 w 1615044"/>
                <a:gd name="connsiteY2" fmla="*/ 344384 h 1531917"/>
                <a:gd name="connsiteX3" fmla="*/ 950026 w 1615044"/>
                <a:gd name="connsiteY3" fmla="*/ 0 h 1531917"/>
                <a:gd name="connsiteX4" fmla="*/ 0 w 1615044"/>
                <a:gd name="connsiteY4" fmla="*/ 1531917 h 1531917"/>
                <a:gd name="connsiteX0" fmla="*/ 50064 w 1665108"/>
                <a:gd name="connsiteY0" fmla="*/ 1531917 h 1533287"/>
                <a:gd name="connsiteX1" fmla="*/ 1011966 w 1665108"/>
                <a:gd name="connsiteY1" fmla="*/ 1068779 h 1533287"/>
                <a:gd name="connsiteX2" fmla="*/ 1665108 w 1665108"/>
                <a:gd name="connsiteY2" fmla="*/ 344384 h 1533287"/>
                <a:gd name="connsiteX3" fmla="*/ 1000090 w 1665108"/>
                <a:gd name="connsiteY3" fmla="*/ 0 h 1533287"/>
                <a:gd name="connsiteX4" fmla="*/ 50064 w 1665108"/>
                <a:gd name="connsiteY4" fmla="*/ 1531917 h 1533287"/>
                <a:gd name="connsiteX0" fmla="*/ 58813 w 1673857"/>
                <a:gd name="connsiteY0" fmla="*/ 1531917 h 1536450"/>
                <a:gd name="connsiteX1" fmla="*/ 1020715 w 1673857"/>
                <a:gd name="connsiteY1" fmla="*/ 1068779 h 1536450"/>
                <a:gd name="connsiteX2" fmla="*/ 1673857 w 1673857"/>
                <a:gd name="connsiteY2" fmla="*/ 344384 h 1536450"/>
                <a:gd name="connsiteX3" fmla="*/ 1008839 w 1673857"/>
                <a:gd name="connsiteY3" fmla="*/ 0 h 1536450"/>
                <a:gd name="connsiteX4" fmla="*/ 58813 w 1673857"/>
                <a:gd name="connsiteY4" fmla="*/ 1531917 h 1536450"/>
                <a:gd name="connsiteX0" fmla="*/ 0 w 1615044"/>
                <a:gd name="connsiteY0" fmla="*/ 1531917 h 1531917"/>
                <a:gd name="connsiteX1" fmla="*/ 961902 w 1615044"/>
                <a:gd name="connsiteY1" fmla="*/ 1068779 h 1531917"/>
                <a:gd name="connsiteX2" fmla="*/ 1615044 w 1615044"/>
                <a:gd name="connsiteY2" fmla="*/ 344384 h 1531917"/>
                <a:gd name="connsiteX3" fmla="*/ 950026 w 1615044"/>
                <a:gd name="connsiteY3" fmla="*/ 0 h 1531917"/>
                <a:gd name="connsiteX4" fmla="*/ 0 w 1615044"/>
                <a:gd name="connsiteY4" fmla="*/ 1531917 h 1531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5044" h="1531917">
                  <a:moveTo>
                    <a:pt x="0" y="1531917"/>
                  </a:moveTo>
                  <a:cubicBezTo>
                    <a:pt x="300643" y="1447900"/>
                    <a:pt x="621773" y="1316577"/>
                    <a:pt x="961902" y="1068779"/>
                  </a:cubicBezTo>
                  <a:cubicBezTo>
                    <a:pt x="1302031" y="820981"/>
                    <a:pt x="1438894" y="581891"/>
                    <a:pt x="1615044" y="344384"/>
                  </a:cubicBezTo>
                  <a:lnTo>
                    <a:pt x="950026" y="0"/>
                  </a:lnTo>
                  <a:lnTo>
                    <a:pt x="0" y="1531917"/>
                  </a:lnTo>
                  <a:close/>
                </a:path>
              </a:pathLst>
            </a:custGeom>
            <a:gradFill flip="none" rotWithShape="1">
              <a:gsLst>
                <a:gs pos="0">
                  <a:schemeClr val="tx1">
                    <a:alpha val="35000"/>
                  </a:schemeClr>
                </a:gs>
                <a:gs pos="69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0" eaLnBrk="1" fontAlgn="auto" hangingPunct="1">
                <a:spcBef>
                  <a:spcPts val="0"/>
                </a:spcBef>
                <a:spcAft>
                  <a:spcPts val="0"/>
                </a:spcAft>
              </a:pPr>
              <a:endParaRPr lang="en-IN" sz="1800">
                <a:solidFill>
                  <a:prstClr val="white"/>
                </a:solidFill>
              </a:endParaRPr>
            </a:p>
          </p:txBody>
        </p:sp>
        <p:sp>
          <p:nvSpPr>
            <p:cNvPr id="2" name="Freeform 1"/>
            <p:cNvSpPr/>
            <p:nvPr/>
          </p:nvSpPr>
          <p:spPr>
            <a:xfrm>
              <a:off x="6056416" y="4156363"/>
              <a:ext cx="1615044" cy="1531917"/>
            </a:xfrm>
            <a:custGeom>
              <a:avLst/>
              <a:gdLst>
                <a:gd name="connsiteX0" fmla="*/ 4 w 1615055"/>
                <a:gd name="connsiteY0" fmla="*/ 1589987 h 1631314"/>
                <a:gd name="connsiteX1" fmla="*/ 961906 w 1615055"/>
                <a:gd name="connsiteY1" fmla="*/ 1126849 h 1631314"/>
                <a:gd name="connsiteX2" fmla="*/ 1615048 w 1615055"/>
                <a:gd name="connsiteY2" fmla="*/ 402454 h 1631314"/>
                <a:gd name="connsiteX3" fmla="*/ 950030 w 1615055"/>
                <a:gd name="connsiteY3" fmla="*/ 58070 h 1631314"/>
                <a:gd name="connsiteX4" fmla="*/ 4 w 1615055"/>
                <a:gd name="connsiteY4" fmla="*/ 1589987 h 1631314"/>
                <a:gd name="connsiteX0" fmla="*/ 4 w 1615055"/>
                <a:gd name="connsiteY0" fmla="*/ 1589987 h 1633775"/>
                <a:gd name="connsiteX1" fmla="*/ 961906 w 1615055"/>
                <a:gd name="connsiteY1" fmla="*/ 1126849 h 1633775"/>
                <a:gd name="connsiteX2" fmla="*/ 1615048 w 1615055"/>
                <a:gd name="connsiteY2" fmla="*/ 402454 h 1633775"/>
                <a:gd name="connsiteX3" fmla="*/ 950030 w 1615055"/>
                <a:gd name="connsiteY3" fmla="*/ 58070 h 1633775"/>
                <a:gd name="connsiteX4" fmla="*/ 4 w 1615055"/>
                <a:gd name="connsiteY4" fmla="*/ 1589987 h 1633775"/>
                <a:gd name="connsiteX0" fmla="*/ 27488 w 1642539"/>
                <a:gd name="connsiteY0" fmla="*/ 1589987 h 1600642"/>
                <a:gd name="connsiteX1" fmla="*/ 989390 w 1642539"/>
                <a:gd name="connsiteY1" fmla="*/ 1126849 h 1600642"/>
                <a:gd name="connsiteX2" fmla="*/ 1642532 w 1642539"/>
                <a:gd name="connsiteY2" fmla="*/ 402454 h 1600642"/>
                <a:gd name="connsiteX3" fmla="*/ 977514 w 1642539"/>
                <a:gd name="connsiteY3" fmla="*/ 58070 h 1600642"/>
                <a:gd name="connsiteX4" fmla="*/ 27488 w 1642539"/>
                <a:gd name="connsiteY4" fmla="*/ 1589987 h 1600642"/>
                <a:gd name="connsiteX0" fmla="*/ 56365 w 1671416"/>
                <a:gd name="connsiteY0" fmla="*/ 1589987 h 1590407"/>
                <a:gd name="connsiteX1" fmla="*/ 1018267 w 1671416"/>
                <a:gd name="connsiteY1" fmla="*/ 1126849 h 1590407"/>
                <a:gd name="connsiteX2" fmla="*/ 1671409 w 1671416"/>
                <a:gd name="connsiteY2" fmla="*/ 402454 h 1590407"/>
                <a:gd name="connsiteX3" fmla="*/ 1006391 w 1671416"/>
                <a:gd name="connsiteY3" fmla="*/ 58070 h 1590407"/>
                <a:gd name="connsiteX4" fmla="*/ 56365 w 1671416"/>
                <a:gd name="connsiteY4" fmla="*/ 1589987 h 1590407"/>
                <a:gd name="connsiteX0" fmla="*/ 0 w 1615051"/>
                <a:gd name="connsiteY0" fmla="*/ 1589987 h 1590407"/>
                <a:gd name="connsiteX1" fmla="*/ 961902 w 1615051"/>
                <a:gd name="connsiteY1" fmla="*/ 1126849 h 1590407"/>
                <a:gd name="connsiteX2" fmla="*/ 1615044 w 1615051"/>
                <a:gd name="connsiteY2" fmla="*/ 402454 h 1590407"/>
                <a:gd name="connsiteX3" fmla="*/ 950026 w 1615051"/>
                <a:gd name="connsiteY3" fmla="*/ 58070 h 1590407"/>
                <a:gd name="connsiteX4" fmla="*/ 0 w 1615051"/>
                <a:gd name="connsiteY4" fmla="*/ 1589987 h 1590407"/>
                <a:gd name="connsiteX0" fmla="*/ 0 w 1615050"/>
                <a:gd name="connsiteY0" fmla="*/ 1589987 h 1590341"/>
                <a:gd name="connsiteX1" fmla="*/ 961902 w 1615050"/>
                <a:gd name="connsiteY1" fmla="*/ 1126849 h 1590341"/>
                <a:gd name="connsiteX2" fmla="*/ 1615044 w 1615050"/>
                <a:gd name="connsiteY2" fmla="*/ 402454 h 1590341"/>
                <a:gd name="connsiteX3" fmla="*/ 950026 w 1615050"/>
                <a:gd name="connsiteY3" fmla="*/ 58070 h 1590341"/>
                <a:gd name="connsiteX4" fmla="*/ 0 w 1615050"/>
                <a:gd name="connsiteY4" fmla="*/ 1589987 h 1590341"/>
                <a:gd name="connsiteX0" fmla="*/ 0 w 1615050"/>
                <a:gd name="connsiteY0" fmla="*/ 1531917 h 1532271"/>
                <a:gd name="connsiteX1" fmla="*/ 961902 w 1615050"/>
                <a:gd name="connsiteY1" fmla="*/ 1068779 h 1532271"/>
                <a:gd name="connsiteX2" fmla="*/ 1615044 w 1615050"/>
                <a:gd name="connsiteY2" fmla="*/ 344384 h 1532271"/>
                <a:gd name="connsiteX3" fmla="*/ 950026 w 1615050"/>
                <a:gd name="connsiteY3" fmla="*/ 0 h 1532271"/>
                <a:gd name="connsiteX4" fmla="*/ 0 w 1615050"/>
                <a:gd name="connsiteY4" fmla="*/ 1531917 h 1532271"/>
                <a:gd name="connsiteX0" fmla="*/ 0 w 1615044"/>
                <a:gd name="connsiteY0" fmla="*/ 1531917 h 1532271"/>
                <a:gd name="connsiteX1" fmla="*/ 961902 w 1615044"/>
                <a:gd name="connsiteY1" fmla="*/ 1068779 h 1532271"/>
                <a:gd name="connsiteX2" fmla="*/ 1615044 w 1615044"/>
                <a:gd name="connsiteY2" fmla="*/ 344384 h 1532271"/>
                <a:gd name="connsiteX3" fmla="*/ 950026 w 1615044"/>
                <a:gd name="connsiteY3" fmla="*/ 0 h 1532271"/>
                <a:gd name="connsiteX4" fmla="*/ 0 w 1615044"/>
                <a:gd name="connsiteY4" fmla="*/ 1531917 h 1532271"/>
                <a:gd name="connsiteX0" fmla="*/ 0 w 1615044"/>
                <a:gd name="connsiteY0" fmla="*/ 1531917 h 1532319"/>
                <a:gd name="connsiteX1" fmla="*/ 961902 w 1615044"/>
                <a:gd name="connsiteY1" fmla="*/ 1068779 h 1532319"/>
                <a:gd name="connsiteX2" fmla="*/ 1615044 w 1615044"/>
                <a:gd name="connsiteY2" fmla="*/ 344384 h 1532319"/>
                <a:gd name="connsiteX3" fmla="*/ 950026 w 1615044"/>
                <a:gd name="connsiteY3" fmla="*/ 0 h 1532319"/>
                <a:gd name="connsiteX4" fmla="*/ 0 w 1615044"/>
                <a:gd name="connsiteY4" fmla="*/ 1531917 h 1532319"/>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73099 w 1688143"/>
                <a:gd name="connsiteY0" fmla="*/ 1531917 h 1539011"/>
                <a:gd name="connsiteX1" fmla="*/ 1035001 w 1688143"/>
                <a:gd name="connsiteY1" fmla="*/ 1068779 h 1539011"/>
                <a:gd name="connsiteX2" fmla="*/ 1688143 w 1688143"/>
                <a:gd name="connsiteY2" fmla="*/ 344384 h 1539011"/>
                <a:gd name="connsiteX3" fmla="*/ 1023125 w 1688143"/>
                <a:gd name="connsiteY3" fmla="*/ 0 h 1539011"/>
                <a:gd name="connsiteX4" fmla="*/ 73099 w 1688143"/>
                <a:gd name="connsiteY4" fmla="*/ 1531917 h 1539011"/>
                <a:gd name="connsiteX0" fmla="*/ 0 w 1615044"/>
                <a:gd name="connsiteY0" fmla="*/ 1531917 h 1531917"/>
                <a:gd name="connsiteX1" fmla="*/ 961902 w 1615044"/>
                <a:gd name="connsiteY1" fmla="*/ 1068779 h 1531917"/>
                <a:gd name="connsiteX2" fmla="*/ 1615044 w 1615044"/>
                <a:gd name="connsiteY2" fmla="*/ 344384 h 1531917"/>
                <a:gd name="connsiteX3" fmla="*/ 950026 w 1615044"/>
                <a:gd name="connsiteY3" fmla="*/ 0 h 1531917"/>
                <a:gd name="connsiteX4" fmla="*/ 0 w 1615044"/>
                <a:gd name="connsiteY4" fmla="*/ 1531917 h 1531917"/>
                <a:gd name="connsiteX0" fmla="*/ 50064 w 1665108"/>
                <a:gd name="connsiteY0" fmla="*/ 1531917 h 1533287"/>
                <a:gd name="connsiteX1" fmla="*/ 1011966 w 1665108"/>
                <a:gd name="connsiteY1" fmla="*/ 1068779 h 1533287"/>
                <a:gd name="connsiteX2" fmla="*/ 1665108 w 1665108"/>
                <a:gd name="connsiteY2" fmla="*/ 344384 h 1533287"/>
                <a:gd name="connsiteX3" fmla="*/ 1000090 w 1665108"/>
                <a:gd name="connsiteY3" fmla="*/ 0 h 1533287"/>
                <a:gd name="connsiteX4" fmla="*/ 50064 w 1665108"/>
                <a:gd name="connsiteY4" fmla="*/ 1531917 h 1533287"/>
                <a:gd name="connsiteX0" fmla="*/ 58813 w 1673857"/>
                <a:gd name="connsiteY0" fmla="*/ 1531917 h 1536450"/>
                <a:gd name="connsiteX1" fmla="*/ 1020715 w 1673857"/>
                <a:gd name="connsiteY1" fmla="*/ 1068779 h 1536450"/>
                <a:gd name="connsiteX2" fmla="*/ 1673857 w 1673857"/>
                <a:gd name="connsiteY2" fmla="*/ 344384 h 1536450"/>
                <a:gd name="connsiteX3" fmla="*/ 1008839 w 1673857"/>
                <a:gd name="connsiteY3" fmla="*/ 0 h 1536450"/>
                <a:gd name="connsiteX4" fmla="*/ 58813 w 1673857"/>
                <a:gd name="connsiteY4" fmla="*/ 1531917 h 1536450"/>
                <a:gd name="connsiteX0" fmla="*/ 0 w 1615044"/>
                <a:gd name="connsiteY0" fmla="*/ 1531917 h 1531917"/>
                <a:gd name="connsiteX1" fmla="*/ 961902 w 1615044"/>
                <a:gd name="connsiteY1" fmla="*/ 1068779 h 1531917"/>
                <a:gd name="connsiteX2" fmla="*/ 1615044 w 1615044"/>
                <a:gd name="connsiteY2" fmla="*/ 344384 h 1531917"/>
                <a:gd name="connsiteX3" fmla="*/ 950026 w 1615044"/>
                <a:gd name="connsiteY3" fmla="*/ 0 h 1531917"/>
                <a:gd name="connsiteX4" fmla="*/ 0 w 1615044"/>
                <a:gd name="connsiteY4" fmla="*/ 1531917 h 1531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5044" h="1531917">
                  <a:moveTo>
                    <a:pt x="0" y="1531917"/>
                  </a:moveTo>
                  <a:cubicBezTo>
                    <a:pt x="300643" y="1447900"/>
                    <a:pt x="621773" y="1316577"/>
                    <a:pt x="961902" y="1068779"/>
                  </a:cubicBezTo>
                  <a:cubicBezTo>
                    <a:pt x="1302031" y="820981"/>
                    <a:pt x="1438894" y="581891"/>
                    <a:pt x="1615044" y="344384"/>
                  </a:cubicBezTo>
                  <a:lnTo>
                    <a:pt x="950026" y="0"/>
                  </a:lnTo>
                  <a:lnTo>
                    <a:pt x="0" y="1531917"/>
                  </a:lnTo>
                  <a:close/>
                </a:path>
              </a:pathLst>
            </a:custGeom>
            <a:gradFill flip="none" rotWithShape="1">
              <a:gsLst>
                <a:gs pos="0">
                  <a:schemeClr val="tx1">
                    <a:alpha val="35000"/>
                  </a:schemeClr>
                </a:gs>
                <a:gs pos="66000">
                  <a:schemeClr val="accent2">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0" eaLnBrk="1" fontAlgn="auto" hangingPunct="1">
                <a:spcBef>
                  <a:spcPts val="0"/>
                </a:spcBef>
                <a:spcAft>
                  <a:spcPts val="0"/>
                </a:spcAft>
              </a:pPr>
              <a:endParaRPr lang="en-IN" sz="1800">
                <a:solidFill>
                  <a:prstClr val="white"/>
                </a:solidFill>
              </a:endParaRPr>
            </a:p>
          </p:txBody>
        </p:sp>
      </p:grpSp>
      <p:sp>
        <p:nvSpPr>
          <p:cNvPr id="128" name="Freeform 6"/>
          <p:cNvSpPr>
            <a:spLocks/>
          </p:cNvSpPr>
          <p:nvPr/>
        </p:nvSpPr>
        <p:spPr bwMode="auto">
          <a:xfrm>
            <a:off x="5920978" y="1666875"/>
            <a:ext cx="338138" cy="338138"/>
          </a:xfrm>
          <a:custGeom>
            <a:avLst/>
            <a:gdLst>
              <a:gd name="T0" fmla="*/ 285 w 569"/>
              <a:gd name="T1" fmla="*/ 0 h 568"/>
              <a:gd name="T2" fmla="*/ 341 w 569"/>
              <a:gd name="T3" fmla="*/ 6 h 568"/>
              <a:gd name="T4" fmla="*/ 394 w 569"/>
              <a:gd name="T5" fmla="*/ 23 h 568"/>
              <a:gd name="T6" fmla="*/ 443 w 569"/>
              <a:gd name="T7" fmla="*/ 49 h 568"/>
              <a:gd name="T8" fmla="*/ 485 w 569"/>
              <a:gd name="T9" fmla="*/ 83 h 568"/>
              <a:gd name="T10" fmla="*/ 520 w 569"/>
              <a:gd name="T11" fmla="*/ 125 h 568"/>
              <a:gd name="T12" fmla="*/ 547 w 569"/>
              <a:gd name="T13" fmla="*/ 174 h 568"/>
              <a:gd name="T14" fmla="*/ 562 w 569"/>
              <a:gd name="T15" fmla="*/ 227 h 568"/>
              <a:gd name="T16" fmla="*/ 569 w 569"/>
              <a:gd name="T17" fmla="*/ 285 h 568"/>
              <a:gd name="T18" fmla="*/ 562 w 569"/>
              <a:gd name="T19" fmla="*/ 342 h 568"/>
              <a:gd name="T20" fmla="*/ 547 w 569"/>
              <a:gd name="T21" fmla="*/ 395 h 568"/>
              <a:gd name="T22" fmla="*/ 520 w 569"/>
              <a:gd name="T23" fmla="*/ 444 h 568"/>
              <a:gd name="T24" fmla="*/ 485 w 569"/>
              <a:gd name="T25" fmla="*/ 485 h 568"/>
              <a:gd name="T26" fmla="*/ 443 w 569"/>
              <a:gd name="T27" fmla="*/ 521 h 568"/>
              <a:gd name="T28" fmla="*/ 394 w 569"/>
              <a:gd name="T29" fmla="*/ 546 h 568"/>
              <a:gd name="T30" fmla="*/ 341 w 569"/>
              <a:gd name="T31" fmla="*/ 562 h 568"/>
              <a:gd name="T32" fmla="*/ 285 w 569"/>
              <a:gd name="T33" fmla="*/ 568 h 568"/>
              <a:gd name="T34" fmla="*/ 226 w 569"/>
              <a:gd name="T35" fmla="*/ 562 h 568"/>
              <a:gd name="T36" fmla="*/ 174 w 569"/>
              <a:gd name="T37" fmla="*/ 546 h 568"/>
              <a:gd name="T38" fmla="*/ 127 w 569"/>
              <a:gd name="T39" fmla="*/ 521 h 568"/>
              <a:gd name="T40" fmla="*/ 83 w 569"/>
              <a:gd name="T41" fmla="*/ 485 h 568"/>
              <a:gd name="T42" fmla="*/ 49 w 569"/>
              <a:gd name="T43" fmla="*/ 444 h 568"/>
              <a:gd name="T44" fmla="*/ 23 w 569"/>
              <a:gd name="T45" fmla="*/ 395 h 568"/>
              <a:gd name="T46" fmla="*/ 6 w 569"/>
              <a:gd name="T47" fmla="*/ 342 h 568"/>
              <a:gd name="T48" fmla="*/ 0 w 569"/>
              <a:gd name="T49" fmla="*/ 285 h 568"/>
              <a:gd name="T50" fmla="*/ 6 w 569"/>
              <a:gd name="T51" fmla="*/ 227 h 568"/>
              <a:gd name="T52" fmla="*/ 23 w 569"/>
              <a:gd name="T53" fmla="*/ 174 h 568"/>
              <a:gd name="T54" fmla="*/ 49 w 569"/>
              <a:gd name="T55" fmla="*/ 125 h 568"/>
              <a:gd name="T56" fmla="*/ 83 w 569"/>
              <a:gd name="T57" fmla="*/ 83 h 568"/>
              <a:gd name="T58" fmla="*/ 127 w 569"/>
              <a:gd name="T59" fmla="*/ 49 h 568"/>
              <a:gd name="T60" fmla="*/ 174 w 569"/>
              <a:gd name="T61" fmla="*/ 23 h 568"/>
              <a:gd name="T62" fmla="*/ 226 w 569"/>
              <a:gd name="T63" fmla="*/ 6 h 568"/>
              <a:gd name="T64" fmla="*/ 285 w 569"/>
              <a:gd name="T65" fmla="*/ 0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9" h="568">
                <a:moveTo>
                  <a:pt x="285" y="0"/>
                </a:moveTo>
                <a:lnTo>
                  <a:pt x="341" y="6"/>
                </a:lnTo>
                <a:lnTo>
                  <a:pt x="394" y="23"/>
                </a:lnTo>
                <a:lnTo>
                  <a:pt x="443" y="49"/>
                </a:lnTo>
                <a:lnTo>
                  <a:pt x="485" y="83"/>
                </a:lnTo>
                <a:lnTo>
                  <a:pt x="520" y="125"/>
                </a:lnTo>
                <a:lnTo>
                  <a:pt x="547" y="174"/>
                </a:lnTo>
                <a:lnTo>
                  <a:pt x="562" y="227"/>
                </a:lnTo>
                <a:lnTo>
                  <a:pt x="569" y="285"/>
                </a:lnTo>
                <a:lnTo>
                  <a:pt x="562" y="342"/>
                </a:lnTo>
                <a:lnTo>
                  <a:pt x="547" y="395"/>
                </a:lnTo>
                <a:lnTo>
                  <a:pt x="520" y="444"/>
                </a:lnTo>
                <a:lnTo>
                  <a:pt x="485" y="485"/>
                </a:lnTo>
                <a:lnTo>
                  <a:pt x="443" y="521"/>
                </a:lnTo>
                <a:lnTo>
                  <a:pt x="394" y="546"/>
                </a:lnTo>
                <a:lnTo>
                  <a:pt x="341" y="562"/>
                </a:lnTo>
                <a:lnTo>
                  <a:pt x="285" y="568"/>
                </a:lnTo>
                <a:lnTo>
                  <a:pt x="226" y="562"/>
                </a:lnTo>
                <a:lnTo>
                  <a:pt x="174" y="546"/>
                </a:lnTo>
                <a:lnTo>
                  <a:pt x="127" y="521"/>
                </a:lnTo>
                <a:lnTo>
                  <a:pt x="83" y="485"/>
                </a:lnTo>
                <a:lnTo>
                  <a:pt x="49" y="444"/>
                </a:lnTo>
                <a:lnTo>
                  <a:pt x="23" y="395"/>
                </a:lnTo>
                <a:lnTo>
                  <a:pt x="6" y="342"/>
                </a:lnTo>
                <a:lnTo>
                  <a:pt x="0" y="285"/>
                </a:lnTo>
                <a:lnTo>
                  <a:pt x="6" y="227"/>
                </a:lnTo>
                <a:lnTo>
                  <a:pt x="23" y="174"/>
                </a:lnTo>
                <a:lnTo>
                  <a:pt x="49" y="125"/>
                </a:lnTo>
                <a:lnTo>
                  <a:pt x="83" y="83"/>
                </a:lnTo>
                <a:lnTo>
                  <a:pt x="127" y="49"/>
                </a:lnTo>
                <a:lnTo>
                  <a:pt x="174" y="23"/>
                </a:lnTo>
                <a:lnTo>
                  <a:pt x="226" y="6"/>
                </a:lnTo>
                <a:lnTo>
                  <a:pt x="285"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29" name="Freeform 7"/>
          <p:cNvSpPr>
            <a:spLocks/>
          </p:cNvSpPr>
          <p:nvPr/>
        </p:nvSpPr>
        <p:spPr bwMode="auto">
          <a:xfrm>
            <a:off x="4382691" y="4337447"/>
            <a:ext cx="338138" cy="338138"/>
          </a:xfrm>
          <a:custGeom>
            <a:avLst/>
            <a:gdLst>
              <a:gd name="T0" fmla="*/ 284 w 569"/>
              <a:gd name="T1" fmla="*/ 0 h 568"/>
              <a:gd name="T2" fmla="*/ 341 w 569"/>
              <a:gd name="T3" fmla="*/ 6 h 568"/>
              <a:gd name="T4" fmla="*/ 395 w 569"/>
              <a:gd name="T5" fmla="*/ 21 h 568"/>
              <a:gd name="T6" fmla="*/ 442 w 569"/>
              <a:gd name="T7" fmla="*/ 47 h 568"/>
              <a:gd name="T8" fmla="*/ 486 w 569"/>
              <a:gd name="T9" fmla="*/ 83 h 568"/>
              <a:gd name="T10" fmla="*/ 520 w 569"/>
              <a:gd name="T11" fmla="*/ 125 h 568"/>
              <a:gd name="T12" fmla="*/ 546 w 569"/>
              <a:gd name="T13" fmla="*/ 174 h 568"/>
              <a:gd name="T14" fmla="*/ 563 w 569"/>
              <a:gd name="T15" fmla="*/ 227 h 568"/>
              <a:gd name="T16" fmla="*/ 569 w 569"/>
              <a:gd name="T17" fmla="*/ 283 h 568"/>
              <a:gd name="T18" fmla="*/ 563 w 569"/>
              <a:gd name="T19" fmla="*/ 342 h 568"/>
              <a:gd name="T20" fmla="*/ 546 w 569"/>
              <a:gd name="T21" fmla="*/ 394 h 568"/>
              <a:gd name="T22" fmla="*/ 520 w 569"/>
              <a:gd name="T23" fmla="*/ 444 h 568"/>
              <a:gd name="T24" fmla="*/ 486 w 569"/>
              <a:gd name="T25" fmla="*/ 485 h 568"/>
              <a:gd name="T26" fmla="*/ 442 w 569"/>
              <a:gd name="T27" fmla="*/ 519 h 568"/>
              <a:gd name="T28" fmla="*/ 395 w 569"/>
              <a:gd name="T29" fmla="*/ 545 h 568"/>
              <a:gd name="T30" fmla="*/ 341 w 569"/>
              <a:gd name="T31" fmla="*/ 562 h 568"/>
              <a:gd name="T32" fmla="*/ 284 w 569"/>
              <a:gd name="T33" fmla="*/ 568 h 568"/>
              <a:gd name="T34" fmla="*/ 228 w 569"/>
              <a:gd name="T35" fmla="*/ 562 h 568"/>
              <a:gd name="T36" fmla="*/ 173 w 569"/>
              <a:gd name="T37" fmla="*/ 545 h 568"/>
              <a:gd name="T38" fmla="*/ 126 w 569"/>
              <a:gd name="T39" fmla="*/ 519 h 568"/>
              <a:gd name="T40" fmla="*/ 82 w 569"/>
              <a:gd name="T41" fmla="*/ 485 h 568"/>
              <a:gd name="T42" fmla="*/ 49 w 569"/>
              <a:gd name="T43" fmla="*/ 444 h 568"/>
              <a:gd name="T44" fmla="*/ 22 w 569"/>
              <a:gd name="T45" fmla="*/ 394 h 568"/>
              <a:gd name="T46" fmla="*/ 5 w 569"/>
              <a:gd name="T47" fmla="*/ 342 h 568"/>
              <a:gd name="T48" fmla="*/ 0 w 569"/>
              <a:gd name="T49" fmla="*/ 283 h 568"/>
              <a:gd name="T50" fmla="*/ 5 w 569"/>
              <a:gd name="T51" fmla="*/ 227 h 568"/>
              <a:gd name="T52" fmla="*/ 22 w 569"/>
              <a:gd name="T53" fmla="*/ 174 h 568"/>
              <a:gd name="T54" fmla="*/ 49 w 569"/>
              <a:gd name="T55" fmla="*/ 125 h 568"/>
              <a:gd name="T56" fmla="*/ 82 w 569"/>
              <a:gd name="T57" fmla="*/ 83 h 568"/>
              <a:gd name="T58" fmla="*/ 126 w 569"/>
              <a:gd name="T59" fmla="*/ 47 h 568"/>
              <a:gd name="T60" fmla="*/ 173 w 569"/>
              <a:gd name="T61" fmla="*/ 21 h 568"/>
              <a:gd name="T62" fmla="*/ 228 w 569"/>
              <a:gd name="T63" fmla="*/ 6 h 568"/>
              <a:gd name="T64" fmla="*/ 284 w 569"/>
              <a:gd name="T65" fmla="*/ 0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9" h="568">
                <a:moveTo>
                  <a:pt x="284" y="0"/>
                </a:moveTo>
                <a:lnTo>
                  <a:pt x="341" y="6"/>
                </a:lnTo>
                <a:lnTo>
                  <a:pt x="395" y="21"/>
                </a:lnTo>
                <a:lnTo>
                  <a:pt x="442" y="47"/>
                </a:lnTo>
                <a:lnTo>
                  <a:pt x="486" y="83"/>
                </a:lnTo>
                <a:lnTo>
                  <a:pt x="520" y="125"/>
                </a:lnTo>
                <a:lnTo>
                  <a:pt x="546" y="174"/>
                </a:lnTo>
                <a:lnTo>
                  <a:pt x="563" y="227"/>
                </a:lnTo>
                <a:lnTo>
                  <a:pt x="569" y="283"/>
                </a:lnTo>
                <a:lnTo>
                  <a:pt x="563" y="342"/>
                </a:lnTo>
                <a:lnTo>
                  <a:pt x="546" y="394"/>
                </a:lnTo>
                <a:lnTo>
                  <a:pt x="520" y="444"/>
                </a:lnTo>
                <a:lnTo>
                  <a:pt x="486" y="485"/>
                </a:lnTo>
                <a:lnTo>
                  <a:pt x="442" y="519"/>
                </a:lnTo>
                <a:lnTo>
                  <a:pt x="395" y="545"/>
                </a:lnTo>
                <a:lnTo>
                  <a:pt x="341" y="562"/>
                </a:lnTo>
                <a:lnTo>
                  <a:pt x="284" y="568"/>
                </a:lnTo>
                <a:lnTo>
                  <a:pt x="228" y="562"/>
                </a:lnTo>
                <a:lnTo>
                  <a:pt x="173" y="545"/>
                </a:lnTo>
                <a:lnTo>
                  <a:pt x="126" y="519"/>
                </a:lnTo>
                <a:lnTo>
                  <a:pt x="82" y="485"/>
                </a:lnTo>
                <a:lnTo>
                  <a:pt x="49" y="444"/>
                </a:lnTo>
                <a:lnTo>
                  <a:pt x="22" y="394"/>
                </a:lnTo>
                <a:lnTo>
                  <a:pt x="5" y="342"/>
                </a:lnTo>
                <a:lnTo>
                  <a:pt x="0" y="283"/>
                </a:lnTo>
                <a:lnTo>
                  <a:pt x="5" y="227"/>
                </a:lnTo>
                <a:lnTo>
                  <a:pt x="22" y="174"/>
                </a:lnTo>
                <a:lnTo>
                  <a:pt x="49" y="125"/>
                </a:lnTo>
                <a:lnTo>
                  <a:pt x="82" y="83"/>
                </a:lnTo>
                <a:lnTo>
                  <a:pt x="126" y="47"/>
                </a:lnTo>
                <a:lnTo>
                  <a:pt x="173" y="21"/>
                </a:lnTo>
                <a:lnTo>
                  <a:pt x="228" y="6"/>
                </a:lnTo>
                <a:lnTo>
                  <a:pt x="284"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30" name="Freeform 8"/>
          <p:cNvSpPr>
            <a:spLocks/>
          </p:cNvSpPr>
          <p:nvPr/>
        </p:nvSpPr>
        <p:spPr bwMode="auto">
          <a:xfrm>
            <a:off x="2814638" y="1656160"/>
            <a:ext cx="339329" cy="339329"/>
          </a:xfrm>
          <a:custGeom>
            <a:avLst/>
            <a:gdLst>
              <a:gd name="T0" fmla="*/ 284 w 569"/>
              <a:gd name="T1" fmla="*/ 0 h 570"/>
              <a:gd name="T2" fmla="*/ 341 w 569"/>
              <a:gd name="T3" fmla="*/ 8 h 570"/>
              <a:gd name="T4" fmla="*/ 395 w 569"/>
              <a:gd name="T5" fmla="*/ 23 h 570"/>
              <a:gd name="T6" fmla="*/ 443 w 569"/>
              <a:gd name="T7" fmla="*/ 50 h 570"/>
              <a:gd name="T8" fmla="*/ 484 w 569"/>
              <a:gd name="T9" fmla="*/ 85 h 570"/>
              <a:gd name="T10" fmla="*/ 520 w 569"/>
              <a:gd name="T11" fmla="*/ 127 h 570"/>
              <a:gd name="T12" fmla="*/ 546 w 569"/>
              <a:gd name="T13" fmla="*/ 176 h 570"/>
              <a:gd name="T14" fmla="*/ 563 w 569"/>
              <a:gd name="T15" fmla="*/ 229 h 570"/>
              <a:gd name="T16" fmla="*/ 569 w 569"/>
              <a:gd name="T17" fmla="*/ 285 h 570"/>
              <a:gd name="T18" fmla="*/ 563 w 569"/>
              <a:gd name="T19" fmla="*/ 344 h 570"/>
              <a:gd name="T20" fmla="*/ 546 w 569"/>
              <a:gd name="T21" fmla="*/ 397 h 570"/>
              <a:gd name="T22" fmla="*/ 520 w 569"/>
              <a:gd name="T23" fmla="*/ 444 h 570"/>
              <a:gd name="T24" fmla="*/ 484 w 569"/>
              <a:gd name="T25" fmla="*/ 487 h 570"/>
              <a:gd name="T26" fmla="*/ 443 w 569"/>
              <a:gd name="T27" fmla="*/ 521 h 570"/>
              <a:gd name="T28" fmla="*/ 395 w 569"/>
              <a:gd name="T29" fmla="*/ 547 h 570"/>
              <a:gd name="T30" fmla="*/ 341 w 569"/>
              <a:gd name="T31" fmla="*/ 564 h 570"/>
              <a:gd name="T32" fmla="*/ 284 w 569"/>
              <a:gd name="T33" fmla="*/ 570 h 570"/>
              <a:gd name="T34" fmla="*/ 228 w 569"/>
              <a:gd name="T35" fmla="*/ 564 h 570"/>
              <a:gd name="T36" fmla="*/ 173 w 569"/>
              <a:gd name="T37" fmla="*/ 547 h 570"/>
              <a:gd name="T38" fmla="*/ 126 w 569"/>
              <a:gd name="T39" fmla="*/ 521 h 570"/>
              <a:gd name="T40" fmla="*/ 83 w 569"/>
              <a:gd name="T41" fmla="*/ 487 h 570"/>
              <a:gd name="T42" fmla="*/ 49 w 569"/>
              <a:gd name="T43" fmla="*/ 444 h 570"/>
              <a:gd name="T44" fmla="*/ 22 w 569"/>
              <a:gd name="T45" fmla="*/ 397 h 570"/>
              <a:gd name="T46" fmla="*/ 5 w 569"/>
              <a:gd name="T47" fmla="*/ 344 h 570"/>
              <a:gd name="T48" fmla="*/ 0 w 569"/>
              <a:gd name="T49" fmla="*/ 285 h 570"/>
              <a:gd name="T50" fmla="*/ 5 w 569"/>
              <a:gd name="T51" fmla="*/ 229 h 570"/>
              <a:gd name="T52" fmla="*/ 22 w 569"/>
              <a:gd name="T53" fmla="*/ 176 h 570"/>
              <a:gd name="T54" fmla="*/ 49 w 569"/>
              <a:gd name="T55" fmla="*/ 127 h 570"/>
              <a:gd name="T56" fmla="*/ 83 w 569"/>
              <a:gd name="T57" fmla="*/ 85 h 570"/>
              <a:gd name="T58" fmla="*/ 126 w 569"/>
              <a:gd name="T59" fmla="*/ 50 h 570"/>
              <a:gd name="T60" fmla="*/ 173 w 569"/>
              <a:gd name="T61" fmla="*/ 23 h 570"/>
              <a:gd name="T62" fmla="*/ 228 w 569"/>
              <a:gd name="T63" fmla="*/ 8 h 570"/>
              <a:gd name="T64" fmla="*/ 284 w 569"/>
              <a:gd name="T65"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9" h="570">
                <a:moveTo>
                  <a:pt x="284" y="0"/>
                </a:moveTo>
                <a:lnTo>
                  <a:pt x="341" y="8"/>
                </a:lnTo>
                <a:lnTo>
                  <a:pt x="395" y="23"/>
                </a:lnTo>
                <a:lnTo>
                  <a:pt x="443" y="50"/>
                </a:lnTo>
                <a:lnTo>
                  <a:pt x="484" y="85"/>
                </a:lnTo>
                <a:lnTo>
                  <a:pt x="520" y="127"/>
                </a:lnTo>
                <a:lnTo>
                  <a:pt x="546" y="176"/>
                </a:lnTo>
                <a:lnTo>
                  <a:pt x="563" y="229"/>
                </a:lnTo>
                <a:lnTo>
                  <a:pt x="569" y="285"/>
                </a:lnTo>
                <a:lnTo>
                  <a:pt x="563" y="344"/>
                </a:lnTo>
                <a:lnTo>
                  <a:pt x="546" y="397"/>
                </a:lnTo>
                <a:lnTo>
                  <a:pt x="520" y="444"/>
                </a:lnTo>
                <a:lnTo>
                  <a:pt x="484" y="487"/>
                </a:lnTo>
                <a:lnTo>
                  <a:pt x="443" y="521"/>
                </a:lnTo>
                <a:lnTo>
                  <a:pt x="395" y="547"/>
                </a:lnTo>
                <a:lnTo>
                  <a:pt x="341" y="564"/>
                </a:lnTo>
                <a:lnTo>
                  <a:pt x="284" y="570"/>
                </a:lnTo>
                <a:lnTo>
                  <a:pt x="228" y="564"/>
                </a:lnTo>
                <a:lnTo>
                  <a:pt x="173" y="547"/>
                </a:lnTo>
                <a:lnTo>
                  <a:pt x="126" y="521"/>
                </a:lnTo>
                <a:lnTo>
                  <a:pt x="83" y="487"/>
                </a:lnTo>
                <a:lnTo>
                  <a:pt x="49" y="444"/>
                </a:lnTo>
                <a:lnTo>
                  <a:pt x="22" y="397"/>
                </a:lnTo>
                <a:lnTo>
                  <a:pt x="5" y="344"/>
                </a:lnTo>
                <a:lnTo>
                  <a:pt x="0" y="285"/>
                </a:lnTo>
                <a:lnTo>
                  <a:pt x="5" y="229"/>
                </a:lnTo>
                <a:lnTo>
                  <a:pt x="22" y="176"/>
                </a:lnTo>
                <a:lnTo>
                  <a:pt x="49" y="127"/>
                </a:lnTo>
                <a:lnTo>
                  <a:pt x="83" y="85"/>
                </a:lnTo>
                <a:lnTo>
                  <a:pt x="126" y="50"/>
                </a:lnTo>
                <a:lnTo>
                  <a:pt x="173" y="23"/>
                </a:lnTo>
                <a:lnTo>
                  <a:pt x="228" y="8"/>
                </a:lnTo>
                <a:lnTo>
                  <a:pt x="284"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31" name="Freeform 9"/>
          <p:cNvSpPr>
            <a:spLocks/>
          </p:cNvSpPr>
          <p:nvPr/>
        </p:nvSpPr>
        <p:spPr bwMode="auto">
          <a:xfrm>
            <a:off x="3206354" y="1433513"/>
            <a:ext cx="2689622" cy="935831"/>
          </a:xfrm>
          <a:custGeom>
            <a:avLst/>
            <a:gdLst>
              <a:gd name="T0" fmla="*/ 2388 w 4518"/>
              <a:gd name="T1" fmla="*/ 4 h 1573"/>
              <a:gd name="T2" fmla="*/ 2663 w 4518"/>
              <a:gd name="T3" fmla="*/ 30 h 1573"/>
              <a:gd name="T4" fmla="*/ 2923 w 4518"/>
              <a:gd name="T5" fmla="*/ 77 h 1573"/>
              <a:gd name="T6" fmla="*/ 3170 w 4518"/>
              <a:gd name="T7" fmla="*/ 142 h 1573"/>
              <a:gd name="T8" fmla="*/ 3398 w 4518"/>
              <a:gd name="T9" fmla="*/ 219 h 1573"/>
              <a:gd name="T10" fmla="*/ 3611 w 4518"/>
              <a:gd name="T11" fmla="*/ 306 h 1573"/>
              <a:gd name="T12" fmla="*/ 3804 w 4518"/>
              <a:gd name="T13" fmla="*/ 398 h 1573"/>
              <a:gd name="T14" fmla="*/ 3975 w 4518"/>
              <a:gd name="T15" fmla="*/ 492 h 1573"/>
              <a:gd name="T16" fmla="*/ 4126 w 4518"/>
              <a:gd name="T17" fmla="*/ 583 h 1573"/>
              <a:gd name="T18" fmla="*/ 4254 w 4518"/>
              <a:gd name="T19" fmla="*/ 670 h 1573"/>
              <a:gd name="T20" fmla="*/ 4360 w 4518"/>
              <a:gd name="T21" fmla="*/ 745 h 1573"/>
              <a:gd name="T22" fmla="*/ 4439 w 4518"/>
              <a:gd name="T23" fmla="*/ 805 h 1573"/>
              <a:gd name="T24" fmla="*/ 4491 w 4518"/>
              <a:gd name="T25" fmla="*/ 851 h 1573"/>
              <a:gd name="T26" fmla="*/ 4518 w 4518"/>
              <a:gd name="T27" fmla="*/ 872 h 1573"/>
              <a:gd name="T28" fmla="*/ 3129 w 4518"/>
              <a:gd name="T29" fmla="*/ 1509 h 1573"/>
              <a:gd name="T30" fmla="*/ 2854 w 4518"/>
              <a:gd name="T31" fmla="*/ 1413 h 1573"/>
              <a:gd name="T32" fmla="*/ 2590 w 4518"/>
              <a:gd name="T33" fmla="*/ 1354 h 1573"/>
              <a:gd name="T34" fmla="*/ 2341 w 4518"/>
              <a:gd name="T35" fmla="*/ 1330 h 1573"/>
              <a:gd name="T36" fmla="*/ 2113 w 4518"/>
              <a:gd name="T37" fmla="*/ 1332 h 1573"/>
              <a:gd name="T38" fmla="*/ 1904 w 4518"/>
              <a:gd name="T39" fmla="*/ 1352 h 1573"/>
              <a:gd name="T40" fmla="*/ 1719 w 4518"/>
              <a:gd name="T41" fmla="*/ 1388 h 1573"/>
              <a:gd name="T42" fmla="*/ 1561 w 4518"/>
              <a:gd name="T43" fmla="*/ 1434 h 1573"/>
              <a:gd name="T44" fmla="*/ 1429 w 4518"/>
              <a:gd name="T45" fmla="*/ 1479 h 1573"/>
              <a:gd name="T46" fmla="*/ 1329 w 4518"/>
              <a:gd name="T47" fmla="*/ 1522 h 1573"/>
              <a:gd name="T48" fmla="*/ 1263 w 4518"/>
              <a:gd name="T49" fmla="*/ 1556 h 1573"/>
              <a:gd name="T50" fmla="*/ 1233 w 4518"/>
              <a:gd name="T51" fmla="*/ 1573 h 1573"/>
              <a:gd name="T52" fmla="*/ 172 w 4518"/>
              <a:gd name="T53" fmla="*/ 738 h 1573"/>
              <a:gd name="T54" fmla="*/ 511 w 4518"/>
              <a:gd name="T55" fmla="*/ 507 h 1573"/>
              <a:gd name="T56" fmla="*/ 845 w 4518"/>
              <a:gd name="T57" fmla="*/ 326 h 1573"/>
              <a:gd name="T58" fmla="*/ 1171 w 4518"/>
              <a:gd name="T59" fmla="*/ 189 h 1573"/>
              <a:gd name="T60" fmla="*/ 1491 w 4518"/>
              <a:gd name="T61" fmla="*/ 93 h 1573"/>
              <a:gd name="T62" fmla="*/ 1800 w 4518"/>
              <a:gd name="T63" fmla="*/ 32 h 1573"/>
              <a:gd name="T64" fmla="*/ 2100 w 4518"/>
              <a:gd name="T65" fmla="*/ 4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18" h="1573">
                <a:moveTo>
                  <a:pt x="2245" y="0"/>
                </a:moveTo>
                <a:lnTo>
                  <a:pt x="2388" y="4"/>
                </a:lnTo>
                <a:lnTo>
                  <a:pt x="2528" y="15"/>
                </a:lnTo>
                <a:lnTo>
                  <a:pt x="2663" y="30"/>
                </a:lnTo>
                <a:lnTo>
                  <a:pt x="2795" y="51"/>
                </a:lnTo>
                <a:lnTo>
                  <a:pt x="2923" y="77"/>
                </a:lnTo>
                <a:lnTo>
                  <a:pt x="3050" y="108"/>
                </a:lnTo>
                <a:lnTo>
                  <a:pt x="3170" y="142"/>
                </a:lnTo>
                <a:lnTo>
                  <a:pt x="3287" y="179"/>
                </a:lnTo>
                <a:lnTo>
                  <a:pt x="3398" y="219"/>
                </a:lnTo>
                <a:lnTo>
                  <a:pt x="3508" y="260"/>
                </a:lnTo>
                <a:lnTo>
                  <a:pt x="3611" y="306"/>
                </a:lnTo>
                <a:lnTo>
                  <a:pt x="3709" y="351"/>
                </a:lnTo>
                <a:lnTo>
                  <a:pt x="3804" y="398"/>
                </a:lnTo>
                <a:lnTo>
                  <a:pt x="3892" y="445"/>
                </a:lnTo>
                <a:lnTo>
                  <a:pt x="3975" y="492"/>
                </a:lnTo>
                <a:lnTo>
                  <a:pt x="4054" y="538"/>
                </a:lnTo>
                <a:lnTo>
                  <a:pt x="4126" y="583"/>
                </a:lnTo>
                <a:lnTo>
                  <a:pt x="4194" y="626"/>
                </a:lnTo>
                <a:lnTo>
                  <a:pt x="4254" y="670"/>
                </a:lnTo>
                <a:lnTo>
                  <a:pt x="4311" y="707"/>
                </a:lnTo>
                <a:lnTo>
                  <a:pt x="4360" y="745"/>
                </a:lnTo>
                <a:lnTo>
                  <a:pt x="4403" y="777"/>
                </a:lnTo>
                <a:lnTo>
                  <a:pt x="4439" y="805"/>
                </a:lnTo>
                <a:lnTo>
                  <a:pt x="4469" y="830"/>
                </a:lnTo>
                <a:lnTo>
                  <a:pt x="4491" y="851"/>
                </a:lnTo>
                <a:lnTo>
                  <a:pt x="4508" y="864"/>
                </a:lnTo>
                <a:lnTo>
                  <a:pt x="4518" y="872"/>
                </a:lnTo>
                <a:lnTo>
                  <a:pt x="3272" y="1573"/>
                </a:lnTo>
                <a:lnTo>
                  <a:pt x="3129" y="1509"/>
                </a:lnTo>
                <a:lnTo>
                  <a:pt x="2989" y="1456"/>
                </a:lnTo>
                <a:lnTo>
                  <a:pt x="2854" y="1413"/>
                </a:lnTo>
                <a:lnTo>
                  <a:pt x="2720" y="1379"/>
                </a:lnTo>
                <a:lnTo>
                  <a:pt x="2590" y="1354"/>
                </a:lnTo>
                <a:lnTo>
                  <a:pt x="2464" y="1339"/>
                </a:lnTo>
                <a:lnTo>
                  <a:pt x="2341" y="1330"/>
                </a:lnTo>
                <a:lnTo>
                  <a:pt x="2224" y="1328"/>
                </a:lnTo>
                <a:lnTo>
                  <a:pt x="2113" y="1332"/>
                </a:lnTo>
                <a:lnTo>
                  <a:pt x="2006" y="1339"/>
                </a:lnTo>
                <a:lnTo>
                  <a:pt x="1904" y="1352"/>
                </a:lnTo>
                <a:lnTo>
                  <a:pt x="1810" y="1369"/>
                </a:lnTo>
                <a:lnTo>
                  <a:pt x="1719" y="1388"/>
                </a:lnTo>
                <a:lnTo>
                  <a:pt x="1636" y="1411"/>
                </a:lnTo>
                <a:lnTo>
                  <a:pt x="1561" y="1434"/>
                </a:lnTo>
                <a:lnTo>
                  <a:pt x="1491" y="1456"/>
                </a:lnTo>
                <a:lnTo>
                  <a:pt x="1429" y="1479"/>
                </a:lnTo>
                <a:lnTo>
                  <a:pt x="1376" y="1501"/>
                </a:lnTo>
                <a:lnTo>
                  <a:pt x="1329" y="1522"/>
                </a:lnTo>
                <a:lnTo>
                  <a:pt x="1291" y="1541"/>
                </a:lnTo>
                <a:lnTo>
                  <a:pt x="1263" y="1556"/>
                </a:lnTo>
                <a:lnTo>
                  <a:pt x="1242" y="1566"/>
                </a:lnTo>
                <a:lnTo>
                  <a:pt x="1233" y="1573"/>
                </a:lnTo>
                <a:lnTo>
                  <a:pt x="0" y="872"/>
                </a:lnTo>
                <a:lnTo>
                  <a:pt x="172" y="738"/>
                </a:lnTo>
                <a:lnTo>
                  <a:pt x="342" y="617"/>
                </a:lnTo>
                <a:lnTo>
                  <a:pt x="511" y="507"/>
                </a:lnTo>
                <a:lnTo>
                  <a:pt x="679" y="411"/>
                </a:lnTo>
                <a:lnTo>
                  <a:pt x="845" y="326"/>
                </a:lnTo>
                <a:lnTo>
                  <a:pt x="1009" y="253"/>
                </a:lnTo>
                <a:lnTo>
                  <a:pt x="1171" y="189"/>
                </a:lnTo>
                <a:lnTo>
                  <a:pt x="1333" y="136"/>
                </a:lnTo>
                <a:lnTo>
                  <a:pt x="1491" y="93"/>
                </a:lnTo>
                <a:lnTo>
                  <a:pt x="1648" y="57"/>
                </a:lnTo>
                <a:lnTo>
                  <a:pt x="1800" y="32"/>
                </a:lnTo>
                <a:lnTo>
                  <a:pt x="1951" y="13"/>
                </a:lnTo>
                <a:lnTo>
                  <a:pt x="2100" y="4"/>
                </a:lnTo>
                <a:lnTo>
                  <a:pt x="2245" y="0"/>
                </a:lnTo>
                <a:close/>
              </a:path>
            </a:pathLst>
          </a:custGeom>
          <a:solidFill>
            <a:srgbClr val="FFFFFF"/>
          </a:solidFill>
          <a:ln w="0">
            <a:noFill/>
            <a:prstDash val="solid"/>
            <a:round/>
            <a:headEnd/>
            <a:tailEnd/>
          </a:ln>
          <a:effectLst>
            <a:outerShdw blurRad="152400" dist="38100" dir="5400000" algn="t" rotWithShape="0">
              <a:prstClr val="black">
                <a:alpha val="21000"/>
              </a:prstClr>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32" name="Freeform 10"/>
          <p:cNvSpPr>
            <a:spLocks/>
          </p:cNvSpPr>
          <p:nvPr/>
        </p:nvSpPr>
        <p:spPr bwMode="auto">
          <a:xfrm>
            <a:off x="3171826" y="1951435"/>
            <a:ext cx="1383506" cy="2321719"/>
          </a:xfrm>
          <a:custGeom>
            <a:avLst/>
            <a:gdLst>
              <a:gd name="T0" fmla="*/ 1291 w 2324"/>
              <a:gd name="T1" fmla="*/ 701 h 3900"/>
              <a:gd name="T2" fmla="*/ 1287 w 2324"/>
              <a:gd name="T3" fmla="*/ 701 h 3900"/>
              <a:gd name="T4" fmla="*/ 1315 w 2324"/>
              <a:gd name="T5" fmla="*/ 973 h 3900"/>
              <a:gd name="T6" fmla="*/ 1368 w 2324"/>
              <a:gd name="T7" fmla="*/ 1218 h 3900"/>
              <a:gd name="T8" fmla="*/ 1446 w 2324"/>
              <a:gd name="T9" fmla="*/ 1440 h 3900"/>
              <a:gd name="T10" fmla="*/ 1538 w 2324"/>
              <a:gd name="T11" fmla="*/ 1638 h 3900"/>
              <a:gd name="T12" fmla="*/ 1643 w 2324"/>
              <a:gd name="T13" fmla="*/ 1814 h 3900"/>
              <a:gd name="T14" fmla="*/ 1755 w 2324"/>
              <a:gd name="T15" fmla="*/ 1969 h 3900"/>
              <a:gd name="T16" fmla="*/ 1870 w 2324"/>
              <a:gd name="T17" fmla="*/ 2101 h 3900"/>
              <a:gd name="T18" fmla="*/ 1981 w 2324"/>
              <a:gd name="T19" fmla="*/ 2212 h 3900"/>
              <a:gd name="T20" fmla="*/ 2084 w 2324"/>
              <a:gd name="T21" fmla="*/ 2302 h 3900"/>
              <a:gd name="T22" fmla="*/ 2175 w 2324"/>
              <a:gd name="T23" fmla="*/ 2372 h 3900"/>
              <a:gd name="T24" fmla="*/ 2248 w 2324"/>
              <a:gd name="T25" fmla="*/ 2423 h 3900"/>
              <a:gd name="T26" fmla="*/ 2299 w 2324"/>
              <a:gd name="T27" fmla="*/ 2455 h 3900"/>
              <a:gd name="T28" fmla="*/ 2324 w 2324"/>
              <a:gd name="T29" fmla="*/ 2468 h 3900"/>
              <a:gd name="T30" fmla="*/ 2137 w 2324"/>
              <a:gd name="T31" fmla="*/ 3815 h 3900"/>
              <a:gd name="T32" fmla="*/ 1792 w 2324"/>
              <a:gd name="T33" fmla="*/ 3634 h 3900"/>
              <a:gd name="T34" fmla="*/ 1487 w 2324"/>
              <a:gd name="T35" fmla="*/ 3438 h 3900"/>
              <a:gd name="T36" fmla="*/ 1216 w 2324"/>
              <a:gd name="T37" fmla="*/ 3232 h 3900"/>
              <a:gd name="T38" fmla="*/ 980 w 2324"/>
              <a:gd name="T39" fmla="*/ 3017 h 3900"/>
              <a:gd name="T40" fmla="*/ 776 w 2324"/>
              <a:gd name="T41" fmla="*/ 2793 h 3900"/>
              <a:gd name="T42" fmla="*/ 601 w 2324"/>
              <a:gd name="T43" fmla="*/ 2566 h 3900"/>
              <a:gd name="T44" fmla="*/ 454 w 2324"/>
              <a:gd name="T45" fmla="*/ 2336 h 3900"/>
              <a:gd name="T46" fmla="*/ 332 w 2324"/>
              <a:gd name="T47" fmla="*/ 2104 h 3900"/>
              <a:gd name="T48" fmla="*/ 232 w 2324"/>
              <a:gd name="T49" fmla="*/ 1876 h 3900"/>
              <a:gd name="T50" fmla="*/ 155 w 2324"/>
              <a:gd name="T51" fmla="*/ 1650 h 3900"/>
              <a:gd name="T52" fmla="*/ 94 w 2324"/>
              <a:gd name="T53" fmla="*/ 1429 h 3900"/>
              <a:gd name="T54" fmla="*/ 51 w 2324"/>
              <a:gd name="T55" fmla="*/ 1218 h 3900"/>
              <a:gd name="T56" fmla="*/ 23 w 2324"/>
              <a:gd name="T57" fmla="*/ 1016 h 3900"/>
              <a:gd name="T58" fmla="*/ 8 w 2324"/>
              <a:gd name="T59" fmla="*/ 826 h 3900"/>
              <a:gd name="T60" fmla="*/ 0 w 2324"/>
              <a:gd name="T61" fmla="*/ 650 h 3900"/>
              <a:gd name="T62" fmla="*/ 2 w 2324"/>
              <a:gd name="T63" fmla="*/ 492 h 3900"/>
              <a:gd name="T64" fmla="*/ 9 w 2324"/>
              <a:gd name="T65" fmla="*/ 350 h 3900"/>
              <a:gd name="T66" fmla="*/ 21 w 2324"/>
              <a:gd name="T67" fmla="*/ 231 h 3900"/>
              <a:gd name="T68" fmla="*/ 32 w 2324"/>
              <a:gd name="T69" fmla="*/ 133 h 3900"/>
              <a:gd name="T70" fmla="*/ 43 w 2324"/>
              <a:gd name="T71" fmla="*/ 62 h 3900"/>
              <a:gd name="T72" fmla="*/ 53 w 2324"/>
              <a:gd name="T73" fmla="*/ 18 h 3900"/>
              <a:gd name="T74" fmla="*/ 55 w 2324"/>
              <a:gd name="T75" fmla="*/ 3 h 3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4" h="3900">
                <a:moveTo>
                  <a:pt x="58" y="0"/>
                </a:moveTo>
                <a:lnTo>
                  <a:pt x="1291" y="701"/>
                </a:lnTo>
                <a:lnTo>
                  <a:pt x="1289" y="701"/>
                </a:lnTo>
                <a:lnTo>
                  <a:pt x="1287" y="701"/>
                </a:lnTo>
                <a:lnTo>
                  <a:pt x="1299" y="841"/>
                </a:lnTo>
                <a:lnTo>
                  <a:pt x="1315" y="973"/>
                </a:lnTo>
                <a:lnTo>
                  <a:pt x="1338" y="1097"/>
                </a:lnTo>
                <a:lnTo>
                  <a:pt x="1368" y="1218"/>
                </a:lnTo>
                <a:lnTo>
                  <a:pt x="1404" y="1331"/>
                </a:lnTo>
                <a:lnTo>
                  <a:pt x="1446" y="1440"/>
                </a:lnTo>
                <a:lnTo>
                  <a:pt x="1489" y="1542"/>
                </a:lnTo>
                <a:lnTo>
                  <a:pt x="1538" y="1638"/>
                </a:lnTo>
                <a:lnTo>
                  <a:pt x="1589" y="1729"/>
                </a:lnTo>
                <a:lnTo>
                  <a:pt x="1643" y="1814"/>
                </a:lnTo>
                <a:lnTo>
                  <a:pt x="1698" y="1895"/>
                </a:lnTo>
                <a:lnTo>
                  <a:pt x="1755" y="1969"/>
                </a:lnTo>
                <a:lnTo>
                  <a:pt x="1813" y="2036"/>
                </a:lnTo>
                <a:lnTo>
                  <a:pt x="1870" y="2101"/>
                </a:lnTo>
                <a:lnTo>
                  <a:pt x="1926" y="2159"/>
                </a:lnTo>
                <a:lnTo>
                  <a:pt x="1981" y="2212"/>
                </a:lnTo>
                <a:lnTo>
                  <a:pt x="2034" y="2259"/>
                </a:lnTo>
                <a:lnTo>
                  <a:pt x="2084" y="2302"/>
                </a:lnTo>
                <a:lnTo>
                  <a:pt x="2132" y="2340"/>
                </a:lnTo>
                <a:lnTo>
                  <a:pt x="2175" y="2372"/>
                </a:lnTo>
                <a:lnTo>
                  <a:pt x="2214" y="2400"/>
                </a:lnTo>
                <a:lnTo>
                  <a:pt x="2248" y="2423"/>
                </a:lnTo>
                <a:lnTo>
                  <a:pt x="2279" y="2442"/>
                </a:lnTo>
                <a:lnTo>
                  <a:pt x="2299" y="2455"/>
                </a:lnTo>
                <a:lnTo>
                  <a:pt x="2316" y="2465"/>
                </a:lnTo>
                <a:lnTo>
                  <a:pt x="2324" y="2468"/>
                </a:lnTo>
                <a:lnTo>
                  <a:pt x="2324" y="3900"/>
                </a:lnTo>
                <a:lnTo>
                  <a:pt x="2137" y="3815"/>
                </a:lnTo>
                <a:lnTo>
                  <a:pt x="1960" y="3726"/>
                </a:lnTo>
                <a:lnTo>
                  <a:pt x="1792" y="3634"/>
                </a:lnTo>
                <a:lnTo>
                  <a:pt x="1634" y="3538"/>
                </a:lnTo>
                <a:lnTo>
                  <a:pt x="1487" y="3438"/>
                </a:lnTo>
                <a:lnTo>
                  <a:pt x="1348" y="3336"/>
                </a:lnTo>
                <a:lnTo>
                  <a:pt x="1216" y="3232"/>
                </a:lnTo>
                <a:lnTo>
                  <a:pt x="1093" y="3125"/>
                </a:lnTo>
                <a:lnTo>
                  <a:pt x="980" y="3017"/>
                </a:lnTo>
                <a:lnTo>
                  <a:pt x="874" y="2906"/>
                </a:lnTo>
                <a:lnTo>
                  <a:pt x="776" y="2793"/>
                </a:lnTo>
                <a:lnTo>
                  <a:pt x="684" y="2680"/>
                </a:lnTo>
                <a:lnTo>
                  <a:pt x="601" y="2566"/>
                </a:lnTo>
                <a:lnTo>
                  <a:pt x="524" y="2451"/>
                </a:lnTo>
                <a:lnTo>
                  <a:pt x="454" y="2336"/>
                </a:lnTo>
                <a:lnTo>
                  <a:pt x="390" y="2219"/>
                </a:lnTo>
                <a:lnTo>
                  <a:pt x="332" y="2104"/>
                </a:lnTo>
                <a:lnTo>
                  <a:pt x="279" y="1989"/>
                </a:lnTo>
                <a:lnTo>
                  <a:pt x="232" y="1876"/>
                </a:lnTo>
                <a:lnTo>
                  <a:pt x="190" y="1761"/>
                </a:lnTo>
                <a:lnTo>
                  <a:pt x="155" y="1650"/>
                </a:lnTo>
                <a:lnTo>
                  <a:pt x="123" y="1538"/>
                </a:lnTo>
                <a:lnTo>
                  <a:pt x="94" y="1429"/>
                </a:lnTo>
                <a:lnTo>
                  <a:pt x="72" y="1322"/>
                </a:lnTo>
                <a:lnTo>
                  <a:pt x="51" y="1218"/>
                </a:lnTo>
                <a:lnTo>
                  <a:pt x="36" y="1114"/>
                </a:lnTo>
                <a:lnTo>
                  <a:pt x="23" y="1016"/>
                </a:lnTo>
                <a:lnTo>
                  <a:pt x="13" y="918"/>
                </a:lnTo>
                <a:lnTo>
                  <a:pt x="8" y="826"/>
                </a:lnTo>
                <a:lnTo>
                  <a:pt x="2" y="735"/>
                </a:lnTo>
                <a:lnTo>
                  <a:pt x="0" y="650"/>
                </a:lnTo>
                <a:lnTo>
                  <a:pt x="0" y="569"/>
                </a:lnTo>
                <a:lnTo>
                  <a:pt x="2" y="492"/>
                </a:lnTo>
                <a:lnTo>
                  <a:pt x="6" y="418"/>
                </a:lnTo>
                <a:lnTo>
                  <a:pt x="9" y="350"/>
                </a:lnTo>
                <a:lnTo>
                  <a:pt x="15" y="288"/>
                </a:lnTo>
                <a:lnTo>
                  <a:pt x="21" y="231"/>
                </a:lnTo>
                <a:lnTo>
                  <a:pt x="26" y="179"/>
                </a:lnTo>
                <a:lnTo>
                  <a:pt x="32" y="133"/>
                </a:lnTo>
                <a:lnTo>
                  <a:pt x="38" y="96"/>
                </a:lnTo>
                <a:lnTo>
                  <a:pt x="43" y="62"/>
                </a:lnTo>
                <a:lnTo>
                  <a:pt x="49" y="37"/>
                </a:lnTo>
                <a:lnTo>
                  <a:pt x="53" y="18"/>
                </a:lnTo>
                <a:lnTo>
                  <a:pt x="55" y="7"/>
                </a:lnTo>
                <a:lnTo>
                  <a:pt x="55" y="3"/>
                </a:lnTo>
                <a:lnTo>
                  <a:pt x="58" y="0"/>
                </a:lnTo>
                <a:close/>
              </a:path>
            </a:pathLst>
          </a:custGeom>
          <a:solidFill>
            <a:srgbClr val="FFFFFF"/>
          </a:solidFill>
          <a:ln w="0">
            <a:noFill/>
            <a:prstDash val="solid"/>
            <a:round/>
            <a:headEnd/>
            <a:tailEnd/>
          </a:ln>
          <a:effectLst>
            <a:outerShdw blurRad="152400" dist="38100" dir="8100000" algn="tr" rotWithShape="0">
              <a:prstClr val="black">
                <a:alpha val="19000"/>
              </a:prstClr>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33" name="Freeform 11"/>
          <p:cNvSpPr>
            <a:spLocks/>
          </p:cNvSpPr>
          <p:nvPr/>
        </p:nvSpPr>
        <p:spPr bwMode="auto">
          <a:xfrm>
            <a:off x="4555332" y="1951435"/>
            <a:ext cx="1370410" cy="2322910"/>
          </a:xfrm>
          <a:custGeom>
            <a:avLst/>
            <a:gdLst>
              <a:gd name="T0" fmla="*/ 2252 w 2303"/>
              <a:gd name="T1" fmla="*/ 1 h 3902"/>
              <a:gd name="T2" fmla="*/ 2278 w 2303"/>
              <a:gd name="T3" fmla="*/ 192 h 3902"/>
              <a:gd name="T4" fmla="*/ 2303 w 2303"/>
              <a:gd name="T5" fmla="*/ 556 h 3902"/>
              <a:gd name="T6" fmla="*/ 2293 w 2303"/>
              <a:gd name="T7" fmla="*/ 897 h 3902"/>
              <a:gd name="T8" fmla="*/ 2256 w 2303"/>
              <a:gd name="T9" fmla="*/ 1218 h 3902"/>
              <a:gd name="T10" fmla="*/ 2192 w 2303"/>
              <a:gd name="T11" fmla="*/ 1518 h 3902"/>
              <a:gd name="T12" fmla="*/ 2103 w 2303"/>
              <a:gd name="T13" fmla="*/ 1797 h 3902"/>
              <a:gd name="T14" fmla="*/ 1994 w 2303"/>
              <a:gd name="T15" fmla="*/ 2057 h 3902"/>
              <a:gd name="T16" fmla="*/ 1869 w 2303"/>
              <a:gd name="T17" fmla="*/ 2297 h 3902"/>
              <a:gd name="T18" fmla="*/ 1728 w 2303"/>
              <a:gd name="T19" fmla="*/ 2519 h 3902"/>
              <a:gd name="T20" fmla="*/ 1577 w 2303"/>
              <a:gd name="T21" fmla="*/ 2723 h 3902"/>
              <a:gd name="T22" fmla="*/ 1417 w 2303"/>
              <a:gd name="T23" fmla="*/ 2908 h 3902"/>
              <a:gd name="T24" fmla="*/ 1253 w 2303"/>
              <a:gd name="T25" fmla="*/ 3076 h 3902"/>
              <a:gd name="T26" fmla="*/ 1087 w 2303"/>
              <a:gd name="T27" fmla="*/ 3226 h 3902"/>
              <a:gd name="T28" fmla="*/ 923 w 2303"/>
              <a:gd name="T29" fmla="*/ 3360 h 3902"/>
              <a:gd name="T30" fmla="*/ 761 w 2303"/>
              <a:gd name="T31" fmla="*/ 3479 h 3902"/>
              <a:gd name="T32" fmla="*/ 608 w 2303"/>
              <a:gd name="T33" fmla="*/ 3581 h 3902"/>
              <a:gd name="T34" fmla="*/ 465 w 2303"/>
              <a:gd name="T35" fmla="*/ 3670 h 3902"/>
              <a:gd name="T36" fmla="*/ 337 w 2303"/>
              <a:gd name="T37" fmla="*/ 3741 h 3902"/>
              <a:gd name="T38" fmla="*/ 224 w 2303"/>
              <a:gd name="T39" fmla="*/ 3800 h 3902"/>
              <a:gd name="T40" fmla="*/ 132 w 2303"/>
              <a:gd name="T41" fmla="*/ 3845 h 3902"/>
              <a:gd name="T42" fmla="*/ 60 w 2303"/>
              <a:gd name="T43" fmla="*/ 3877 h 3902"/>
              <a:gd name="T44" fmla="*/ 17 w 2303"/>
              <a:gd name="T45" fmla="*/ 3894 h 3902"/>
              <a:gd name="T46" fmla="*/ 0 w 2303"/>
              <a:gd name="T47" fmla="*/ 3902 h 3902"/>
              <a:gd name="T48" fmla="*/ 0 w 2303"/>
              <a:gd name="T49" fmla="*/ 2468 h 3902"/>
              <a:gd name="T50" fmla="*/ 0 w 2303"/>
              <a:gd name="T51" fmla="*/ 2470 h 3902"/>
              <a:gd name="T52" fmla="*/ 235 w 2303"/>
              <a:gd name="T53" fmla="*/ 2299 h 3902"/>
              <a:gd name="T54" fmla="*/ 429 w 2303"/>
              <a:gd name="T55" fmla="*/ 2118 h 3902"/>
              <a:gd name="T56" fmla="*/ 590 w 2303"/>
              <a:gd name="T57" fmla="*/ 1931 h 3902"/>
              <a:gd name="T58" fmla="*/ 716 w 2303"/>
              <a:gd name="T59" fmla="*/ 1740 h 3902"/>
              <a:gd name="T60" fmla="*/ 814 w 2303"/>
              <a:gd name="T61" fmla="*/ 1554 h 3902"/>
              <a:gd name="T62" fmla="*/ 887 w 2303"/>
              <a:gd name="T63" fmla="*/ 1374 h 3902"/>
              <a:gd name="T64" fmla="*/ 940 w 2303"/>
              <a:gd name="T65" fmla="*/ 1207 h 3902"/>
              <a:gd name="T66" fmla="*/ 974 w 2303"/>
              <a:gd name="T67" fmla="*/ 1056 h 3902"/>
              <a:gd name="T68" fmla="*/ 995 w 2303"/>
              <a:gd name="T69" fmla="*/ 926 h 3902"/>
              <a:gd name="T70" fmla="*/ 1004 w 2303"/>
              <a:gd name="T71" fmla="*/ 820 h 3902"/>
              <a:gd name="T72" fmla="*/ 1008 w 2303"/>
              <a:gd name="T73" fmla="*/ 746 h 3902"/>
              <a:gd name="T74" fmla="*/ 1008 w 2303"/>
              <a:gd name="T75" fmla="*/ 707 h 3902"/>
              <a:gd name="T76" fmla="*/ 1006 w 2303"/>
              <a:gd name="T77" fmla="*/ 701 h 3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3" h="3902">
                <a:moveTo>
                  <a:pt x="2252" y="0"/>
                </a:moveTo>
                <a:lnTo>
                  <a:pt x="2252" y="1"/>
                </a:lnTo>
                <a:lnTo>
                  <a:pt x="2254" y="3"/>
                </a:lnTo>
                <a:lnTo>
                  <a:pt x="2278" y="192"/>
                </a:lnTo>
                <a:lnTo>
                  <a:pt x="2295" y="377"/>
                </a:lnTo>
                <a:lnTo>
                  <a:pt x="2303" y="556"/>
                </a:lnTo>
                <a:lnTo>
                  <a:pt x="2303" y="729"/>
                </a:lnTo>
                <a:lnTo>
                  <a:pt x="2293" y="897"/>
                </a:lnTo>
                <a:lnTo>
                  <a:pt x="2278" y="1059"/>
                </a:lnTo>
                <a:lnTo>
                  <a:pt x="2256" y="1218"/>
                </a:lnTo>
                <a:lnTo>
                  <a:pt x="2227" y="1371"/>
                </a:lnTo>
                <a:lnTo>
                  <a:pt x="2192" y="1518"/>
                </a:lnTo>
                <a:lnTo>
                  <a:pt x="2150" y="1659"/>
                </a:lnTo>
                <a:lnTo>
                  <a:pt x="2103" y="1797"/>
                </a:lnTo>
                <a:lnTo>
                  <a:pt x="2050" y="1929"/>
                </a:lnTo>
                <a:lnTo>
                  <a:pt x="1994" y="2057"/>
                </a:lnTo>
                <a:lnTo>
                  <a:pt x="1933" y="2180"/>
                </a:lnTo>
                <a:lnTo>
                  <a:pt x="1869" y="2297"/>
                </a:lnTo>
                <a:lnTo>
                  <a:pt x="1800" y="2410"/>
                </a:lnTo>
                <a:lnTo>
                  <a:pt x="1728" y="2519"/>
                </a:lnTo>
                <a:lnTo>
                  <a:pt x="1654" y="2623"/>
                </a:lnTo>
                <a:lnTo>
                  <a:pt x="1577" y="2723"/>
                </a:lnTo>
                <a:lnTo>
                  <a:pt x="1498" y="2817"/>
                </a:lnTo>
                <a:lnTo>
                  <a:pt x="1417" y="2908"/>
                </a:lnTo>
                <a:lnTo>
                  <a:pt x="1336" y="2995"/>
                </a:lnTo>
                <a:lnTo>
                  <a:pt x="1253" y="3076"/>
                </a:lnTo>
                <a:lnTo>
                  <a:pt x="1170" y="3153"/>
                </a:lnTo>
                <a:lnTo>
                  <a:pt x="1087" y="3226"/>
                </a:lnTo>
                <a:lnTo>
                  <a:pt x="1004" y="3296"/>
                </a:lnTo>
                <a:lnTo>
                  <a:pt x="923" y="3360"/>
                </a:lnTo>
                <a:lnTo>
                  <a:pt x="842" y="3423"/>
                </a:lnTo>
                <a:lnTo>
                  <a:pt x="761" y="3479"/>
                </a:lnTo>
                <a:lnTo>
                  <a:pt x="684" y="3532"/>
                </a:lnTo>
                <a:lnTo>
                  <a:pt x="608" y="3581"/>
                </a:lnTo>
                <a:lnTo>
                  <a:pt x="535" y="3628"/>
                </a:lnTo>
                <a:lnTo>
                  <a:pt x="465" y="3670"/>
                </a:lnTo>
                <a:lnTo>
                  <a:pt x="399" y="3707"/>
                </a:lnTo>
                <a:lnTo>
                  <a:pt x="337" y="3741"/>
                </a:lnTo>
                <a:lnTo>
                  <a:pt x="279" y="3773"/>
                </a:lnTo>
                <a:lnTo>
                  <a:pt x="224" y="3800"/>
                </a:lnTo>
                <a:lnTo>
                  <a:pt x="175" y="3824"/>
                </a:lnTo>
                <a:lnTo>
                  <a:pt x="132" y="3845"/>
                </a:lnTo>
                <a:lnTo>
                  <a:pt x="92" y="3862"/>
                </a:lnTo>
                <a:lnTo>
                  <a:pt x="60" y="3877"/>
                </a:lnTo>
                <a:lnTo>
                  <a:pt x="36" y="3887"/>
                </a:lnTo>
                <a:lnTo>
                  <a:pt x="17" y="3894"/>
                </a:lnTo>
                <a:lnTo>
                  <a:pt x="5" y="3900"/>
                </a:lnTo>
                <a:lnTo>
                  <a:pt x="0" y="3902"/>
                </a:lnTo>
                <a:lnTo>
                  <a:pt x="0" y="3900"/>
                </a:lnTo>
                <a:lnTo>
                  <a:pt x="0" y="2468"/>
                </a:lnTo>
                <a:lnTo>
                  <a:pt x="0" y="2470"/>
                </a:lnTo>
                <a:lnTo>
                  <a:pt x="0" y="2470"/>
                </a:lnTo>
                <a:lnTo>
                  <a:pt x="122" y="2385"/>
                </a:lnTo>
                <a:lnTo>
                  <a:pt x="235" y="2299"/>
                </a:lnTo>
                <a:lnTo>
                  <a:pt x="337" y="2210"/>
                </a:lnTo>
                <a:lnTo>
                  <a:pt x="429" y="2118"/>
                </a:lnTo>
                <a:lnTo>
                  <a:pt x="514" y="2025"/>
                </a:lnTo>
                <a:lnTo>
                  <a:pt x="590" y="1931"/>
                </a:lnTo>
                <a:lnTo>
                  <a:pt x="656" y="1835"/>
                </a:lnTo>
                <a:lnTo>
                  <a:pt x="716" y="1740"/>
                </a:lnTo>
                <a:lnTo>
                  <a:pt x="769" y="1646"/>
                </a:lnTo>
                <a:lnTo>
                  <a:pt x="814" y="1554"/>
                </a:lnTo>
                <a:lnTo>
                  <a:pt x="853" y="1461"/>
                </a:lnTo>
                <a:lnTo>
                  <a:pt x="887" y="1374"/>
                </a:lnTo>
                <a:lnTo>
                  <a:pt x="916" y="1288"/>
                </a:lnTo>
                <a:lnTo>
                  <a:pt x="940" y="1207"/>
                </a:lnTo>
                <a:lnTo>
                  <a:pt x="959" y="1127"/>
                </a:lnTo>
                <a:lnTo>
                  <a:pt x="974" y="1056"/>
                </a:lnTo>
                <a:lnTo>
                  <a:pt x="985" y="988"/>
                </a:lnTo>
                <a:lnTo>
                  <a:pt x="995" y="926"/>
                </a:lnTo>
                <a:lnTo>
                  <a:pt x="1000" y="869"/>
                </a:lnTo>
                <a:lnTo>
                  <a:pt x="1004" y="820"/>
                </a:lnTo>
                <a:lnTo>
                  <a:pt x="1006" y="778"/>
                </a:lnTo>
                <a:lnTo>
                  <a:pt x="1008" y="746"/>
                </a:lnTo>
                <a:lnTo>
                  <a:pt x="1008" y="722"/>
                </a:lnTo>
                <a:lnTo>
                  <a:pt x="1008" y="707"/>
                </a:lnTo>
                <a:lnTo>
                  <a:pt x="1008" y="701"/>
                </a:lnTo>
                <a:lnTo>
                  <a:pt x="1006" y="701"/>
                </a:lnTo>
                <a:lnTo>
                  <a:pt x="2252" y="0"/>
                </a:lnTo>
                <a:close/>
              </a:path>
            </a:pathLst>
          </a:custGeom>
          <a:solidFill>
            <a:srgbClr val="FFFFFF"/>
          </a:solidFill>
          <a:ln w="0">
            <a:noFill/>
            <a:prstDash val="solid"/>
            <a:round/>
            <a:headEnd/>
            <a:tailEnd/>
          </a:ln>
          <a:effectLst>
            <a:outerShdw blurRad="152400" dist="38100" dir="2700000" algn="tl" rotWithShape="0">
              <a:prstClr val="black">
                <a:alpha val="19000"/>
              </a:prstClr>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34" name="Freeform 12"/>
          <p:cNvSpPr>
            <a:spLocks/>
          </p:cNvSpPr>
          <p:nvPr/>
        </p:nvSpPr>
        <p:spPr bwMode="auto">
          <a:xfrm>
            <a:off x="3206353" y="1433513"/>
            <a:ext cx="1347788" cy="935831"/>
          </a:xfrm>
          <a:custGeom>
            <a:avLst/>
            <a:gdLst>
              <a:gd name="T0" fmla="*/ 2264 w 2264"/>
              <a:gd name="T1" fmla="*/ 0 h 1573"/>
              <a:gd name="T2" fmla="*/ 2264 w 2264"/>
              <a:gd name="T3" fmla="*/ 1328 h 1573"/>
              <a:gd name="T4" fmla="*/ 2155 w 2264"/>
              <a:gd name="T5" fmla="*/ 1330 h 1573"/>
              <a:gd name="T6" fmla="*/ 2051 w 2264"/>
              <a:gd name="T7" fmla="*/ 1335 h 1573"/>
              <a:gd name="T8" fmla="*/ 1951 w 2264"/>
              <a:gd name="T9" fmla="*/ 1347 h 1573"/>
              <a:gd name="T10" fmla="*/ 1857 w 2264"/>
              <a:gd name="T11" fmla="*/ 1360 h 1573"/>
              <a:gd name="T12" fmla="*/ 1768 w 2264"/>
              <a:gd name="T13" fmla="*/ 1377 h 1573"/>
              <a:gd name="T14" fmla="*/ 1685 w 2264"/>
              <a:gd name="T15" fmla="*/ 1398 h 1573"/>
              <a:gd name="T16" fmla="*/ 1608 w 2264"/>
              <a:gd name="T17" fmla="*/ 1418 h 1573"/>
              <a:gd name="T18" fmla="*/ 1536 w 2264"/>
              <a:gd name="T19" fmla="*/ 1441 h 1573"/>
              <a:gd name="T20" fmla="*/ 1472 w 2264"/>
              <a:gd name="T21" fmla="*/ 1464 h 1573"/>
              <a:gd name="T22" fmla="*/ 1416 w 2264"/>
              <a:gd name="T23" fmla="*/ 1484 h 1573"/>
              <a:gd name="T24" fmla="*/ 1365 w 2264"/>
              <a:gd name="T25" fmla="*/ 1507 h 1573"/>
              <a:gd name="T26" fmla="*/ 1323 w 2264"/>
              <a:gd name="T27" fmla="*/ 1526 h 1573"/>
              <a:gd name="T28" fmla="*/ 1288 w 2264"/>
              <a:gd name="T29" fmla="*/ 1543 h 1573"/>
              <a:gd name="T30" fmla="*/ 1261 w 2264"/>
              <a:gd name="T31" fmla="*/ 1556 h 1573"/>
              <a:gd name="T32" fmla="*/ 1242 w 2264"/>
              <a:gd name="T33" fmla="*/ 1567 h 1573"/>
              <a:gd name="T34" fmla="*/ 1233 w 2264"/>
              <a:gd name="T35" fmla="*/ 1573 h 1573"/>
              <a:gd name="T36" fmla="*/ 0 w 2264"/>
              <a:gd name="T37" fmla="*/ 872 h 1573"/>
              <a:gd name="T38" fmla="*/ 174 w 2264"/>
              <a:gd name="T39" fmla="*/ 738 h 1573"/>
              <a:gd name="T40" fmla="*/ 345 w 2264"/>
              <a:gd name="T41" fmla="*/ 615 h 1573"/>
              <a:gd name="T42" fmla="*/ 515 w 2264"/>
              <a:gd name="T43" fmla="*/ 506 h 1573"/>
              <a:gd name="T44" fmla="*/ 685 w 2264"/>
              <a:gd name="T45" fmla="*/ 408 h 1573"/>
              <a:gd name="T46" fmla="*/ 852 w 2264"/>
              <a:gd name="T47" fmla="*/ 323 h 1573"/>
              <a:gd name="T48" fmla="*/ 1018 w 2264"/>
              <a:gd name="T49" fmla="*/ 249 h 1573"/>
              <a:gd name="T50" fmla="*/ 1182 w 2264"/>
              <a:gd name="T51" fmla="*/ 185 h 1573"/>
              <a:gd name="T52" fmla="*/ 1344 w 2264"/>
              <a:gd name="T53" fmla="*/ 132 h 1573"/>
              <a:gd name="T54" fmla="*/ 1504 w 2264"/>
              <a:gd name="T55" fmla="*/ 89 h 1573"/>
              <a:gd name="T56" fmla="*/ 1661 w 2264"/>
              <a:gd name="T57" fmla="*/ 55 h 1573"/>
              <a:gd name="T58" fmla="*/ 1817 w 2264"/>
              <a:gd name="T59" fmla="*/ 28 h 1573"/>
              <a:gd name="T60" fmla="*/ 1968 w 2264"/>
              <a:gd name="T61" fmla="*/ 11 h 1573"/>
              <a:gd name="T62" fmla="*/ 2119 w 2264"/>
              <a:gd name="T63" fmla="*/ 2 h 1573"/>
              <a:gd name="T64" fmla="*/ 2264 w 2264"/>
              <a:gd name="T65"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64" h="1573">
                <a:moveTo>
                  <a:pt x="2264" y="0"/>
                </a:moveTo>
                <a:lnTo>
                  <a:pt x="2264" y="1328"/>
                </a:lnTo>
                <a:lnTo>
                  <a:pt x="2155" y="1330"/>
                </a:lnTo>
                <a:lnTo>
                  <a:pt x="2051" y="1335"/>
                </a:lnTo>
                <a:lnTo>
                  <a:pt x="1951" y="1347"/>
                </a:lnTo>
                <a:lnTo>
                  <a:pt x="1857" y="1360"/>
                </a:lnTo>
                <a:lnTo>
                  <a:pt x="1768" y="1377"/>
                </a:lnTo>
                <a:lnTo>
                  <a:pt x="1685" y="1398"/>
                </a:lnTo>
                <a:lnTo>
                  <a:pt x="1608" y="1418"/>
                </a:lnTo>
                <a:lnTo>
                  <a:pt x="1536" y="1441"/>
                </a:lnTo>
                <a:lnTo>
                  <a:pt x="1472" y="1464"/>
                </a:lnTo>
                <a:lnTo>
                  <a:pt x="1416" y="1484"/>
                </a:lnTo>
                <a:lnTo>
                  <a:pt x="1365" y="1507"/>
                </a:lnTo>
                <a:lnTo>
                  <a:pt x="1323" y="1526"/>
                </a:lnTo>
                <a:lnTo>
                  <a:pt x="1288" y="1543"/>
                </a:lnTo>
                <a:lnTo>
                  <a:pt x="1261" y="1556"/>
                </a:lnTo>
                <a:lnTo>
                  <a:pt x="1242" y="1567"/>
                </a:lnTo>
                <a:lnTo>
                  <a:pt x="1233" y="1573"/>
                </a:lnTo>
                <a:lnTo>
                  <a:pt x="0" y="872"/>
                </a:lnTo>
                <a:lnTo>
                  <a:pt x="174" y="738"/>
                </a:lnTo>
                <a:lnTo>
                  <a:pt x="345" y="615"/>
                </a:lnTo>
                <a:lnTo>
                  <a:pt x="515" y="506"/>
                </a:lnTo>
                <a:lnTo>
                  <a:pt x="685" y="408"/>
                </a:lnTo>
                <a:lnTo>
                  <a:pt x="852" y="323"/>
                </a:lnTo>
                <a:lnTo>
                  <a:pt x="1018" y="249"/>
                </a:lnTo>
                <a:lnTo>
                  <a:pt x="1182" y="185"/>
                </a:lnTo>
                <a:lnTo>
                  <a:pt x="1344" y="132"/>
                </a:lnTo>
                <a:lnTo>
                  <a:pt x="1504" y="89"/>
                </a:lnTo>
                <a:lnTo>
                  <a:pt x="1661" y="55"/>
                </a:lnTo>
                <a:lnTo>
                  <a:pt x="1817" y="28"/>
                </a:lnTo>
                <a:lnTo>
                  <a:pt x="1968" y="11"/>
                </a:lnTo>
                <a:lnTo>
                  <a:pt x="2119" y="2"/>
                </a:lnTo>
                <a:lnTo>
                  <a:pt x="2264" y="0"/>
                </a:lnTo>
                <a:close/>
              </a:path>
            </a:pathLst>
          </a:custGeom>
          <a:gradFill flip="none" rotWithShape="1">
            <a:gsLst>
              <a:gs pos="38000">
                <a:srgbClr val="D60D1F">
                  <a:lumMod val="84000"/>
                  <a:lumOff val="16000"/>
                </a:srgbClr>
              </a:gs>
              <a:gs pos="30000">
                <a:schemeClr val="accent3">
                  <a:lumMod val="75000"/>
                </a:schemeClr>
              </a:gs>
              <a:gs pos="90000">
                <a:schemeClr val="accent3"/>
              </a:gs>
            </a:gsLst>
            <a:lin ang="189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35" name="Freeform 13"/>
          <p:cNvSpPr>
            <a:spLocks/>
          </p:cNvSpPr>
          <p:nvPr/>
        </p:nvSpPr>
        <p:spPr bwMode="auto">
          <a:xfrm>
            <a:off x="4554141" y="1433513"/>
            <a:ext cx="1341835" cy="935831"/>
          </a:xfrm>
          <a:custGeom>
            <a:avLst/>
            <a:gdLst>
              <a:gd name="T0" fmla="*/ 0 w 2254"/>
              <a:gd name="T1" fmla="*/ 0 h 1573"/>
              <a:gd name="T2" fmla="*/ 147 w 2254"/>
              <a:gd name="T3" fmla="*/ 6 h 1573"/>
              <a:gd name="T4" fmla="*/ 290 w 2254"/>
              <a:gd name="T5" fmla="*/ 17 h 1573"/>
              <a:gd name="T6" fmla="*/ 430 w 2254"/>
              <a:gd name="T7" fmla="*/ 34 h 1573"/>
              <a:gd name="T8" fmla="*/ 567 w 2254"/>
              <a:gd name="T9" fmla="*/ 59 h 1573"/>
              <a:gd name="T10" fmla="*/ 697 w 2254"/>
              <a:gd name="T11" fmla="*/ 87 h 1573"/>
              <a:gd name="T12" fmla="*/ 825 w 2254"/>
              <a:gd name="T13" fmla="*/ 119 h 1573"/>
              <a:gd name="T14" fmla="*/ 950 w 2254"/>
              <a:gd name="T15" fmla="*/ 155 h 1573"/>
              <a:gd name="T16" fmla="*/ 1068 w 2254"/>
              <a:gd name="T17" fmla="*/ 194 h 1573"/>
              <a:gd name="T18" fmla="*/ 1183 w 2254"/>
              <a:gd name="T19" fmla="*/ 238 h 1573"/>
              <a:gd name="T20" fmla="*/ 1293 w 2254"/>
              <a:gd name="T21" fmla="*/ 281 h 1573"/>
              <a:gd name="T22" fmla="*/ 1396 w 2254"/>
              <a:gd name="T23" fmla="*/ 328 h 1573"/>
              <a:gd name="T24" fmla="*/ 1496 w 2254"/>
              <a:gd name="T25" fmla="*/ 375 h 1573"/>
              <a:gd name="T26" fmla="*/ 1590 w 2254"/>
              <a:gd name="T27" fmla="*/ 425 h 1573"/>
              <a:gd name="T28" fmla="*/ 1679 w 2254"/>
              <a:gd name="T29" fmla="*/ 474 h 1573"/>
              <a:gd name="T30" fmla="*/ 1762 w 2254"/>
              <a:gd name="T31" fmla="*/ 521 h 1573"/>
              <a:gd name="T32" fmla="*/ 1839 w 2254"/>
              <a:gd name="T33" fmla="*/ 568 h 1573"/>
              <a:gd name="T34" fmla="*/ 1911 w 2254"/>
              <a:gd name="T35" fmla="*/ 615 h 1573"/>
              <a:gd name="T36" fmla="*/ 1975 w 2254"/>
              <a:gd name="T37" fmla="*/ 658 h 1573"/>
              <a:gd name="T38" fmla="*/ 2033 w 2254"/>
              <a:gd name="T39" fmla="*/ 700 h 1573"/>
              <a:gd name="T40" fmla="*/ 2086 w 2254"/>
              <a:gd name="T41" fmla="*/ 738 h 1573"/>
              <a:gd name="T42" fmla="*/ 2131 w 2254"/>
              <a:gd name="T43" fmla="*/ 772 h 1573"/>
              <a:gd name="T44" fmla="*/ 2171 w 2254"/>
              <a:gd name="T45" fmla="*/ 802 h 1573"/>
              <a:gd name="T46" fmla="*/ 2201 w 2254"/>
              <a:gd name="T47" fmla="*/ 828 h 1573"/>
              <a:gd name="T48" fmla="*/ 2226 w 2254"/>
              <a:gd name="T49" fmla="*/ 849 h 1573"/>
              <a:gd name="T50" fmla="*/ 2243 w 2254"/>
              <a:gd name="T51" fmla="*/ 864 h 1573"/>
              <a:gd name="T52" fmla="*/ 2254 w 2254"/>
              <a:gd name="T53" fmla="*/ 872 h 1573"/>
              <a:gd name="T54" fmla="*/ 1008 w 2254"/>
              <a:gd name="T55" fmla="*/ 1573 h 1573"/>
              <a:gd name="T56" fmla="*/ 872 w 2254"/>
              <a:gd name="T57" fmla="*/ 1511 h 1573"/>
              <a:gd name="T58" fmla="*/ 739 w 2254"/>
              <a:gd name="T59" fmla="*/ 1460 h 1573"/>
              <a:gd name="T60" fmla="*/ 607 w 2254"/>
              <a:gd name="T61" fmla="*/ 1417 h 1573"/>
              <a:gd name="T62" fmla="*/ 479 w 2254"/>
              <a:gd name="T63" fmla="*/ 1384 h 1573"/>
              <a:gd name="T64" fmla="*/ 352 w 2254"/>
              <a:gd name="T65" fmla="*/ 1360 h 1573"/>
              <a:gd name="T66" fmla="*/ 232 w 2254"/>
              <a:gd name="T67" fmla="*/ 1343 h 1573"/>
              <a:gd name="T68" fmla="*/ 113 w 2254"/>
              <a:gd name="T69" fmla="*/ 1332 h 1573"/>
              <a:gd name="T70" fmla="*/ 0 w 2254"/>
              <a:gd name="T71" fmla="*/ 1328 h 1573"/>
              <a:gd name="T72" fmla="*/ 0 w 2254"/>
              <a:gd name="T73"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54" h="1573">
                <a:moveTo>
                  <a:pt x="0" y="0"/>
                </a:moveTo>
                <a:lnTo>
                  <a:pt x="147" y="6"/>
                </a:lnTo>
                <a:lnTo>
                  <a:pt x="290" y="17"/>
                </a:lnTo>
                <a:lnTo>
                  <a:pt x="430" y="34"/>
                </a:lnTo>
                <a:lnTo>
                  <a:pt x="567" y="59"/>
                </a:lnTo>
                <a:lnTo>
                  <a:pt x="697" y="87"/>
                </a:lnTo>
                <a:lnTo>
                  <a:pt x="825" y="119"/>
                </a:lnTo>
                <a:lnTo>
                  <a:pt x="950" y="155"/>
                </a:lnTo>
                <a:lnTo>
                  <a:pt x="1068" y="194"/>
                </a:lnTo>
                <a:lnTo>
                  <a:pt x="1183" y="238"/>
                </a:lnTo>
                <a:lnTo>
                  <a:pt x="1293" y="281"/>
                </a:lnTo>
                <a:lnTo>
                  <a:pt x="1396" y="328"/>
                </a:lnTo>
                <a:lnTo>
                  <a:pt x="1496" y="375"/>
                </a:lnTo>
                <a:lnTo>
                  <a:pt x="1590" y="425"/>
                </a:lnTo>
                <a:lnTo>
                  <a:pt x="1679" y="474"/>
                </a:lnTo>
                <a:lnTo>
                  <a:pt x="1762" y="521"/>
                </a:lnTo>
                <a:lnTo>
                  <a:pt x="1839" y="568"/>
                </a:lnTo>
                <a:lnTo>
                  <a:pt x="1911" y="615"/>
                </a:lnTo>
                <a:lnTo>
                  <a:pt x="1975" y="658"/>
                </a:lnTo>
                <a:lnTo>
                  <a:pt x="2033" y="700"/>
                </a:lnTo>
                <a:lnTo>
                  <a:pt x="2086" y="738"/>
                </a:lnTo>
                <a:lnTo>
                  <a:pt x="2131" y="772"/>
                </a:lnTo>
                <a:lnTo>
                  <a:pt x="2171" y="802"/>
                </a:lnTo>
                <a:lnTo>
                  <a:pt x="2201" y="828"/>
                </a:lnTo>
                <a:lnTo>
                  <a:pt x="2226" y="849"/>
                </a:lnTo>
                <a:lnTo>
                  <a:pt x="2243" y="864"/>
                </a:lnTo>
                <a:lnTo>
                  <a:pt x="2254" y="872"/>
                </a:lnTo>
                <a:lnTo>
                  <a:pt x="1008" y="1573"/>
                </a:lnTo>
                <a:lnTo>
                  <a:pt x="872" y="1511"/>
                </a:lnTo>
                <a:lnTo>
                  <a:pt x="739" y="1460"/>
                </a:lnTo>
                <a:lnTo>
                  <a:pt x="607" y="1417"/>
                </a:lnTo>
                <a:lnTo>
                  <a:pt x="479" y="1384"/>
                </a:lnTo>
                <a:lnTo>
                  <a:pt x="352" y="1360"/>
                </a:lnTo>
                <a:lnTo>
                  <a:pt x="232" y="1343"/>
                </a:lnTo>
                <a:lnTo>
                  <a:pt x="113" y="1332"/>
                </a:lnTo>
                <a:lnTo>
                  <a:pt x="0" y="1328"/>
                </a:lnTo>
                <a:lnTo>
                  <a:pt x="0" y="0"/>
                </a:lnTo>
                <a:close/>
              </a:path>
            </a:pathLst>
          </a:custGeom>
          <a:gradFill flip="none" rotWithShape="1">
            <a:gsLst>
              <a:gs pos="38000">
                <a:srgbClr val="D60D1F">
                  <a:lumMod val="84000"/>
                  <a:lumOff val="16000"/>
                </a:srgbClr>
              </a:gs>
              <a:gs pos="30000">
                <a:schemeClr val="accent3">
                  <a:lumMod val="75000"/>
                </a:schemeClr>
              </a:gs>
              <a:gs pos="90000">
                <a:schemeClr val="accent3"/>
              </a:gs>
            </a:gsLst>
            <a:lin ang="135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36" name="Freeform 14"/>
          <p:cNvSpPr>
            <a:spLocks/>
          </p:cNvSpPr>
          <p:nvPr/>
        </p:nvSpPr>
        <p:spPr bwMode="auto">
          <a:xfrm>
            <a:off x="3171826" y="1951435"/>
            <a:ext cx="932260" cy="1385888"/>
          </a:xfrm>
          <a:custGeom>
            <a:avLst/>
            <a:gdLst>
              <a:gd name="T0" fmla="*/ 58 w 1566"/>
              <a:gd name="T1" fmla="*/ 0 h 2327"/>
              <a:gd name="T2" fmla="*/ 1291 w 1566"/>
              <a:gd name="T3" fmla="*/ 701 h 2327"/>
              <a:gd name="T4" fmla="*/ 1289 w 1566"/>
              <a:gd name="T5" fmla="*/ 701 h 2327"/>
              <a:gd name="T6" fmla="*/ 1287 w 1566"/>
              <a:gd name="T7" fmla="*/ 701 h 2327"/>
              <a:gd name="T8" fmla="*/ 1297 w 1566"/>
              <a:gd name="T9" fmla="*/ 833 h 2327"/>
              <a:gd name="T10" fmla="*/ 1314 w 1566"/>
              <a:gd name="T11" fmla="*/ 959 h 2327"/>
              <a:gd name="T12" fmla="*/ 1334 w 1566"/>
              <a:gd name="T13" fmla="*/ 1080 h 2327"/>
              <a:gd name="T14" fmla="*/ 1363 w 1566"/>
              <a:gd name="T15" fmla="*/ 1195 h 2327"/>
              <a:gd name="T16" fmla="*/ 1395 w 1566"/>
              <a:gd name="T17" fmla="*/ 1305 h 2327"/>
              <a:gd name="T18" fmla="*/ 1432 w 1566"/>
              <a:gd name="T19" fmla="*/ 1408 h 2327"/>
              <a:gd name="T20" fmla="*/ 1474 w 1566"/>
              <a:gd name="T21" fmla="*/ 1508 h 2327"/>
              <a:gd name="T22" fmla="*/ 1519 w 1566"/>
              <a:gd name="T23" fmla="*/ 1601 h 2327"/>
              <a:gd name="T24" fmla="*/ 1566 w 1566"/>
              <a:gd name="T25" fmla="*/ 1689 h 2327"/>
              <a:gd name="T26" fmla="*/ 449 w 1566"/>
              <a:gd name="T27" fmla="*/ 2327 h 2327"/>
              <a:gd name="T28" fmla="*/ 369 w 1566"/>
              <a:gd name="T29" fmla="*/ 2184 h 2327"/>
              <a:gd name="T30" fmla="*/ 302 w 1566"/>
              <a:gd name="T31" fmla="*/ 2038 h 2327"/>
              <a:gd name="T32" fmla="*/ 241 w 1566"/>
              <a:gd name="T33" fmla="*/ 1897 h 2327"/>
              <a:gd name="T34" fmla="*/ 188 w 1566"/>
              <a:gd name="T35" fmla="*/ 1755 h 2327"/>
              <a:gd name="T36" fmla="*/ 143 w 1566"/>
              <a:gd name="T37" fmla="*/ 1616 h 2327"/>
              <a:gd name="T38" fmla="*/ 106 w 1566"/>
              <a:gd name="T39" fmla="*/ 1478 h 2327"/>
              <a:gd name="T40" fmla="*/ 75 w 1566"/>
              <a:gd name="T41" fmla="*/ 1342 h 2327"/>
              <a:gd name="T42" fmla="*/ 51 w 1566"/>
              <a:gd name="T43" fmla="*/ 1212 h 2327"/>
              <a:gd name="T44" fmla="*/ 32 w 1566"/>
              <a:gd name="T45" fmla="*/ 1086 h 2327"/>
              <a:gd name="T46" fmla="*/ 17 w 1566"/>
              <a:gd name="T47" fmla="*/ 963 h 2327"/>
              <a:gd name="T48" fmla="*/ 8 w 1566"/>
              <a:gd name="T49" fmla="*/ 844 h 2327"/>
              <a:gd name="T50" fmla="*/ 2 w 1566"/>
              <a:gd name="T51" fmla="*/ 733 h 2327"/>
              <a:gd name="T52" fmla="*/ 0 w 1566"/>
              <a:gd name="T53" fmla="*/ 626 h 2327"/>
              <a:gd name="T54" fmla="*/ 2 w 1566"/>
              <a:gd name="T55" fmla="*/ 528 h 2327"/>
              <a:gd name="T56" fmla="*/ 4 w 1566"/>
              <a:gd name="T57" fmla="*/ 433 h 2327"/>
              <a:gd name="T58" fmla="*/ 9 w 1566"/>
              <a:gd name="T59" fmla="*/ 348 h 2327"/>
              <a:gd name="T60" fmla="*/ 15 w 1566"/>
              <a:gd name="T61" fmla="*/ 271 h 2327"/>
              <a:gd name="T62" fmla="*/ 23 w 1566"/>
              <a:gd name="T63" fmla="*/ 203 h 2327"/>
              <a:gd name="T64" fmla="*/ 30 w 1566"/>
              <a:gd name="T65" fmla="*/ 145 h 2327"/>
              <a:gd name="T66" fmla="*/ 38 w 1566"/>
              <a:gd name="T67" fmla="*/ 94 h 2327"/>
              <a:gd name="T68" fmla="*/ 45 w 1566"/>
              <a:gd name="T69" fmla="*/ 54 h 2327"/>
              <a:gd name="T70" fmla="*/ 51 w 1566"/>
              <a:gd name="T71" fmla="*/ 26 h 2327"/>
              <a:gd name="T72" fmla="*/ 55 w 1566"/>
              <a:gd name="T73" fmla="*/ 9 h 2327"/>
              <a:gd name="T74" fmla="*/ 55 w 1566"/>
              <a:gd name="T75" fmla="*/ 3 h 2327"/>
              <a:gd name="T76" fmla="*/ 58 w 1566"/>
              <a:gd name="T77" fmla="*/ 0 h 2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66" h="2327">
                <a:moveTo>
                  <a:pt x="58" y="0"/>
                </a:moveTo>
                <a:lnTo>
                  <a:pt x="1291" y="701"/>
                </a:lnTo>
                <a:lnTo>
                  <a:pt x="1289" y="701"/>
                </a:lnTo>
                <a:lnTo>
                  <a:pt x="1287" y="701"/>
                </a:lnTo>
                <a:lnTo>
                  <a:pt x="1297" y="833"/>
                </a:lnTo>
                <a:lnTo>
                  <a:pt x="1314" y="959"/>
                </a:lnTo>
                <a:lnTo>
                  <a:pt x="1334" y="1080"/>
                </a:lnTo>
                <a:lnTo>
                  <a:pt x="1363" y="1195"/>
                </a:lnTo>
                <a:lnTo>
                  <a:pt x="1395" y="1305"/>
                </a:lnTo>
                <a:lnTo>
                  <a:pt x="1432" y="1408"/>
                </a:lnTo>
                <a:lnTo>
                  <a:pt x="1474" y="1508"/>
                </a:lnTo>
                <a:lnTo>
                  <a:pt x="1519" y="1601"/>
                </a:lnTo>
                <a:lnTo>
                  <a:pt x="1566" y="1689"/>
                </a:lnTo>
                <a:lnTo>
                  <a:pt x="449" y="2327"/>
                </a:lnTo>
                <a:lnTo>
                  <a:pt x="369" y="2184"/>
                </a:lnTo>
                <a:lnTo>
                  <a:pt x="302" y="2038"/>
                </a:lnTo>
                <a:lnTo>
                  <a:pt x="241" y="1897"/>
                </a:lnTo>
                <a:lnTo>
                  <a:pt x="188" y="1755"/>
                </a:lnTo>
                <a:lnTo>
                  <a:pt x="143" y="1616"/>
                </a:lnTo>
                <a:lnTo>
                  <a:pt x="106" y="1478"/>
                </a:lnTo>
                <a:lnTo>
                  <a:pt x="75" y="1342"/>
                </a:lnTo>
                <a:lnTo>
                  <a:pt x="51" y="1212"/>
                </a:lnTo>
                <a:lnTo>
                  <a:pt x="32" y="1086"/>
                </a:lnTo>
                <a:lnTo>
                  <a:pt x="17" y="963"/>
                </a:lnTo>
                <a:lnTo>
                  <a:pt x="8" y="844"/>
                </a:lnTo>
                <a:lnTo>
                  <a:pt x="2" y="733"/>
                </a:lnTo>
                <a:lnTo>
                  <a:pt x="0" y="626"/>
                </a:lnTo>
                <a:lnTo>
                  <a:pt x="2" y="528"/>
                </a:lnTo>
                <a:lnTo>
                  <a:pt x="4" y="433"/>
                </a:lnTo>
                <a:lnTo>
                  <a:pt x="9" y="348"/>
                </a:lnTo>
                <a:lnTo>
                  <a:pt x="15" y="271"/>
                </a:lnTo>
                <a:lnTo>
                  <a:pt x="23" y="203"/>
                </a:lnTo>
                <a:lnTo>
                  <a:pt x="30" y="145"/>
                </a:lnTo>
                <a:lnTo>
                  <a:pt x="38" y="94"/>
                </a:lnTo>
                <a:lnTo>
                  <a:pt x="45" y="54"/>
                </a:lnTo>
                <a:lnTo>
                  <a:pt x="51" y="26"/>
                </a:lnTo>
                <a:lnTo>
                  <a:pt x="55" y="9"/>
                </a:lnTo>
                <a:lnTo>
                  <a:pt x="55" y="3"/>
                </a:lnTo>
                <a:lnTo>
                  <a:pt x="58" y="0"/>
                </a:lnTo>
                <a:close/>
              </a:path>
            </a:pathLst>
          </a:custGeom>
          <a:gradFill flip="none" rotWithShape="1">
            <a:gsLst>
              <a:gs pos="37000">
                <a:schemeClr val="accent2"/>
              </a:gs>
              <a:gs pos="26000">
                <a:schemeClr val="accent2">
                  <a:lumMod val="75000"/>
                </a:schemeClr>
              </a:gs>
              <a:gs pos="90000">
                <a:schemeClr val="accent2"/>
              </a:gs>
            </a:gsLst>
            <a:lin ang="7200000" scaled="0"/>
            <a:tileRect/>
          </a:gra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37" name="Freeform 15"/>
          <p:cNvSpPr>
            <a:spLocks/>
          </p:cNvSpPr>
          <p:nvPr/>
        </p:nvSpPr>
        <p:spPr bwMode="auto">
          <a:xfrm>
            <a:off x="3438526" y="2957513"/>
            <a:ext cx="1116806" cy="1315641"/>
          </a:xfrm>
          <a:custGeom>
            <a:avLst/>
            <a:gdLst>
              <a:gd name="T0" fmla="*/ 1117 w 1875"/>
              <a:gd name="T1" fmla="*/ 0 h 2211"/>
              <a:gd name="T2" fmla="*/ 1176 w 1875"/>
              <a:gd name="T3" fmla="*/ 97 h 2211"/>
              <a:gd name="T4" fmla="*/ 1234 w 1875"/>
              <a:gd name="T5" fmla="*/ 185 h 2211"/>
              <a:gd name="T6" fmla="*/ 1296 w 1875"/>
              <a:gd name="T7" fmla="*/ 266 h 2211"/>
              <a:gd name="T8" fmla="*/ 1358 w 1875"/>
              <a:gd name="T9" fmla="*/ 344 h 2211"/>
              <a:gd name="T10" fmla="*/ 1421 w 1875"/>
              <a:gd name="T11" fmla="*/ 412 h 2211"/>
              <a:gd name="T12" fmla="*/ 1483 w 1875"/>
              <a:gd name="T13" fmla="*/ 476 h 2211"/>
              <a:gd name="T14" fmla="*/ 1541 w 1875"/>
              <a:gd name="T15" fmla="*/ 532 h 2211"/>
              <a:gd name="T16" fmla="*/ 1600 w 1875"/>
              <a:gd name="T17" fmla="*/ 583 h 2211"/>
              <a:gd name="T18" fmla="*/ 1654 w 1875"/>
              <a:gd name="T19" fmla="*/ 628 h 2211"/>
              <a:gd name="T20" fmla="*/ 1703 w 1875"/>
              <a:gd name="T21" fmla="*/ 666 h 2211"/>
              <a:gd name="T22" fmla="*/ 1748 w 1875"/>
              <a:gd name="T23" fmla="*/ 700 h 2211"/>
              <a:gd name="T24" fmla="*/ 1788 w 1875"/>
              <a:gd name="T25" fmla="*/ 727 h 2211"/>
              <a:gd name="T26" fmla="*/ 1822 w 1875"/>
              <a:gd name="T27" fmla="*/ 749 h 2211"/>
              <a:gd name="T28" fmla="*/ 1848 w 1875"/>
              <a:gd name="T29" fmla="*/ 764 h 2211"/>
              <a:gd name="T30" fmla="*/ 1865 w 1875"/>
              <a:gd name="T31" fmla="*/ 776 h 2211"/>
              <a:gd name="T32" fmla="*/ 1875 w 1875"/>
              <a:gd name="T33" fmla="*/ 779 h 2211"/>
              <a:gd name="T34" fmla="*/ 1875 w 1875"/>
              <a:gd name="T35" fmla="*/ 2211 h 2211"/>
              <a:gd name="T36" fmla="*/ 1686 w 1875"/>
              <a:gd name="T37" fmla="*/ 2126 h 2211"/>
              <a:gd name="T38" fmla="*/ 1509 w 1875"/>
              <a:gd name="T39" fmla="*/ 2037 h 2211"/>
              <a:gd name="T40" fmla="*/ 1341 w 1875"/>
              <a:gd name="T41" fmla="*/ 1943 h 2211"/>
              <a:gd name="T42" fmla="*/ 1183 w 1875"/>
              <a:gd name="T43" fmla="*/ 1847 h 2211"/>
              <a:gd name="T44" fmla="*/ 1034 w 1875"/>
              <a:gd name="T45" fmla="*/ 1747 h 2211"/>
              <a:gd name="T46" fmla="*/ 893 w 1875"/>
              <a:gd name="T47" fmla="*/ 1645 h 2211"/>
              <a:gd name="T48" fmla="*/ 763 w 1875"/>
              <a:gd name="T49" fmla="*/ 1539 h 2211"/>
              <a:gd name="T50" fmla="*/ 640 w 1875"/>
              <a:gd name="T51" fmla="*/ 1432 h 2211"/>
              <a:gd name="T52" fmla="*/ 525 w 1875"/>
              <a:gd name="T53" fmla="*/ 1322 h 2211"/>
              <a:gd name="T54" fmla="*/ 420 w 1875"/>
              <a:gd name="T55" fmla="*/ 1211 h 2211"/>
              <a:gd name="T56" fmla="*/ 322 w 1875"/>
              <a:gd name="T57" fmla="*/ 1098 h 2211"/>
              <a:gd name="T58" fmla="*/ 231 w 1875"/>
              <a:gd name="T59" fmla="*/ 985 h 2211"/>
              <a:gd name="T60" fmla="*/ 147 w 1875"/>
              <a:gd name="T61" fmla="*/ 870 h 2211"/>
              <a:gd name="T62" fmla="*/ 69 w 1875"/>
              <a:gd name="T63" fmla="*/ 755 h 2211"/>
              <a:gd name="T64" fmla="*/ 0 w 1875"/>
              <a:gd name="T65" fmla="*/ 638 h 2211"/>
              <a:gd name="T66" fmla="*/ 1117 w 1875"/>
              <a:gd name="T67" fmla="*/ 0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5" h="2211">
                <a:moveTo>
                  <a:pt x="1117" y="0"/>
                </a:moveTo>
                <a:lnTo>
                  <a:pt x="1176" y="97"/>
                </a:lnTo>
                <a:lnTo>
                  <a:pt x="1234" y="185"/>
                </a:lnTo>
                <a:lnTo>
                  <a:pt x="1296" y="266"/>
                </a:lnTo>
                <a:lnTo>
                  <a:pt x="1358" y="344"/>
                </a:lnTo>
                <a:lnTo>
                  <a:pt x="1421" y="412"/>
                </a:lnTo>
                <a:lnTo>
                  <a:pt x="1483" y="476"/>
                </a:lnTo>
                <a:lnTo>
                  <a:pt x="1541" y="532"/>
                </a:lnTo>
                <a:lnTo>
                  <a:pt x="1600" y="583"/>
                </a:lnTo>
                <a:lnTo>
                  <a:pt x="1654" y="628"/>
                </a:lnTo>
                <a:lnTo>
                  <a:pt x="1703" y="666"/>
                </a:lnTo>
                <a:lnTo>
                  <a:pt x="1748" y="700"/>
                </a:lnTo>
                <a:lnTo>
                  <a:pt x="1788" y="727"/>
                </a:lnTo>
                <a:lnTo>
                  <a:pt x="1822" y="749"/>
                </a:lnTo>
                <a:lnTo>
                  <a:pt x="1848" y="764"/>
                </a:lnTo>
                <a:lnTo>
                  <a:pt x="1865" y="776"/>
                </a:lnTo>
                <a:lnTo>
                  <a:pt x="1875" y="779"/>
                </a:lnTo>
                <a:lnTo>
                  <a:pt x="1875" y="2211"/>
                </a:lnTo>
                <a:lnTo>
                  <a:pt x="1686" y="2126"/>
                </a:lnTo>
                <a:lnTo>
                  <a:pt x="1509" y="2037"/>
                </a:lnTo>
                <a:lnTo>
                  <a:pt x="1341" y="1943"/>
                </a:lnTo>
                <a:lnTo>
                  <a:pt x="1183" y="1847"/>
                </a:lnTo>
                <a:lnTo>
                  <a:pt x="1034" y="1747"/>
                </a:lnTo>
                <a:lnTo>
                  <a:pt x="893" y="1645"/>
                </a:lnTo>
                <a:lnTo>
                  <a:pt x="763" y="1539"/>
                </a:lnTo>
                <a:lnTo>
                  <a:pt x="640" y="1432"/>
                </a:lnTo>
                <a:lnTo>
                  <a:pt x="525" y="1322"/>
                </a:lnTo>
                <a:lnTo>
                  <a:pt x="420" y="1211"/>
                </a:lnTo>
                <a:lnTo>
                  <a:pt x="322" y="1098"/>
                </a:lnTo>
                <a:lnTo>
                  <a:pt x="231" y="985"/>
                </a:lnTo>
                <a:lnTo>
                  <a:pt x="147" y="870"/>
                </a:lnTo>
                <a:lnTo>
                  <a:pt x="69" y="755"/>
                </a:lnTo>
                <a:lnTo>
                  <a:pt x="0" y="638"/>
                </a:lnTo>
                <a:lnTo>
                  <a:pt x="1117" y="0"/>
                </a:lnTo>
                <a:close/>
              </a:path>
            </a:pathLst>
          </a:custGeom>
          <a:gradFill flip="none" rotWithShape="1">
            <a:gsLst>
              <a:gs pos="19000">
                <a:schemeClr val="accent2"/>
              </a:gs>
              <a:gs pos="4000">
                <a:schemeClr val="accent2">
                  <a:lumMod val="75000"/>
                </a:schemeClr>
              </a:gs>
              <a:gs pos="90000">
                <a:schemeClr val="accent2"/>
              </a:gs>
            </a:gsLst>
            <a:lin ang="10800000" scaled="0"/>
            <a:tileRect/>
          </a:gra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38" name="Freeform 16"/>
          <p:cNvSpPr>
            <a:spLocks/>
          </p:cNvSpPr>
          <p:nvPr/>
        </p:nvSpPr>
        <p:spPr bwMode="auto">
          <a:xfrm>
            <a:off x="4555332" y="2952750"/>
            <a:ext cx="1096566" cy="1321594"/>
          </a:xfrm>
          <a:custGeom>
            <a:avLst/>
            <a:gdLst>
              <a:gd name="T0" fmla="*/ 750 w 1843"/>
              <a:gd name="T1" fmla="*/ 0 h 2220"/>
              <a:gd name="T2" fmla="*/ 1843 w 1843"/>
              <a:gd name="T3" fmla="*/ 658 h 2220"/>
              <a:gd name="T4" fmla="*/ 1764 w 1843"/>
              <a:gd name="T5" fmla="*/ 784 h 2220"/>
              <a:gd name="T6" fmla="*/ 1679 w 1843"/>
              <a:gd name="T7" fmla="*/ 905 h 2220"/>
              <a:gd name="T8" fmla="*/ 1592 w 1843"/>
              <a:gd name="T9" fmla="*/ 1020 h 2220"/>
              <a:gd name="T10" fmla="*/ 1504 w 1843"/>
              <a:gd name="T11" fmla="*/ 1130 h 2220"/>
              <a:gd name="T12" fmla="*/ 1411 w 1843"/>
              <a:gd name="T13" fmla="*/ 1231 h 2220"/>
              <a:gd name="T14" fmla="*/ 1319 w 1843"/>
              <a:gd name="T15" fmla="*/ 1329 h 2220"/>
              <a:gd name="T16" fmla="*/ 1225 w 1843"/>
              <a:gd name="T17" fmla="*/ 1422 h 2220"/>
              <a:gd name="T18" fmla="*/ 1130 w 1843"/>
              <a:gd name="T19" fmla="*/ 1507 h 2220"/>
              <a:gd name="T20" fmla="*/ 1034 w 1843"/>
              <a:gd name="T21" fmla="*/ 1588 h 2220"/>
              <a:gd name="T22" fmla="*/ 942 w 1843"/>
              <a:gd name="T23" fmla="*/ 1663 h 2220"/>
              <a:gd name="T24" fmla="*/ 850 w 1843"/>
              <a:gd name="T25" fmla="*/ 1735 h 2220"/>
              <a:gd name="T26" fmla="*/ 757 w 1843"/>
              <a:gd name="T27" fmla="*/ 1799 h 2220"/>
              <a:gd name="T28" fmla="*/ 671 w 1843"/>
              <a:gd name="T29" fmla="*/ 1859 h 2220"/>
              <a:gd name="T30" fmla="*/ 584 w 1843"/>
              <a:gd name="T31" fmla="*/ 1914 h 2220"/>
              <a:gd name="T32" fmla="*/ 503 w 1843"/>
              <a:gd name="T33" fmla="*/ 1965 h 2220"/>
              <a:gd name="T34" fmla="*/ 426 w 1843"/>
              <a:gd name="T35" fmla="*/ 2010 h 2220"/>
              <a:gd name="T36" fmla="*/ 352 w 1843"/>
              <a:gd name="T37" fmla="*/ 2052 h 2220"/>
              <a:gd name="T38" fmla="*/ 284 w 1843"/>
              <a:gd name="T39" fmla="*/ 2088 h 2220"/>
              <a:gd name="T40" fmla="*/ 222 w 1843"/>
              <a:gd name="T41" fmla="*/ 2120 h 2220"/>
              <a:gd name="T42" fmla="*/ 167 w 1843"/>
              <a:gd name="T43" fmla="*/ 2146 h 2220"/>
              <a:gd name="T44" fmla="*/ 118 w 1843"/>
              <a:gd name="T45" fmla="*/ 2169 h 2220"/>
              <a:gd name="T46" fmla="*/ 77 w 1843"/>
              <a:gd name="T47" fmla="*/ 2188 h 2220"/>
              <a:gd name="T48" fmla="*/ 45 w 1843"/>
              <a:gd name="T49" fmla="*/ 2201 h 2220"/>
              <a:gd name="T50" fmla="*/ 20 w 1843"/>
              <a:gd name="T51" fmla="*/ 2210 h 2220"/>
              <a:gd name="T52" fmla="*/ 5 w 1843"/>
              <a:gd name="T53" fmla="*/ 2218 h 2220"/>
              <a:gd name="T54" fmla="*/ 0 w 1843"/>
              <a:gd name="T55" fmla="*/ 2220 h 2220"/>
              <a:gd name="T56" fmla="*/ 0 w 1843"/>
              <a:gd name="T57" fmla="*/ 2218 h 2220"/>
              <a:gd name="T58" fmla="*/ 0 w 1843"/>
              <a:gd name="T59" fmla="*/ 786 h 2220"/>
              <a:gd name="T60" fmla="*/ 0 w 1843"/>
              <a:gd name="T61" fmla="*/ 788 h 2220"/>
              <a:gd name="T62" fmla="*/ 0 w 1843"/>
              <a:gd name="T63" fmla="*/ 788 h 2220"/>
              <a:gd name="T64" fmla="*/ 118 w 1843"/>
              <a:gd name="T65" fmla="*/ 707 h 2220"/>
              <a:gd name="T66" fmla="*/ 226 w 1843"/>
              <a:gd name="T67" fmla="*/ 624 h 2220"/>
              <a:gd name="T68" fmla="*/ 324 w 1843"/>
              <a:gd name="T69" fmla="*/ 539 h 2220"/>
              <a:gd name="T70" fmla="*/ 414 w 1843"/>
              <a:gd name="T71" fmla="*/ 452 h 2220"/>
              <a:gd name="T72" fmla="*/ 497 w 1843"/>
              <a:gd name="T73" fmla="*/ 362 h 2220"/>
              <a:gd name="T74" fmla="*/ 571 w 1843"/>
              <a:gd name="T75" fmla="*/ 273 h 2220"/>
              <a:gd name="T76" fmla="*/ 637 w 1843"/>
              <a:gd name="T77" fmla="*/ 181 h 2220"/>
              <a:gd name="T78" fmla="*/ 697 w 1843"/>
              <a:gd name="T79" fmla="*/ 90 h 2220"/>
              <a:gd name="T80" fmla="*/ 750 w 1843"/>
              <a:gd name="T81" fmla="*/ 0 h 2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43" h="2220">
                <a:moveTo>
                  <a:pt x="750" y="0"/>
                </a:moveTo>
                <a:lnTo>
                  <a:pt x="1843" y="658"/>
                </a:lnTo>
                <a:lnTo>
                  <a:pt x="1764" y="784"/>
                </a:lnTo>
                <a:lnTo>
                  <a:pt x="1679" y="905"/>
                </a:lnTo>
                <a:lnTo>
                  <a:pt x="1592" y="1020"/>
                </a:lnTo>
                <a:lnTo>
                  <a:pt x="1504" y="1130"/>
                </a:lnTo>
                <a:lnTo>
                  <a:pt x="1411" y="1231"/>
                </a:lnTo>
                <a:lnTo>
                  <a:pt x="1319" y="1329"/>
                </a:lnTo>
                <a:lnTo>
                  <a:pt x="1225" y="1422"/>
                </a:lnTo>
                <a:lnTo>
                  <a:pt x="1130" y="1507"/>
                </a:lnTo>
                <a:lnTo>
                  <a:pt x="1034" y="1588"/>
                </a:lnTo>
                <a:lnTo>
                  <a:pt x="942" y="1663"/>
                </a:lnTo>
                <a:lnTo>
                  <a:pt x="850" y="1735"/>
                </a:lnTo>
                <a:lnTo>
                  <a:pt x="757" y="1799"/>
                </a:lnTo>
                <a:lnTo>
                  <a:pt x="671" y="1859"/>
                </a:lnTo>
                <a:lnTo>
                  <a:pt x="584" y="1914"/>
                </a:lnTo>
                <a:lnTo>
                  <a:pt x="503" y="1965"/>
                </a:lnTo>
                <a:lnTo>
                  <a:pt x="426" y="2010"/>
                </a:lnTo>
                <a:lnTo>
                  <a:pt x="352" y="2052"/>
                </a:lnTo>
                <a:lnTo>
                  <a:pt x="284" y="2088"/>
                </a:lnTo>
                <a:lnTo>
                  <a:pt x="222" y="2120"/>
                </a:lnTo>
                <a:lnTo>
                  <a:pt x="167" y="2146"/>
                </a:lnTo>
                <a:lnTo>
                  <a:pt x="118" y="2169"/>
                </a:lnTo>
                <a:lnTo>
                  <a:pt x="77" y="2188"/>
                </a:lnTo>
                <a:lnTo>
                  <a:pt x="45" y="2201"/>
                </a:lnTo>
                <a:lnTo>
                  <a:pt x="20" y="2210"/>
                </a:lnTo>
                <a:lnTo>
                  <a:pt x="5" y="2218"/>
                </a:lnTo>
                <a:lnTo>
                  <a:pt x="0" y="2220"/>
                </a:lnTo>
                <a:lnTo>
                  <a:pt x="0" y="2218"/>
                </a:lnTo>
                <a:lnTo>
                  <a:pt x="0" y="786"/>
                </a:lnTo>
                <a:lnTo>
                  <a:pt x="0" y="788"/>
                </a:lnTo>
                <a:lnTo>
                  <a:pt x="0" y="788"/>
                </a:lnTo>
                <a:lnTo>
                  <a:pt x="118" y="707"/>
                </a:lnTo>
                <a:lnTo>
                  <a:pt x="226" y="624"/>
                </a:lnTo>
                <a:lnTo>
                  <a:pt x="324" y="539"/>
                </a:lnTo>
                <a:lnTo>
                  <a:pt x="414" y="452"/>
                </a:lnTo>
                <a:lnTo>
                  <a:pt x="497" y="362"/>
                </a:lnTo>
                <a:lnTo>
                  <a:pt x="571" y="273"/>
                </a:lnTo>
                <a:lnTo>
                  <a:pt x="637" y="181"/>
                </a:lnTo>
                <a:lnTo>
                  <a:pt x="697" y="90"/>
                </a:lnTo>
                <a:lnTo>
                  <a:pt x="750" y="0"/>
                </a:lnTo>
                <a:close/>
              </a:path>
            </a:pathLst>
          </a:custGeom>
          <a:gradFill flip="none" rotWithShape="1">
            <a:gsLst>
              <a:gs pos="21000">
                <a:schemeClr val="accent1"/>
              </a:gs>
              <a:gs pos="9000">
                <a:schemeClr val="accent1">
                  <a:lumMod val="81000"/>
                </a:schemeClr>
              </a:gs>
              <a:gs pos="90000">
                <a:schemeClr val="accent1"/>
              </a:gs>
            </a:gsLst>
            <a:lin ang="21594000" scaled="0"/>
            <a:tileRect/>
          </a:gra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39" name="Freeform 17"/>
          <p:cNvSpPr>
            <a:spLocks/>
          </p:cNvSpPr>
          <p:nvPr/>
        </p:nvSpPr>
        <p:spPr bwMode="auto">
          <a:xfrm>
            <a:off x="5001816" y="1951435"/>
            <a:ext cx="923925" cy="1394222"/>
          </a:xfrm>
          <a:custGeom>
            <a:avLst/>
            <a:gdLst>
              <a:gd name="T0" fmla="*/ 1502 w 1553"/>
              <a:gd name="T1" fmla="*/ 0 h 2340"/>
              <a:gd name="T2" fmla="*/ 1502 w 1553"/>
              <a:gd name="T3" fmla="*/ 1 h 2340"/>
              <a:gd name="T4" fmla="*/ 1504 w 1553"/>
              <a:gd name="T5" fmla="*/ 3 h 2340"/>
              <a:gd name="T6" fmla="*/ 1528 w 1553"/>
              <a:gd name="T7" fmla="*/ 184 h 2340"/>
              <a:gd name="T8" fmla="*/ 1543 w 1553"/>
              <a:gd name="T9" fmla="*/ 362 h 2340"/>
              <a:gd name="T10" fmla="*/ 1553 w 1553"/>
              <a:gd name="T11" fmla="*/ 535 h 2340"/>
              <a:gd name="T12" fmla="*/ 1553 w 1553"/>
              <a:gd name="T13" fmla="*/ 703 h 2340"/>
              <a:gd name="T14" fmla="*/ 1547 w 1553"/>
              <a:gd name="T15" fmla="*/ 865 h 2340"/>
              <a:gd name="T16" fmla="*/ 1532 w 1553"/>
              <a:gd name="T17" fmla="*/ 1022 h 2340"/>
              <a:gd name="T18" fmla="*/ 1513 w 1553"/>
              <a:gd name="T19" fmla="*/ 1174 h 2340"/>
              <a:gd name="T20" fmla="*/ 1487 w 1553"/>
              <a:gd name="T21" fmla="*/ 1323 h 2340"/>
              <a:gd name="T22" fmla="*/ 1455 w 1553"/>
              <a:gd name="T23" fmla="*/ 1467 h 2340"/>
              <a:gd name="T24" fmla="*/ 1417 w 1553"/>
              <a:gd name="T25" fmla="*/ 1605 h 2340"/>
              <a:gd name="T26" fmla="*/ 1374 w 1553"/>
              <a:gd name="T27" fmla="*/ 1738 h 2340"/>
              <a:gd name="T28" fmla="*/ 1327 w 1553"/>
              <a:gd name="T29" fmla="*/ 1869 h 2340"/>
              <a:gd name="T30" fmla="*/ 1274 w 1553"/>
              <a:gd name="T31" fmla="*/ 1993 h 2340"/>
              <a:gd name="T32" fmla="*/ 1217 w 1553"/>
              <a:gd name="T33" fmla="*/ 2114 h 2340"/>
              <a:gd name="T34" fmla="*/ 1157 w 1553"/>
              <a:gd name="T35" fmla="*/ 2229 h 2340"/>
              <a:gd name="T36" fmla="*/ 1093 w 1553"/>
              <a:gd name="T37" fmla="*/ 2340 h 2340"/>
              <a:gd name="T38" fmla="*/ 0 w 1553"/>
              <a:gd name="T39" fmla="*/ 1682 h 2340"/>
              <a:gd name="T40" fmla="*/ 54 w 1553"/>
              <a:gd name="T41" fmla="*/ 1572 h 2340"/>
              <a:gd name="T42" fmla="*/ 102 w 1553"/>
              <a:gd name="T43" fmla="*/ 1467 h 2340"/>
              <a:gd name="T44" fmla="*/ 141 w 1553"/>
              <a:gd name="T45" fmla="*/ 1363 h 2340"/>
              <a:gd name="T46" fmla="*/ 173 w 1553"/>
              <a:gd name="T47" fmla="*/ 1263 h 2340"/>
              <a:gd name="T48" fmla="*/ 200 w 1553"/>
              <a:gd name="T49" fmla="*/ 1169 h 2340"/>
              <a:gd name="T50" fmla="*/ 218 w 1553"/>
              <a:gd name="T51" fmla="*/ 1080 h 2340"/>
              <a:gd name="T52" fmla="*/ 233 w 1553"/>
              <a:gd name="T53" fmla="*/ 999 h 2340"/>
              <a:gd name="T54" fmla="*/ 245 w 1553"/>
              <a:gd name="T55" fmla="*/ 926 h 2340"/>
              <a:gd name="T56" fmla="*/ 252 w 1553"/>
              <a:gd name="T57" fmla="*/ 861 h 2340"/>
              <a:gd name="T58" fmla="*/ 256 w 1553"/>
              <a:gd name="T59" fmla="*/ 807 h 2340"/>
              <a:gd name="T60" fmla="*/ 258 w 1553"/>
              <a:gd name="T61" fmla="*/ 761 h 2340"/>
              <a:gd name="T62" fmla="*/ 258 w 1553"/>
              <a:gd name="T63" fmla="*/ 729 h 2340"/>
              <a:gd name="T64" fmla="*/ 258 w 1553"/>
              <a:gd name="T65" fmla="*/ 709 h 2340"/>
              <a:gd name="T66" fmla="*/ 258 w 1553"/>
              <a:gd name="T67" fmla="*/ 701 h 2340"/>
              <a:gd name="T68" fmla="*/ 256 w 1553"/>
              <a:gd name="T69" fmla="*/ 701 h 2340"/>
              <a:gd name="T70" fmla="*/ 1502 w 1553"/>
              <a:gd name="T71" fmla="*/ 0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53" h="2340">
                <a:moveTo>
                  <a:pt x="1502" y="0"/>
                </a:moveTo>
                <a:lnTo>
                  <a:pt x="1502" y="1"/>
                </a:lnTo>
                <a:lnTo>
                  <a:pt x="1504" y="3"/>
                </a:lnTo>
                <a:lnTo>
                  <a:pt x="1528" y="184"/>
                </a:lnTo>
                <a:lnTo>
                  <a:pt x="1543" y="362"/>
                </a:lnTo>
                <a:lnTo>
                  <a:pt x="1553" y="535"/>
                </a:lnTo>
                <a:lnTo>
                  <a:pt x="1553" y="703"/>
                </a:lnTo>
                <a:lnTo>
                  <a:pt x="1547" y="865"/>
                </a:lnTo>
                <a:lnTo>
                  <a:pt x="1532" y="1022"/>
                </a:lnTo>
                <a:lnTo>
                  <a:pt x="1513" y="1174"/>
                </a:lnTo>
                <a:lnTo>
                  <a:pt x="1487" y="1323"/>
                </a:lnTo>
                <a:lnTo>
                  <a:pt x="1455" y="1467"/>
                </a:lnTo>
                <a:lnTo>
                  <a:pt x="1417" y="1605"/>
                </a:lnTo>
                <a:lnTo>
                  <a:pt x="1374" y="1738"/>
                </a:lnTo>
                <a:lnTo>
                  <a:pt x="1327" y="1869"/>
                </a:lnTo>
                <a:lnTo>
                  <a:pt x="1274" y="1993"/>
                </a:lnTo>
                <a:lnTo>
                  <a:pt x="1217" y="2114"/>
                </a:lnTo>
                <a:lnTo>
                  <a:pt x="1157" y="2229"/>
                </a:lnTo>
                <a:lnTo>
                  <a:pt x="1093" y="2340"/>
                </a:lnTo>
                <a:lnTo>
                  <a:pt x="0" y="1682"/>
                </a:lnTo>
                <a:lnTo>
                  <a:pt x="54" y="1572"/>
                </a:lnTo>
                <a:lnTo>
                  <a:pt x="102" y="1467"/>
                </a:lnTo>
                <a:lnTo>
                  <a:pt x="141" y="1363"/>
                </a:lnTo>
                <a:lnTo>
                  <a:pt x="173" y="1263"/>
                </a:lnTo>
                <a:lnTo>
                  <a:pt x="200" y="1169"/>
                </a:lnTo>
                <a:lnTo>
                  <a:pt x="218" y="1080"/>
                </a:lnTo>
                <a:lnTo>
                  <a:pt x="233" y="999"/>
                </a:lnTo>
                <a:lnTo>
                  <a:pt x="245" y="926"/>
                </a:lnTo>
                <a:lnTo>
                  <a:pt x="252" y="861"/>
                </a:lnTo>
                <a:lnTo>
                  <a:pt x="256" y="807"/>
                </a:lnTo>
                <a:lnTo>
                  <a:pt x="258" y="761"/>
                </a:lnTo>
                <a:lnTo>
                  <a:pt x="258" y="729"/>
                </a:lnTo>
                <a:lnTo>
                  <a:pt x="258" y="709"/>
                </a:lnTo>
                <a:lnTo>
                  <a:pt x="258" y="701"/>
                </a:lnTo>
                <a:lnTo>
                  <a:pt x="256" y="701"/>
                </a:lnTo>
                <a:lnTo>
                  <a:pt x="1502" y="0"/>
                </a:lnTo>
                <a:close/>
              </a:path>
            </a:pathLst>
          </a:custGeom>
          <a:gradFill flip="none" rotWithShape="1">
            <a:gsLst>
              <a:gs pos="38000">
                <a:schemeClr val="accent1"/>
              </a:gs>
              <a:gs pos="30000">
                <a:schemeClr val="accent1">
                  <a:lumMod val="75000"/>
                </a:schemeClr>
              </a:gs>
              <a:gs pos="90000">
                <a:schemeClr val="accent1"/>
              </a:gs>
            </a:gsLst>
            <a:lin ang="3600000" scaled="0"/>
            <a:tileRect/>
          </a:gra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grpSp>
        <p:nvGrpSpPr>
          <p:cNvPr id="348" name="Group 347"/>
          <p:cNvGrpSpPr/>
          <p:nvPr/>
        </p:nvGrpSpPr>
        <p:grpSpPr>
          <a:xfrm>
            <a:off x="3084910" y="1879998"/>
            <a:ext cx="931069" cy="534590"/>
            <a:chOff x="4111625" y="2506663"/>
            <a:chExt cx="1241425" cy="712787"/>
          </a:xfrm>
        </p:grpSpPr>
        <p:sp>
          <p:nvSpPr>
            <p:cNvPr id="140" name="Freeform 18"/>
            <p:cNvSpPr>
              <a:spLocks/>
            </p:cNvSpPr>
            <p:nvPr/>
          </p:nvSpPr>
          <p:spPr bwMode="auto">
            <a:xfrm>
              <a:off x="5289550" y="3175000"/>
              <a:ext cx="63500" cy="44450"/>
            </a:xfrm>
            <a:custGeom>
              <a:avLst/>
              <a:gdLst>
                <a:gd name="T0" fmla="*/ 21 w 79"/>
                <a:gd name="T1" fmla="*/ 0 h 55"/>
                <a:gd name="T2" fmla="*/ 36 w 79"/>
                <a:gd name="T3" fmla="*/ 6 h 55"/>
                <a:gd name="T4" fmla="*/ 60 w 79"/>
                <a:gd name="T5" fmla="*/ 19 h 55"/>
                <a:gd name="T6" fmla="*/ 68 w 79"/>
                <a:gd name="T7" fmla="*/ 24 h 55"/>
                <a:gd name="T8" fmla="*/ 72 w 79"/>
                <a:gd name="T9" fmla="*/ 28 h 55"/>
                <a:gd name="T10" fmla="*/ 75 w 79"/>
                <a:gd name="T11" fmla="*/ 34 h 55"/>
                <a:gd name="T12" fmla="*/ 79 w 79"/>
                <a:gd name="T13" fmla="*/ 39 h 55"/>
                <a:gd name="T14" fmla="*/ 79 w 79"/>
                <a:gd name="T15" fmla="*/ 45 h 55"/>
                <a:gd name="T16" fmla="*/ 77 w 79"/>
                <a:gd name="T17" fmla="*/ 49 h 55"/>
                <a:gd name="T18" fmla="*/ 70 w 79"/>
                <a:gd name="T19" fmla="*/ 55 h 55"/>
                <a:gd name="T20" fmla="*/ 57 w 79"/>
                <a:gd name="T21" fmla="*/ 55 h 55"/>
                <a:gd name="T22" fmla="*/ 43 w 79"/>
                <a:gd name="T23" fmla="*/ 51 h 55"/>
                <a:gd name="T24" fmla="*/ 19 w 79"/>
                <a:gd name="T25" fmla="*/ 36 h 55"/>
                <a:gd name="T26" fmla="*/ 11 w 79"/>
                <a:gd name="T27" fmla="*/ 32 h 55"/>
                <a:gd name="T28" fmla="*/ 6 w 79"/>
                <a:gd name="T29" fmla="*/ 26 h 55"/>
                <a:gd name="T30" fmla="*/ 2 w 79"/>
                <a:gd name="T31" fmla="*/ 21 h 55"/>
                <a:gd name="T32" fmla="*/ 0 w 79"/>
                <a:gd name="T33" fmla="*/ 15 h 55"/>
                <a:gd name="T34" fmla="*/ 0 w 79"/>
                <a:gd name="T35" fmla="*/ 11 h 55"/>
                <a:gd name="T36" fmla="*/ 2 w 79"/>
                <a:gd name="T37" fmla="*/ 6 h 55"/>
                <a:gd name="T38" fmla="*/ 10 w 79"/>
                <a:gd name="T39" fmla="*/ 0 h 55"/>
                <a:gd name="T40" fmla="*/ 21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21" y="0"/>
                  </a:moveTo>
                  <a:lnTo>
                    <a:pt x="36" y="6"/>
                  </a:lnTo>
                  <a:lnTo>
                    <a:pt x="60" y="19"/>
                  </a:lnTo>
                  <a:lnTo>
                    <a:pt x="68" y="24"/>
                  </a:lnTo>
                  <a:lnTo>
                    <a:pt x="72" y="28"/>
                  </a:lnTo>
                  <a:lnTo>
                    <a:pt x="75" y="34"/>
                  </a:lnTo>
                  <a:lnTo>
                    <a:pt x="79" y="39"/>
                  </a:lnTo>
                  <a:lnTo>
                    <a:pt x="79" y="45"/>
                  </a:lnTo>
                  <a:lnTo>
                    <a:pt x="77" y="49"/>
                  </a:lnTo>
                  <a:lnTo>
                    <a:pt x="70" y="55"/>
                  </a:lnTo>
                  <a:lnTo>
                    <a:pt x="57" y="55"/>
                  </a:lnTo>
                  <a:lnTo>
                    <a:pt x="43" y="51"/>
                  </a:lnTo>
                  <a:lnTo>
                    <a:pt x="19" y="36"/>
                  </a:lnTo>
                  <a:lnTo>
                    <a:pt x="11" y="32"/>
                  </a:lnTo>
                  <a:lnTo>
                    <a:pt x="6" y="26"/>
                  </a:lnTo>
                  <a:lnTo>
                    <a:pt x="2" y="21"/>
                  </a:lnTo>
                  <a:lnTo>
                    <a:pt x="0" y="15"/>
                  </a:lnTo>
                  <a:lnTo>
                    <a:pt x="0" y="11"/>
                  </a:lnTo>
                  <a:lnTo>
                    <a:pt x="2" y="6"/>
                  </a:lnTo>
                  <a:lnTo>
                    <a:pt x="10" y="0"/>
                  </a:lnTo>
                  <a:lnTo>
                    <a:pt x="21"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41" name="Freeform 19"/>
            <p:cNvSpPr>
              <a:spLocks/>
            </p:cNvSpPr>
            <p:nvPr/>
          </p:nvSpPr>
          <p:spPr bwMode="auto">
            <a:xfrm>
              <a:off x="5199063" y="3124200"/>
              <a:ext cx="61913" cy="44450"/>
            </a:xfrm>
            <a:custGeom>
              <a:avLst/>
              <a:gdLst>
                <a:gd name="T0" fmla="*/ 23 w 79"/>
                <a:gd name="T1" fmla="*/ 0 h 54"/>
                <a:gd name="T2" fmla="*/ 36 w 79"/>
                <a:gd name="T3" fmla="*/ 3 h 54"/>
                <a:gd name="T4" fmla="*/ 62 w 79"/>
                <a:gd name="T5" fmla="*/ 19 h 54"/>
                <a:gd name="T6" fmla="*/ 68 w 79"/>
                <a:gd name="T7" fmla="*/ 22 h 54"/>
                <a:gd name="T8" fmla="*/ 74 w 79"/>
                <a:gd name="T9" fmla="*/ 28 h 54"/>
                <a:gd name="T10" fmla="*/ 77 w 79"/>
                <a:gd name="T11" fmla="*/ 34 h 54"/>
                <a:gd name="T12" fmla="*/ 79 w 79"/>
                <a:gd name="T13" fmla="*/ 39 h 54"/>
                <a:gd name="T14" fmla="*/ 79 w 79"/>
                <a:gd name="T15" fmla="*/ 43 h 54"/>
                <a:gd name="T16" fmla="*/ 79 w 79"/>
                <a:gd name="T17" fmla="*/ 49 h 54"/>
                <a:gd name="T18" fmla="*/ 70 w 79"/>
                <a:gd name="T19" fmla="*/ 54 h 54"/>
                <a:gd name="T20" fmla="*/ 59 w 79"/>
                <a:gd name="T21" fmla="*/ 54 h 54"/>
                <a:gd name="T22" fmla="*/ 43 w 79"/>
                <a:gd name="T23" fmla="*/ 49 h 54"/>
                <a:gd name="T24" fmla="*/ 19 w 79"/>
                <a:gd name="T25" fmla="*/ 36 h 54"/>
                <a:gd name="T26" fmla="*/ 13 w 79"/>
                <a:gd name="T27" fmla="*/ 30 h 54"/>
                <a:gd name="T28" fmla="*/ 8 w 79"/>
                <a:gd name="T29" fmla="*/ 26 h 54"/>
                <a:gd name="T30" fmla="*/ 4 w 79"/>
                <a:gd name="T31" fmla="*/ 20 h 54"/>
                <a:gd name="T32" fmla="*/ 2 w 79"/>
                <a:gd name="T33" fmla="*/ 15 h 54"/>
                <a:gd name="T34" fmla="*/ 0 w 79"/>
                <a:gd name="T35" fmla="*/ 9 h 54"/>
                <a:gd name="T36" fmla="*/ 2 w 79"/>
                <a:gd name="T37" fmla="*/ 5 h 54"/>
                <a:gd name="T38" fmla="*/ 10 w 79"/>
                <a:gd name="T39" fmla="*/ 0 h 54"/>
                <a:gd name="T40" fmla="*/ 23 w 79"/>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4">
                  <a:moveTo>
                    <a:pt x="23" y="0"/>
                  </a:moveTo>
                  <a:lnTo>
                    <a:pt x="36" y="3"/>
                  </a:lnTo>
                  <a:lnTo>
                    <a:pt x="62" y="19"/>
                  </a:lnTo>
                  <a:lnTo>
                    <a:pt x="68" y="22"/>
                  </a:lnTo>
                  <a:lnTo>
                    <a:pt x="74" y="28"/>
                  </a:lnTo>
                  <a:lnTo>
                    <a:pt x="77" y="34"/>
                  </a:lnTo>
                  <a:lnTo>
                    <a:pt x="79" y="39"/>
                  </a:lnTo>
                  <a:lnTo>
                    <a:pt x="79" y="43"/>
                  </a:lnTo>
                  <a:lnTo>
                    <a:pt x="79" y="49"/>
                  </a:lnTo>
                  <a:lnTo>
                    <a:pt x="70" y="54"/>
                  </a:lnTo>
                  <a:lnTo>
                    <a:pt x="59" y="54"/>
                  </a:lnTo>
                  <a:lnTo>
                    <a:pt x="43" y="49"/>
                  </a:lnTo>
                  <a:lnTo>
                    <a:pt x="19" y="36"/>
                  </a:lnTo>
                  <a:lnTo>
                    <a:pt x="13" y="30"/>
                  </a:lnTo>
                  <a:lnTo>
                    <a:pt x="8" y="26"/>
                  </a:lnTo>
                  <a:lnTo>
                    <a:pt x="4" y="20"/>
                  </a:lnTo>
                  <a:lnTo>
                    <a:pt x="2" y="15"/>
                  </a:lnTo>
                  <a:lnTo>
                    <a:pt x="0" y="9"/>
                  </a:lnTo>
                  <a:lnTo>
                    <a:pt x="2" y="5"/>
                  </a:lnTo>
                  <a:lnTo>
                    <a:pt x="10" y="0"/>
                  </a:lnTo>
                  <a:lnTo>
                    <a:pt x="23"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42" name="Freeform 20"/>
            <p:cNvSpPr>
              <a:spLocks/>
            </p:cNvSpPr>
            <p:nvPr/>
          </p:nvSpPr>
          <p:spPr bwMode="auto">
            <a:xfrm>
              <a:off x="5108575" y="3071813"/>
              <a:ext cx="63500" cy="46038"/>
            </a:xfrm>
            <a:custGeom>
              <a:avLst/>
              <a:gdLst>
                <a:gd name="T0" fmla="*/ 21 w 79"/>
                <a:gd name="T1" fmla="*/ 0 h 56"/>
                <a:gd name="T2" fmla="*/ 36 w 79"/>
                <a:gd name="T3" fmla="*/ 5 h 56"/>
                <a:gd name="T4" fmla="*/ 60 w 79"/>
                <a:gd name="T5" fmla="*/ 20 h 56"/>
                <a:gd name="T6" fmla="*/ 68 w 79"/>
                <a:gd name="T7" fmla="*/ 24 h 56"/>
                <a:gd name="T8" fmla="*/ 72 w 79"/>
                <a:gd name="T9" fmla="*/ 30 h 56"/>
                <a:gd name="T10" fmla="*/ 75 w 79"/>
                <a:gd name="T11" fmla="*/ 34 h 56"/>
                <a:gd name="T12" fmla="*/ 79 w 79"/>
                <a:gd name="T13" fmla="*/ 39 h 56"/>
                <a:gd name="T14" fmla="*/ 79 w 79"/>
                <a:gd name="T15" fmla="*/ 45 h 56"/>
                <a:gd name="T16" fmla="*/ 77 w 79"/>
                <a:gd name="T17" fmla="*/ 49 h 56"/>
                <a:gd name="T18" fmla="*/ 70 w 79"/>
                <a:gd name="T19" fmla="*/ 54 h 56"/>
                <a:gd name="T20" fmla="*/ 57 w 79"/>
                <a:gd name="T21" fmla="*/ 56 h 56"/>
                <a:gd name="T22" fmla="*/ 43 w 79"/>
                <a:gd name="T23" fmla="*/ 51 h 56"/>
                <a:gd name="T24" fmla="*/ 19 w 79"/>
                <a:gd name="T25" fmla="*/ 36 h 56"/>
                <a:gd name="T26" fmla="*/ 11 w 79"/>
                <a:gd name="T27" fmla="*/ 32 h 56"/>
                <a:gd name="T28" fmla="*/ 6 w 79"/>
                <a:gd name="T29" fmla="*/ 26 h 56"/>
                <a:gd name="T30" fmla="*/ 2 w 79"/>
                <a:gd name="T31" fmla="*/ 20 h 56"/>
                <a:gd name="T32" fmla="*/ 0 w 79"/>
                <a:gd name="T33" fmla="*/ 17 h 56"/>
                <a:gd name="T34" fmla="*/ 0 w 79"/>
                <a:gd name="T35" fmla="*/ 11 h 56"/>
                <a:gd name="T36" fmla="*/ 2 w 79"/>
                <a:gd name="T37" fmla="*/ 5 h 56"/>
                <a:gd name="T38" fmla="*/ 9 w 79"/>
                <a:gd name="T39" fmla="*/ 0 h 56"/>
                <a:gd name="T40" fmla="*/ 21 w 79"/>
                <a:gd name="T4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6">
                  <a:moveTo>
                    <a:pt x="21" y="0"/>
                  </a:moveTo>
                  <a:lnTo>
                    <a:pt x="36" y="5"/>
                  </a:lnTo>
                  <a:lnTo>
                    <a:pt x="60" y="20"/>
                  </a:lnTo>
                  <a:lnTo>
                    <a:pt x="68" y="24"/>
                  </a:lnTo>
                  <a:lnTo>
                    <a:pt x="72" y="30"/>
                  </a:lnTo>
                  <a:lnTo>
                    <a:pt x="75" y="34"/>
                  </a:lnTo>
                  <a:lnTo>
                    <a:pt x="79" y="39"/>
                  </a:lnTo>
                  <a:lnTo>
                    <a:pt x="79" y="45"/>
                  </a:lnTo>
                  <a:lnTo>
                    <a:pt x="77" y="49"/>
                  </a:lnTo>
                  <a:lnTo>
                    <a:pt x="70" y="54"/>
                  </a:lnTo>
                  <a:lnTo>
                    <a:pt x="57" y="56"/>
                  </a:lnTo>
                  <a:lnTo>
                    <a:pt x="43" y="51"/>
                  </a:lnTo>
                  <a:lnTo>
                    <a:pt x="19" y="36"/>
                  </a:lnTo>
                  <a:lnTo>
                    <a:pt x="11" y="32"/>
                  </a:lnTo>
                  <a:lnTo>
                    <a:pt x="6" y="26"/>
                  </a:lnTo>
                  <a:lnTo>
                    <a:pt x="2" y="20"/>
                  </a:lnTo>
                  <a:lnTo>
                    <a:pt x="0" y="17"/>
                  </a:lnTo>
                  <a:lnTo>
                    <a:pt x="0" y="11"/>
                  </a:lnTo>
                  <a:lnTo>
                    <a:pt x="2" y="5"/>
                  </a:lnTo>
                  <a:lnTo>
                    <a:pt x="9" y="0"/>
                  </a:lnTo>
                  <a:lnTo>
                    <a:pt x="21"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43" name="Freeform 21"/>
            <p:cNvSpPr>
              <a:spLocks/>
            </p:cNvSpPr>
            <p:nvPr/>
          </p:nvSpPr>
          <p:spPr bwMode="auto">
            <a:xfrm>
              <a:off x="5018088" y="3021013"/>
              <a:ext cx="61913" cy="44450"/>
            </a:xfrm>
            <a:custGeom>
              <a:avLst/>
              <a:gdLst>
                <a:gd name="T0" fmla="*/ 23 w 79"/>
                <a:gd name="T1" fmla="*/ 0 h 54"/>
                <a:gd name="T2" fmla="*/ 36 w 79"/>
                <a:gd name="T3" fmla="*/ 5 h 54"/>
                <a:gd name="T4" fmla="*/ 62 w 79"/>
                <a:gd name="T5" fmla="*/ 18 h 54"/>
                <a:gd name="T6" fmla="*/ 68 w 79"/>
                <a:gd name="T7" fmla="*/ 24 h 54"/>
                <a:gd name="T8" fmla="*/ 74 w 79"/>
                <a:gd name="T9" fmla="*/ 28 h 54"/>
                <a:gd name="T10" fmla="*/ 77 w 79"/>
                <a:gd name="T11" fmla="*/ 34 h 54"/>
                <a:gd name="T12" fmla="*/ 79 w 79"/>
                <a:gd name="T13" fmla="*/ 39 h 54"/>
                <a:gd name="T14" fmla="*/ 79 w 79"/>
                <a:gd name="T15" fmla="*/ 45 h 54"/>
                <a:gd name="T16" fmla="*/ 79 w 79"/>
                <a:gd name="T17" fmla="*/ 49 h 54"/>
                <a:gd name="T18" fmla="*/ 70 w 79"/>
                <a:gd name="T19" fmla="*/ 54 h 54"/>
                <a:gd name="T20" fmla="*/ 59 w 79"/>
                <a:gd name="T21" fmla="*/ 54 h 54"/>
                <a:gd name="T22" fmla="*/ 43 w 79"/>
                <a:gd name="T23" fmla="*/ 49 h 54"/>
                <a:gd name="T24" fmla="*/ 19 w 79"/>
                <a:gd name="T25" fmla="*/ 35 h 54"/>
                <a:gd name="T26" fmla="*/ 13 w 79"/>
                <a:gd name="T27" fmla="*/ 32 h 54"/>
                <a:gd name="T28" fmla="*/ 8 w 79"/>
                <a:gd name="T29" fmla="*/ 26 h 54"/>
                <a:gd name="T30" fmla="*/ 4 w 79"/>
                <a:gd name="T31" fmla="*/ 20 h 54"/>
                <a:gd name="T32" fmla="*/ 2 w 79"/>
                <a:gd name="T33" fmla="*/ 15 h 54"/>
                <a:gd name="T34" fmla="*/ 0 w 79"/>
                <a:gd name="T35" fmla="*/ 9 h 54"/>
                <a:gd name="T36" fmla="*/ 2 w 79"/>
                <a:gd name="T37" fmla="*/ 5 h 54"/>
                <a:gd name="T38" fmla="*/ 10 w 79"/>
                <a:gd name="T39" fmla="*/ 0 h 54"/>
                <a:gd name="T40" fmla="*/ 23 w 79"/>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4">
                  <a:moveTo>
                    <a:pt x="23" y="0"/>
                  </a:moveTo>
                  <a:lnTo>
                    <a:pt x="36" y="5"/>
                  </a:lnTo>
                  <a:lnTo>
                    <a:pt x="62" y="18"/>
                  </a:lnTo>
                  <a:lnTo>
                    <a:pt x="68" y="24"/>
                  </a:lnTo>
                  <a:lnTo>
                    <a:pt x="74" y="28"/>
                  </a:lnTo>
                  <a:lnTo>
                    <a:pt x="77" y="34"/>
                  </a:lnTo>
                  <a:lnTo>
                    <a:pt x="79" y="39"/>
                  </a:lnTo>
                  <a:lnTo>
                    <a:pt x="79" y="45"/>
                  </a:lnTo>
                  <a:lnTo>
                    <a:pt x="79" y="49"/>
                  </a:lnTo>
                  <a:lnTo>
                    <a:pt x="70" y="54"/>
                  </a:lnTo>
                  <a:lnTo>
                    <a:pt x="59" y="54"/>
                  </a:lnTo>
                  <a:lnTo>
                    <a:pt x="43" y="49"/>
                  </a:lnTo>
                  <a:lnTo>
                    <a:pt x="19" y="35"/>
                  </a:lnTo>
                  <a:lnTo>
                    <a:pt x="13" y="32"/>
                  </a:lnTo>
                  <a:lnTo>
                    <a:pt x="8" y="26"/>
                  </a:lnTo>
                  <a:lnTo>
                    <a:pt x="4" y="20"/>
                  </a:lnTo>
                  <a:lnTo>
                    <a:pt x="2" y="15"/>
                  </a:lnTo>
                  <a:lnTo>
                    <a:pt x="0" y="9"/>
                  </a:lnTo>
                  <a:lnTo>
                    <a:pt x="2" y="5"/>
                  </a:lnTo>
                  <a:lnTo>
                    <a:pt x="10" y="0"/>
                  </a:lnTo>
                  <a:lnTo>
                    <a:pt x="23"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44" name="Freeform 22"/>
            <p:cNvSpPr>
              <a:spLocks/>
            </p:cNvSpPr>
            <p:nvPr/>
          </p:nvSpPr>
          <p:spPr bwMode="auto">
            <a:xfrm>
              <a:off x="4927600" y="2968625"/>
              <a:ext cx="63500" cy="46038"/>
            </a:xfrm>
            <a:custGeom>
              <a:avLst/>
              <a:gdLst>
                <a:gd name="T0" fmla="*/ 21 w 79"/>
                <a:gd name="T1" fmla="*/ 0 h 56"/>
                <a:gd name="T2" fmla="*/ 36 w 79"/>
                <a:gd name="T3" fmla="*/ 5 h 56"/>
                <a:gd name="T4" fmla="*/ 60 w 79"/>
                <a:gd name="T5" fmla="*/ 20 h 56"/>
                <a:gd name="T6" fmla="*/ 68 w 79"/>
                <a:gd name="T7" fmla="*/ 24 h 56"/>
                <a:gd name="T8" fmla="*/ 72 w 79"/>
                <a:gd name="T9" fmla="*/ 30 h 56"/>
                <a:gd name="T10" fmla="*/ 75 w 79"/>
                <a:gd name="T11" fmla="*/ 35 h 56"/>
                <a:gd name="T12" fmla="*/ 79 w 79"/>
                <a:gd name="T13" fmla="*/ 41 h 56"/>
                <a:gd name="T14" fmla="*/ 79 w 79"/>
                <a:gd name="T15" fmla="*/ 45 h 56"/>
                <a:gd name="T16" fmla="*/ 77 w 79"/>
                <a:gd name="T17" fmla="*/ 50 h 56"/>
                <a:gd name="T18" fmla="*/ 70 w 79"/>
                <a:gd name="T19" fmla="*/ 56 h 56"/>
                <a:gd name="T20" fmla="*/ 57 w 79"/>
                <a:gd name="T21" fmla="*/ 56 h 56"/>
                <a:gd name="T22" fmla="*/ 43 w 79"/>
                <a:gd name="T23" fmla="*/ 50 h 56"/>
                <a:gd name="T24" fmla="*/ 19 w 79"/>
                <a:gd name="T25" fmla="*/ 37 h 56"/>
                <a:gd name="T26" fmla="*/ 11 w 79"/>
                <a:gd name="T27" fmla="*/ 32 h 56"/>
                <a:gd name="T28" fmla="*/ 6 w 79"/>
                <a:gd name="T29" fmla="*/ 26 h 56"/>
                <a:gd name="T30" fmla="*/ 2 w 79"/>
                <a:gd name="T31" fmla="*/ 22 h 56"/>
                <a:gd name="T32" fmla="*/ 0 w 79"/>
                <a:gd name="T33" fmla="*/ 17 h 56"/>
                <a:gd name="T34" fmla="*/ 0 w 79"/>
                <a:gd name="T35" fmla="*/ 11 h 56"/>
                <a:gd name="T36" fmla="*/ 0 w 79"/>
                <a:gd name="T37" fmla="*/ 7 h 56"/>
                <a:gd name="T38" fmla="*/ 9 w 79"/>
                <a:gd name="T39" fmla="*/ 1 h 56"/>
                <a:gd name="T40" fmla="*/ 21 w 79"/>
                <a:gd name="T4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6">
                  <a:moveTo>
                    <a:pt x="21" y="0"/>
                  </a:moveTo>
                  <a:lnTo>
                    <a:pt x="36" y="5"/>
                  </a:lnTo>
                  <a:lnTo>
                    <a:pt x="60" y="20"/>
                  </a:lnTo>
                  <a:lnTo>
                    <a:pt x="68" y="24"/>
                  </a:lnTo>
                  <a:lnTo>
                    <a:pt x="72" y="30"/>
                  </a:lnTo>
                  <a:lnTo>
                    <a:pt x="75" y="35"/>
                  </a:lnTo>
                  <a:lnTo>
                    <a:pt x="79" y="41"/>
                  </a:lnTo>
                  <a:lnTo>
                    <a:pt x="79" y="45"/>
                  </a:lnTo>
                  <a:lnTo>
                    <a:pt x="77" y="50"/>
                  </a:lnTo>
                  <a:lnTo>
                    <a:pt x="70" y="56"/>
                  </a:lnTo>
                  <a:lnTo>
                    <a:pt x="57" y="56"/>
                  </a:lnTo>
                  <a:lnTo>
                    <a:pt x="43" y="50"/>
                  </a:lnTo>
                  <a:lnTo>
                    <a:pt x="19" y="37"/>
                  </a:lnTo>
                  <a:lnTo>
                    <a:pt x="11" y="32"/>
                  </a:lnTo>
                  <a:lnTo>
                    <a:pt x="6" y="26"/>
                  </a:lnTo>
                  <a:lnTo>
                    <a:pt x="2" y="22"/>
                  </a:lnTo>
                  <a:lnTo>
                    <a:pt x="0" y="17"/>
                  </a:lnTo>
                  <a:lnTo>
                    <a:pt x="0" y="11"/>
                  </a:lnTo>
                  <a:lnTo>
                    <a:pt x="0" y="7"/>
                  </a:lnTo>
                  <a:lnTo>
                    <a:pt x="9" y="1"/>
                  </a:lnTo>
                  <a:lnTo>
                    <a:pt x="21"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45" name="Freeform 23"/>
            <p:cNvSpPr>
              <a:spLocks/>
            </p:cNvSpPr>
            <p:nvPr/>
          </p:nvSpPr>
          <p:spPr bwMode="auto">
            <a:xfrm>
              <a:off x="4837113" y="2917825"/>
              <a:ext cx="61913" cy="44450"/>
            </a:xfrm>
            <a:custGeom>
              <a:avLst/>
              <a:gdLst>
                <a:gd name="T0" fmla="*/ 23 w 79"/>
                <a:gd name="T1" fmla="*/ 0 h 55"/>
                <a:gd name="T2" fmla="*/ 36 w 79"/>
                <a:gd name="T3" fmla="*/ 6 h 55"/>
                <a:gd name="T4" fmla="*/ 62 w 79"/>
                <a:gd name="T5" fmla="*/ 19 h 55"/>
                <a:gd name="T6" fmla="*/ 68 w 79"/>
                <a:gd name="T7" fmla="*/ 25 h 55"/>
                <a:gd name="T8" fmla="*/ 74 w 79"/>
                <a:gd name="T9" fmla="*/ 29 h 55"/>
                <a:gd name="T10" fmla="*/ 77 w 79"/>
                <a:gd name="T11" fmla="*/ 34 h 55"/>
                <a:gd name="T12" fmla="*/ 79 w 79"/>
                <a:gd name="T13" fmla="*/ 40 h 55"/>
                <a:gd name="T14" fmla="*/ 79 w 79"/>
                <a:gd name="T15" fmla="*/ 46 h 55"/>
                <a:gd name="T16" fmla="*/ 79 w 79"/>
                <a:gd name="T17" fmla="*/ 49 h 55"/>
                <a:gd name="T18" fmla="*/ 70 w 79"/>
                <a:gd name="T19" fmla="*/ 55 h 55"/>
                <a:gd name="T20" fmla="*/ 58 w 79"/>
                <a:gd name="T21" fmla="*/ 55 h 55"/>
                <a:gd name="T22" fmla="*/ 43 w 79"/>
                <a:gd name="T23" fmla="*/ 51 h 55"/>
                <a:gd name="T24" fmla="*/ 19 w 79"/>
                <a:gd name="T25" fmla="*/ 36 h 55"/>
                <a:gd name="T26" fmla="*/ 13 w 79"/>
                <a:gd name="T27" fmla="*/ 33 h 55"/>
                <a:gd name="T28" fmla="*/ 8 w 79"/>
                <a:gd name="T29" fmla="*/ 27 h 55"/>
                <a:gd name="T30" fmla="*/ 4 w 79"/>
                <a:gd name="T31" fmla="*/ 21 h 55"/>
                <a:gd name="T32" fmla="*/ 2 w 79"/>
                <a:gd name="T33" fmla="*/ 16 h 55"/>
                <a:gd name="T34" fmla="*/ 0 w 79"/>
                <a:gd name="T35" fmla="*/ 12 h 55"/>
                <a:gd name="T36" fmla="*/ 2 w 79"/>
                <a:gd name="T37" fmla="*/ 6 h 55"/>
                <a:gd name="T38" fmla="*/ 9 w 79"/>
                <a:gd name="T39" fmla="*/ 0 h 55"/>
                <a:gd name="T40" fmla="*/ 23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23" y="0"/>
                  </a:moveTo>
                  <a:lnTo>
                    <a:pt x="36" y="6"/>
                  </a:lnTo>
                  <a:lnTo>
                    <a:pt x="62" y="19"/>
                  </a:lnTo>
                  <a:lnTo>
                    <a:pt x="68" y="25"/>
                  </a:lnTo>
                  <a:lnTo>
                    <a:pt x="74" y="29"/>
                  </a:lnTo>
                  <a:lnTo>
                    <a:pt x="77" y="34"/>
                  </a:lnTo>
                  <a:lnTo>
                    <a:pt x="79" y="40"/>
                  </a:lnTo>
                  <a:lnTo>
                    <a:pt x="79" y="46"/>
                  </a:lnTo>
                  <a:lnTo>
                    <a:pt x="79" y="49"/>
                  </a:lnTo>
                  <a:lnTo>
                    <a:pt x="70" y="55"/>
                  </a:lnTo>
                  <a:lnTo>
                    <a:pt x="58" y="55"/>
                  </a:lnTo>
                  <a:lnTo>
                    <a:pt x="43" y="51"/>
                  </a:lnTo>
                  <a:lnTo>
                    <a:pt x="19" y="36"/>
                  </a:lnTo>
                  <a:lnTo>
                    <a:pt x="13" y="33"/>
                  </a:lnTo>
                  <a:lnTo>
                    <a:pt x="8" y="27"/>
                  </a:lnTo>
                  <a:lnTo>
                    <a:pt x="4" y="21"/>
                  </a:lnTo>
                  <a:lnTo>
                    <a:pt x="2" y="16"/>
                  </a:lnTo>
                  <a:lnTo>
                    <a:pt x="0" y="12"/>
                  </a:lnTo>
                  <a:lnTo>
                    <a:pt x="2" y="6"/>
                  </a:lnTo>
                  <a:lnTo>
                    <a:pt x="9" y="0"/>
                  </a:lnTo>
                  <a:lnTo>
                    <a:pt x="23"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46" name="Freeform 24"/>
            <p:cNvSpPr>
              <a:spLocks/>
            </p:cNvSpPr>
            <p:nvPr/>
          </p:nvSpPr>
          <p:spPr bwMode="auto">
            <a:xfrm>
              <a:off x="4746625" y="2867025"/>
              <a:ext cx="63500" cy="44450"/>
            </a:xfrm>
            <a:custGeom>
              <a:avLst/>
              <a:gdLst>
                <a:gd name="T0" fmla="*/ 21 w 79"/>
                <a:gd name="T1" fmla="*/ 0 h 55"/>
                <a:gd name="T2" fmla="*/ 36 w 79"/>
                <a:gd name="T3" fmla="*/ 6 h 55"/>
                <a:gd name="T4" fmla="*/ 60 w 79"/>
                <a:gd name="T5" fmla="*/ 19 h 55"/>
                <a:gd name="T6" fmla="*/ 66 w 79"/>
                <a:gd name="T7" fmla="*/ 23 h 55"/>
                <a:gd name="T8" fmla="*/ 72 w 79"/>
                <a:gd name="T9" fmla="*/ 29 h 55"/>
                <a:gd name="T10" fmla="*/ 75 w 79"/>
                <a:gd name="T11" fmla="*/ 34 h 55"/>
                <a:gd name="T12" fmla="*/ 79 w 79"/>
                <a:gd name="T13" fmla="*/ 40 h 55"/>
                <a:gd name="T14" fmla="*/ 79 w 79"/>
                <a:gd name="T15" fmla="*/ 46 h 55"/>
                <a:gd name="T16" fmla="*/ 77 w 79"/>
                <a:gd name="T17" fmla="*/ 49 h 55"/>
                <a:gd name="T18" fmla="*/ 70 w 79"/>
                <a:gd name="T19" fmla="*/ 55 h 55"/>
                <a:gd name="T20" fmla="*/ 57 w 79"/>
                <a:gd name="T21" fmla="*/ 55 h 55"/>
                <a:gd name="T22" fmla="*/ 43 w 79"/>
                <a:gd name="T23" fmla="*/ 49 h 55"/>
                <a:gd name="T24" fmla="*/ 19 w 79"/>
                <a:gd name="T25" fmla="*/ 36 h 55"/>
                <a:gd name="T26" fmla="*/ 11 w 79"/>
                <a:gd name="T27" fmla="*/ 31 h 55"/>
                <a:gd name="T28" fmla="*/ 6 w 79"/>
                <a:gd name="T29" fmla="*/ 27 h 55"/>
                <a:gd name="T30" fmla="*/ 2 w 79"/>
                <a:gd name="T31" fmla="*/ 21 h 55"/>
                <a:gd name="T32" fmla="*/ 0 w 79"/>
                <a:gd name="T33" fmla="*/ 15 h 55"/>
                <a:gd name="T34" fmla="*/ 0 w 79"/>
                <a:gd name="T35" fmla="*/ 10 h 55"/>
                <a:gd name="T36" fmla="*/ 0 w 79"/>
                <a:gd name="T37" fmla="*/ 6 h 55"/>
                <a:gd name="T38" fmla="*/ 9 w 79"/>
                <a:gd name="T39" fmla="*/ 0 h 55"/>
                <a:gd name="T40" fmla="*/ 21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21" y="0"/>
                  </a:moveTo>
                  <a:lnTo>
                    <a:pt x="36" y="6"/>
                  </a:lnTo>
                  <a:lnTo>
                    <a:pt x="60" y="19"/>
                  </a:lnTo>
                  <a:lnTo>
                    <a:pt x="66" y="23"/>
                  </a:lnTo>
                  <a:lnTo>
                    <a:pt x="72" y="29"/>
                  </a:lnTo>
                  <a:lnTo>
                    <a:pt x="75" y="34"/>
                  </a:lnTo>
                  <a:lnTo>
                    <a:pt x="79" y="40"/>
                  </a:lnTo>
                  <a:lnTo>
                    <a:pt x="79" y="46"/>
                  </a:lnTo>
                  <a:lnTo>
                    <a:pt x="77" y="49"/>
                  </a:lnTo>
                  <a:lnTo>
                    <a:pt x="70" y="55"/>
                  </a:lnTo>
                  <a:lnTo>
                    <a:pt x="57" y="55"/>
                  </a:lnTo>
                  <a:lnTo>
                    <a:pt x="43" y="49"/>
                  </a:lnTo>
                  <a:lnTo>
                    <a:pt x="19" y="36"/>
                  </a:lnTo>
                  <a:lnTo>
                    <a:pt x="11" y="31"/>
                  </a:lnTo>
                  <a:lnTo>
                    <a:pt x="6" y="27"/>
                  </a:lnTo>
                  <a:lnTo>
                    <a:pt x="2" y="21"/>
                  </a:lnTo>
                  <a:lnTo>
                    <a:pt x="0" y="15"/>
                  </a:lnTo>
                  <a:lnTo>
                    <a:pt x="0" y="10"/>
                  </a:lnTo>
                  <a:lnTo>
                    <a:pt x="0" y="6"/>
                  </a:lnTo>
                  <a:lnTo>
                    <a:pt x="9" y="0"/>
                  </a:lnTo>
                  <a:lnTo>
                    <a:pt x="21"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47" name="Freeform 25"/>
            <p:cNvSpPr>
              <a:spLocks/>
            </p:cNvSpPr>
            <p:nvPr/>
          </p:nvSpPr>
          <p:spPr bwMode="auto">
            <a:xfrm>
              <a:off x="4656138" y="2814638"/>
              <a:ext cx="61913" cy="44450"/>
            </a:xfrm>
            <a:custGeom>
              <a:avLst/>
              <a:gdLst>
                <a:gd name="T0" fmla="*/ 23 w 79"/>
                <a:gd name="T1" fmla="*/ 0 h 57"/>
                <a:gd name="T2" fmla="*/ 36 w 79"/>
                <a:gd name="T3" fmla="*/ 6 h 57"/>
                <a:gd name="T4" fmla="*/ 60 w 79"/>
                <a:gd name="T5" fmla="*/ 21 h 57"/>
                <a:gd name="T6" fmla="*/ 68 w 79"/>
                <a:gd name="T7" fmla="*/ 25 h 57"/>
                <a:gd name="T8" fmla="*/ 74 w 79"/>
                <a:gd name="T9" fmla="*/ 30 h 57"/>
                <a:gd name="T10" fmla="*/ 77 w 79"/>
                <a:gd name="T11" fmla="*/ 36 h 57"/>
                <a:gd name="T12" fmla="*/ 79 w 79"/>
                <a:gd name="T13" fmla="*/ 40 h 57"/>
                <a:gd name="T14" fmla="*/ 79 w 79"/>
                <a:gd name="T15" fmla="*/ 46 h 57"/>
                <a:gd name="T16" fmla="*/ 79 w 79"/>
                <a:gd name="T17" fmla="*/ 51 h 57"/>
                <a:gd name="T18" fmla="*/ 70 w 79"/>
                <a:gd name="T19" fmla="*/ 57 h 57"/>
                <a:gd name="T20" fmla="*/ 58 w 79"/>
                <a:gd name="T21" fmla="*/ 57 h 57"/>
                <a:gd name="T22" fmla="*/ 43 w 79"/>
                <a:gd name="T23" fmla="*/ 51 h 57"/>
                <a:gd name="T24" fmla="*/ 19 w 79"/>
                <a:gd name="T25" fmla="*/ 36 h 57"/>
                <a:gd name="T26" fmla="*/ 13 w 79"/>
                <a:gd name="T27" fmla="*/ 32 h 57"/>
                <a:gd name="T28" fmla="*/ 8 w 79"/>
                <a:gd name="T29" fmla="*/ 27 h 57"/>
                <a:gd name="T30" fmla="*/ 4 w 79"/>
                <a:gd name="T31" fmla="*/ 21 h 57"/>
                <a:gd name="T32" fmla="*/ 0 w 79"/>
                <a:gd name="T33" fmla="*/ 17 h 57"/>
                <a:gd name="T34" fmla="*/ 0 w 79"/>
                <a:gd name="T35" fmla="*/ 12 h 57"/>
                <a:gd name="T36" fmla="*/ 2 w 79"/>
                <a:gd name="T37" fmla="*/ 6 h 57"/>
                <a:gd name="T38" fmla="*/ 9 w 79"/>
                <a:gd name="T39" fmla="*/ 0 h 57"/>
                <a:gd name="T40" fmla="*/ 23 w 79"/>
                <a:gd name="T4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7">
                  <a:moveTo>
                    <a:pt x="23" y="0"/>
                  </a:moveTo>
                  <a:lnTo>
                    <a:pt x="36" y="6"/>
                  </a:lnTo>
                  <a:lnTo>
                    <a:pt x="60" y="21"/>
                  </a:lnTo>
                  <a:lnTo>
                    <a:pt x="68" y="25"/>
                  </a:lnTo>
                  <a:lnTo>
                    <a:pt x="74" y="30"/>
                  </a:lnTo>
                  <a:lnTo>
                    <a:pt x="77" y="36"/>
                  </a:lnTo>
                  <a:lnTo>
                    <a:pt x="79" y="40"/>
                  </a:lnTo>
                  <a:lnTo>
                    <a:pt x="79" y="46"/>
                  </a:lnTo>
                  <a:lnTo>
                    <a:pt x="79" y="51"/>
                  </a:lnTo>
                  <a:lnTo>
                    <a:pt x="70" y="57"/>
                  </a:lnTo>
                  <a:lnTo>
                    <a:pt x="58" y="57"/>
                  </a:lnTo>
                  <a:lnTo>
                    <a:pt x="43" y="51"/>
                  </a:lnTo>
                  <a:lnTo>
                    <a:pt x="19" y="36"/>
                  </a:lnTo>
                  <a:lnTo>
                    <a:pt x="13" y="32"/>
                  </a:lnTo>
                  <a:lnTo>
                    <a:pt x="8" y="27"/>
                  </a:lnTo>
                  <a:lnTo>
                    <a:pt x="4" y="21"/>
                  </a:lnTo>
                  <a:lnTo>
                    <a:pt x="0" y="17"/>
                  </a:lnTo>
                  <a:lnTo>
                    <a:pt x="0" y="12"/>
                  </a:lnTo>
                  <a:lnTo>
                    <a:pt x="2" y="6"/>
                  </a:lnTo>
                  <a:lnTo>
                    <a:pt x="9" y="0"/>
                  </a:lnTo>
                  <a:lnTo>
                    <a:pt x="23"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48" name="Freeform 26"/>
            <p:cNvSpPr>
              <a:spLocks/>
            </p:cNvSpPr>
            <p:nvPr/>
          </p:nvSpPr>
          <p:spPr bwMode="auto">
            <a:xfrm>
              <a:off x="4565650" y="2763838"/>
              <a:ext cx="63500" cy="42863"/>
            </a:xfrm>
            <a:custGeom>
              <a:avLst/>
              <a:gdLst>
                <a:gd name="T0" fmla="*/ 21 w 79"/>
                <a:gd name="T1" fmla="*/ 0 h 55"/>
                <a:gd name="T2" fmla="*/ 36 w 79"/>
                <a:gd name="T3" fmla="*/ 6 h 55"/>
                <a:gd name="T4" fmla="*/ 60 w 79"/>
                <a:gd name="T5" fmla="*/ 19 h 55"/>
                <a:gd name="T6" fmla="*/ 66 w 79"/>
                <a:gd name="T7" fmla="*/ 25 h 55"/>
                <a:gd name="T8" fmla="*/ 72 w 79"/>
                <a:gd name="T9" fmla="*/ 28 h 55"/>
                <a:gd name="T10" fmla="*/ 75 w 79"/>
                <a:gd name="T11" fmla="*/ 34 h 55"/>
                <a:gd name="T12" fmla="*/ 77 w 79"/>
                <a:gd name="T13" fmla="*/ 40 h 55"/>
                <a:gd name="T14" fmla="*/ 79 w 79"/>
                <a:gd name="T15" fmla="*/ 45 h 55"/>
                <a:gd name="T16" fmla="*/ 77 w 79"/>
                <a:gd name="T17" fmla="*/ 49 h 55"/>
                <a:gd name="T18" fmla="*/ 70 w 79"/>
                <a:gd name="T19" fmla="*/ 55 h 55"/>
                <a:gd name="T20" fmla="*/ 56 w 79"/>
                <a:gd name="T21" fmla="*/ 55 h 55"/>
                <a:gd name="T22" fmla="*/ 43 w 79"/>
                <a:gd name="T23" fmla="*/ 51 h 55"/>
                <a:gd name="T24" fmla="*/ 17 w 79"/>
                <a:gd name="T25" fmla="*/ 36 h 55"/>
                <a:gd name="T26" fmla="*/ 11 w 79"/>
                <a:gd name="T27" fmla="*/ 32 h 55"/>
                <a:gd name="T28" fmla="*/ 6 w 79"/>
                <a:gd name="T29" fmla="*/ 27 h 55"/>
                <a:gd name="T30" fmla="*/ 2 w 79"/>
                <a:gd name="T31" fmla="*/ 21 h 55"/>
                <a:gd name="T32" fmla="*/ 0 w 79"/>
                <a:gd name="T33" fmla="*/ 15 h 55"/>
                <a:gd name="T34" fmla="*/ 0 w 79"/>
                <a:gd name="T35" fmla="*/ 12 h 55"/>
                <a:gd name="T36" fmla="*/ 0 w 79"/>
                <a:gd name="T37" fmla="*/ 6 h 55"/>
                <a:gd name="T38" fmla="*/ 9 w 79"/>
                <a:gd name="T39" fmla="*/ 0 h 55"/>
                <a:gd name="T40" fmla="*/ 21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21" y="0"/>
                  </a:moveTo>
                  <a:lnTo>
                    <a:pt x="36" y="6"/>
                  </a:lnTo>
                  <a:lnTo>
                    <a:pt x="60" y="19"/>
                  </a:lnTo>
                  <a:lnTo>
                    <a:pt x="66" y="25"/>
                  </a:lnTo>
                  <a:lnTo>
                    <a:pt x="72" y="28"/>
                  </a:lnTo>
                  <a:lnTo>
                    <a:pt x="75" y="34"/>
                  </a:lnTo>
                  <a:lnTo>
                    <a:pt x="77" y="40"/>
                  </a:lnTo>
                  <a:lnTo>
                    <a:pt x="79" y="45"/>
                  </a:lnTo>
                  <a:lnTo>
                    <a:pt x="77" y="49"/>
                  </a:lnTo>
                  <a:lnTo>
                    <a:pt x="70" y="55"/>
                  </a:lnTo>
                  <a:lnTo>
                    <a:pt x="56" y="55"/>
                  </a:lnTo>
                  <a:lnTo>
                    <a:pt x="43" y="51"/>
                  </a:lnTo>
                  <a:lnTo>
                    <a:pt x="17" y="36"/>
                  </a:lnTo>
                  <a:lnTo>
                    <a:pt x="11" y="32"/>
                  </a:lnTo>
                  <a:lnTo>
                    <a:pt x="6" y="27"/>
                  </a:lnTo>
                  <a:lnTo>
                    <a:pt x="2" y="21"/>
                  </a:lnTo>
                  <a:lnTo>
                    <a:pt x="0" y="15"/>
                  </a:lnTo>
                  <a:lnTo>
                    <a:pt x="0" y="12"/>
                  </a:lnTo>
                  <a:lnTo>
                    <a:pt x="0" y="6"/>
                  </a:lnTo>
                  <a:lnTo>
                    <a:pt x="9" y="0"/>
                  </a:lnTo>
                  <a:lnTo>
                    <a:pt x="21"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49" name="Freeform 27"/>
            <p:cNvSpPr>
              <a:spLocks/>
            </p:cNvSpPr>
            <p:nvPr/>
          </p:nvSpPr>
          <p:spPr bwMode="auto">
            <a:xfrm>
              <a:off x="4473575" y="2713038"/>
              <a:ext cx="63500" cy="42863"/>
            </a:xfrm>
            <a:custGeom>
              <a:avLst/>
              <a:gdLst>
                <a:gd name="T0" fmla="*/ 23 w 79"/>
                <a:gd name="T1" fmla="*/ 0 h 55"/>
                <a:gd name="T2" fmla="*/ 36 w 79"/>
                <a:gd name="T3" fmla="*/ 4 h 55"/>
                <a:gd name="T4" fmla="*/ 60 w 79"/>
                <a:gd name="T5" fmla="*/ 19 h 55"/>
                <a:gd name="T6" fmla="*/ 68 w 79"/>
                <a:gd name="T7" fmla="*/ 23 h 55"/>
                <a:gd name="T8" fmla="*/ 73 w 79"/>
                <a:gd name="T9" fmla="*/ 28 h 55"/>
                <a:gd name="T10" fmla="*/ 77 w 79"/>
                <a:gd name="T11" fmla="*/ 34 h 55"/>
                <a:gd name="T12" fmla="*/ 79 w 79"/>
                <a:gd name="T13" fmla="*/ 40 h 55"/>
                <a:gd name="T14" fmla="*/ 79 w 79"/>
                <a:gd name="T15" fmla="*/ 43 h 55"/>
                <a:gd name="T16" fmla="*/ 79 w 79"/>
                <a:gd name="T17" fmla="*/ 49 h 55"/>
                <a:gd name="T18" fmla="*/ 70 w 79"/>
                <a:gd name="T19" fmla="*/ 55 h 55"/>
                <a:gd name="T20" fmla="*/ 58 w 79"/>
                <a:gd name="T21" fmla="*/ 55 h 55"/>
                <a:gd name="T22" fmla="*/ 43 w 79"/>
                <a:gd name="T23" fmla="*/ 49 h 55"/>
                <a:gd name="T24" fmla="*/ 19 w 79"/>
                <a:gd name="T25" fmla="*/ 36 h 55"/>
                <a:gd name="T26" fmla="*/ 13 w 79"/>
                <a:gd name="T27" fmla="*/ 30 h 55"/>
                <a:gd name="T28" fmla="*/ 8 w 79"/>
                <a:gd name="T29" fmla="*/ 26 h 55"/>
                <a:gd name="T30" fmla="*/ 4 w 79"/>
                <a:gd name="T31" fmla="*/ 21 h 55"/>
                <a:gd name="T32" fmla="*/ 0 w 79"/>
                <a:gd name="T33" fmla="*/ 15 h 55"/>
                <a:gd name="T34" fmla="*/ 0 w 79"/>
                <a:gd name="T35" fmla="*/ 9 h 55"/>
                <a:gd name="T36" fmla="*/ 2 w 79"/>
                <a:gd name="T37" fmla="*/ 6 h 55"/>
                <a:gd name="T38" fmla="*/ 9 w 79"/>
                <a:gd name="T39" fmla="*/ 0 h 55"/>
                <a:gd name="T40" fmla="*/ 23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23" y="0"/>
                  </a:moveTo>
                  <a:lnTo>
                    <a:pt x="36" y="4"/>
                  </a:lnTo>
                  <a:lnTo>
                    <a:pt x="60" y="19"/>
                  </a:lnTo>
                  <a:lnTo>
                    <a:pt x="68" y="23"/>
                  </a:lnTo>
                  <a:lnTo>
                    <a:pt x="73" y="28"/>
                  </a:lnTo>
                  <a:lnTo>
                    <a:pt x="77" y="34"/>
                  </a:lnTo>
                  <a:lnTo>
                    <a:pt x="79" y="40"/>
                  </a:lnTo>
                  <a:lnTo>
                    <a:pt x="79" y="43"/>
                  </a:lnTo>
                  <a:lnTo>
                    <a:pt x="79" y="49"/>
                  </a:lnTo>
                  <a:lnTo>
                    <a:pt x="70" y="55"/>
                  </a:lnTo>
                  <a:lnTo>
                    <a:pt x="58" y="55"/>
                  </a:lnTo>
                  <a:lnTo>
                    <a:pt x="43" y="49"/>
                  </a:lnTo>
                  <a:lnTo>
                    <a:pt x="19" y="36"/>
                  </a:lnTo>
                  <a:lnTo>
                    <a:pt x="13" y="30"/>
                  </a:lnTo>
                  <a:lnTo>
                    <a:pt x="8" y="26"/>
                  </a:lnTo>
                  <a:lnTo>
                    <a:pt x="4" y="21"/>
                  </a:lnTo>
                  <a:lnTo>
                    <a:pt x="0" y="15"/>
                  </a:lnTo>
                  <a:lnTo>
                    <a:pt x="0" y="9"/>
                  </a:lnTo>
                  <a:lnTo>
                    <a:pt x="2" y="6"/>
                  </a:lnTo>
                  <a:lnTo>
                    <a:pt x="9" y="0"/>
                  </a:lnTo>
                  <a:lnTo>
                    <a:pt x="23"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50" name="Freeform 28"/>
            <p:cNvSpPr>
              <a:spLocks/>
            </p:cNvSpPr>
            <p:nvPr/>
          </p:nvSpPr>
          <p:spPr bwMode="auto">
            <a:xfrm>
              <a:off x="4384675" y="2660650"/>
              <a:ext cx="63500" cy="44450"/>
            </a:xfrm>
            <a:custGeom>
              <a:avLst/>
              <a:gdLst>
                <a:gd name="T0" fmla="*/ 21 w 79"/>
                <a:gd name="T1" fmla="*/ 0 h 57"/>
                <a:gd name="T2" fmla="*/ 36 w 79"/>
                <a:gd name="T3" fmla="*/ 6 h 57"/>
                <a:gd name="T4" fmla="*/ 60 w 79"/>
                <a:gd name="T5" fmla="*/ 21 h 57"/>
                <a:gd name="T6" fmla="*/ 66 w 79"/>
                <a:gd name="T7" fmla="*/ 25 h 57"/>
                <a:gd name="T8" fmla="*/ 72 w 79"/>
                <a:gd name="T9" fmla="*/ 30 h 57"/>
                <a:gd name="T10" fmla="*/ 75 w 79"/>
                <a:gd name="T11" fmla="*/ 34 h 57"/>
                <a:gd name="T12" fmla="*/ 77 w 79"/>
                <a:gd name="T13" fmla="*/ 40 h 57"/>
                <a:gd name="T14" fmla="*/ 79 w 79"/>
                <a:gd name="T15" fmla="*/ 45 h 57"/>
                <a:gd name="T16" fmla="*/ 77 w 79"/>
                <a:gd name="T17" fmla="*/ 49 h 57"/>
                <a:gd name="T18" fmla="*/ 70 w 79"/>
                <a:gd name="T19" fmla="*/ 55 h 57"/>
                <a:gd name="T20" fmla="*/ 56 w 79"/>
                <a:gd name="T21" fmla="*/ 57 h 57"/>
                <a:gd name="T22" fmla="*/ 43 w 79"/>
                <a:gd name="T23" fmla="*/ 51 h 57"/>
                <a:gd name="T24" fmla="*/ 17 w 79"/>
                <a:gd name="T25" fmla="*/ 36 h 57"/>
                <a:gd name="T26" fmla="*/ 11 w 79"/>
                <a:gd name="T27" fmla="*/ 32 h 57"/>
                <a:gd name="T28" fmla="*/ 6 w 79"/>
                <a:gd name="T29" fmla="*/ 26 h 57"/>
                <a:gd name="T30" fmla="*/ 2 w 79"/>
                <a:gd name="T31" fmla="*/ 21 h 57"/>
                <a:gd name="T32" fmla="*/ 0 w 79"/>
                <a:gd name="T33" fmla="*/ 15 h 57"/>
                <a:gd name="T34" fmla="*/ 0 w 79"/>
                <a:gd name="T35" fmla="*/ 11 h 57"/>
                <a:gd name="T36" fmla="*/ 0 w 79"/>
                <a:gd name="T37" fmla="*/ 6 h 57"/>
                <a:gd name="T38" fmla="*/ 9 w 79"/>
                <a:gd name="T39" fmla="*/ 0 h 57"/>
                <a:gd name="T40" fmla="*/ 21 w 79"/>
                <a:gd name="T4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7">
                  <a:moveTo>
                    <a:pt x="21" y="0"/>
                  </a:moveTo>
                  <a:lnTo>
                    <a:pt x="36" y="6"/>
                  </a:lnTo>
                  <a:lnTo>
                    <a:pt x="60" y="21"/>
                  </a:lnTo>
                  <a:lnTo>
                    <a:pt x="66" y="25"/>
                  </a:lnTo>
                  <a:lnTo>
                    <a:pt x="72" y="30"/>
                  </a:lnTo>
                  <a:lnTo>
                    <a:pt x="75" y="34"/>
                  </a:lnTo>
                  <a:lnTo>
                    <a:pt x="77" y="40"/>
                  </a:lnTo>
                  <a:lnTo>
                    <a:pt x="79" y="45"/>
                  </a:lnTo>
                  <a:lnTo>
                    <a:pt x="77" y="49"/>
                  </a:lnTo>
                  <a:lnTo>
                    <a:pt x="70" y="55"/>
                  </a:lnTo>
                  <a:lnTo>
                    <a:pt x="56" y="57"/>
                  </a:lnTo>
                  <a:lnTo>
                    <a:pt x="43" y="51"/>
                  </a:lnTo>
                  <a:lnTo>
                    <a:pt x="17" y="36"/>
                  </a:lnTo>
                  <a:lnTo>
                    <a:pt x="11" y="32"/>
                  </a:lnTo>
                  <a:lnTo>
                    <a:pt x="6" y="26"/>
                  </a:lnTo>
                  <a:lnTo>
                    <a:pt x="2" y="21"/>
                  </a:lnTo>
                  <a:lnTo>
                    <a:pt x="0" y="15"/>
                  </a:lnTo>
                  <a:lnTo>
                    <a:pt x="0" y="11"/>
                  </a:lnTo>
                  <a:lnTo>
                    <a:pt x="0" y="6"/>
                  </a:lnTo>
                  <a:lnTo>
                    <a:pt x="9" y="0"/>
                  </a:lnTo>
                  <a:lnTo>
                    <a:pt x="21"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51" name="Freeform 29"/>
            <p:cNvSpPr>
              <a:spLocks/>
            </p:cNvSpPr>
            <p:nvPr/>
          </p:nvSpPr>
          <p:spPr bwMode="auto">
            <a:xfrm>
              <a:off x="4292600" y="2609850"/>
              <a:ext cx="63500" cy="42863"/>
            </a:xfrm>
            <a:custGeom>
              <a:avLst/>
              <a:gdLst>
                <a:gd name="T0" fmla="*/ 23 w 79"/>
                <a:gd name="T1" fmla="*/ 0 h 55"/>
                <a:gd name="T2" fmla="*/ 36 w 79"/>
                <a:gd name="T3" fmla="*/ 6 h 55"/>
                <a:gd name="T4" fmla="*/ 60 w 79"/>
                <a:gd name="T5" fmla="*/ 19 h 55"/>
                <a:gd name="T6" fmla="*/ 68 w 79"/>
                <a:gd name="T7" fmla="*/ 23 h 55"/>
                <a:gd name="T8" fmla="*/ 73 w 79"/>
                <a:gd name="T9" fmla="*/ 28 h 55"/>
                <a:gd name="T10" fmla="*/ 77 w 79"/>
                <a:gd name="T11" fmla="*/ 34 h 55"/>
                <a:gd name="T12" fmla="*/ 79 w 79"/>
                <a:gd name="T13" fmla="*/ 40 h 55"/>
                <a:gd name="T14" fmla="*/ 79 w 79"/>
                <a:gd name="T15" fmla="*/ 45 h 55"/>
                <a:gd name="T16" fmla="*/ 77 w 79"/>
                <a:gd name="T17" fmla="*/ 49 h 55"/>
                <a:gd name="T18" fmla="*/ 70 w 79"/>
                <a:gd name="T19" fmla="*/ 55 h 55"/>
                <a:gd name="T20" fmla="*/ 58 w 79"/>
                <a:gd name="T21" fmla="*/ 55 h 55"/>
                <a:gd name="T22" fmla="*/ 43 w 79"/>
                <a:gd name="T23" fmla="*/ 49 h 55"/>
                <a:gd name="T24" fmla="*/ 19 w 79"/>
                <a:gd name="T25" fmla="*/ 36 h 55"/>
                <a:gd name="T26" fmla="*/ 11 w 79"/>
                <a:gd name="T27" fmla="*/ 30 h 55"/>
                <a:gd name="T28" fmla="*/ 7 w 79"/>
                <a:gd name="T29" fmla="*/ 26 h 55"/>
                <a:gd name="T30" fmla="*/ 4 w 79"/>
                <a:gd name="T31" fmla="*/ 21 h 55"/>
                <a:gd name="T32" fmla="*/ 0 w 79"/>
                <a:gd name="T33" fmla="*/ 15 h 55"/>
                <a:gd name="T34" fmla="*/ 0 w 79"/>
                <a:gd name="T35" fmla="*/ 9 h 55"/>
                <a:gd name="T36" fmla="*/ 2 w 79"/>
                <a:gd name="T37" fmla="*/ 6 h 55"/>
                <a:gd name="T38" fmla="*/ 9 w 79"/>
                <a:gd name="T39" fmla="*/ 0 h 55"/>
                <a:gd name="T40" fmla="*/ 23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23" y="0"/>
                  </a:moveTo>
                  <a:lnTo>
                    <a:pt x="36" y="6"/>
                  </a:lnTo>
                  <a:lnTo>
                    <a:pt x="60" y="19"/>
                  </a:lnTo>
                  <a:lnTo>
                    <a:pt x="68" y="23"/>
                  </a:lnTo>
                  <a:lnTo>
                    <a:pt x="73" y="28"/>
                  </a:lnTo>
                  <a:lnTo>
                    <a:pt x="77" y="34"/>
                  </a:lnTo>
                  <a:lnTo>
                    <a:pt x="79" y="40"/>
                  </a:lnTo>
                  <a:lnTo>
                    <a:pt x="79" y="45"/>
                  </a:lnTo>
                  <a:lnTo>
                    <a:pt x="77" y="49"/>
                  </a:lnTo>
                  <a:lnTo>
                    <a:pt x="70" y="55"/>
                  </a:lnTo>
                  <a:lnTo>
                    <a:pt x="58" y="55"/>
                  </a:lnTo>
                  <a:lnTo>
                    <a:pt x="43" y="49"/>
                  </a:lnTo>
                  <a:lnTo>
                    <a:pt x="19" y="36"/>
                  </a:lnTo>
                  <a:lnTo>
                    <a:pt x="11" y="30"/>
                  </a:lnTo>
                  <a:lnTo>
                    <a:pt x="7" y="26"/>
                  </a:lnTo>
                  <a:lnTo>
                    <a:pt x="4" y="21"/>
                  </a:lnTo>
                  <a:lnTo>
                    <a:pt x="0" y="15"/>
                  </a:lnTo>
                  <a:lnTo>
                    <a:pt x="0" y="9"/>
                  </a:lnTo>
                  <a:lnTo>
                    <a:pt x="2" y="6"/>
                  </a:lnTo>
                  <a:lnTo>
                    <a:pt x="9" y="0"/>
                  </a:lnTo>
                  <a:lnTo>
                    <a:pt x="23"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52" name="Freeform 30"/>
            <p:cNvSpPr>
              <a:spLocks/>
            </p:cNvSpPr>
            <p:nvPr/>
          </p:nvSpPr>
          <p:spPr bwMode="auto">
            <a:xfrm>
              <a:off x="4203700" y="2557463"/>
              <a:ext cx="63500" cy="44450"/>
            </a:xfrm>
            <a:custGeom>
              <a:avLst/>
              <a:gdLst>
                <a:gd name="T0" fmla="*/ 21 w 79"/>
                <a:gd name="T1" fmla="*/ 0 h 57"/>
                <a:gd name="T2" fmla="*/ 36 w 79"/>
                <a:gd name="T3" fmla="*/ 6 h 57"/>
                <a:gd name="T4" fmla="*/ 60 w 79"/>
                <a:gd name="T5" fmla="*/ 21 h 57"/>
                <a:gd name="T6" fmla="*/ 66 w 79"/>
                <a:gd name="T7" fmla="*/ 24 h 57"/>
                <a:gd name="T8" fmla="*/ 71 w 79"/>
                <a:gd name="T9" fmla="*/ 30 h 57"/>
                <a:gd name="T10" fmla="*/ 75 w 79"/>
                <a:gd name="T11" fmla="*/ 36 h 57"/>
                <a:gd name="T12" fmla="*/ 77 w 79"/>
                <a:gd name="T13" fmla="*/ 40 h 57"/>
                <a:gd name="T14" fmla="*/ 79 w 79"/>
                <a:gd name="T15" fmla="*/ 45 h 57"/>
                <a:gd name="T16" fmla="*/ 77 w 79"/>
                <a:gd name="T17" fmla="*/ 51 h 57"/>
                <a:gd name="T18" fmla="*/ 70 w 79"/>
                <a:gd name="T19" fmla="*/ 57 h 57"/>
                <a:gd name="T20" fmla="*/ 56 w 79"/>
                <a:gd name="T21" fmla="*/ 57 h 57"/>
                <a:gd name="T22" fmla="*/ 43 w 79"/>
                <a:gd name="T23" fmla="*/ 51 h 57"/>
                <a:gd name="T24" fmla="*/ 17 w 79"/>
                <a:gd name="T25" fmla="*/ 36 h 57"/>
                <a:gd name="T26" fmla="*/ 11 w 79"/>
                <a:gd name="T27" fmla="*/ 32 h 57"/>
                <a:gd name="T28" fmla="*/ 6 w 79"/>
                <a:gd name="T29" fmla="*/ 26 h 57"/>
                <a:gd name="T30" fmla="*/ 2 w 79"/>
                <a:gd name="T31" fmla="*/ 23 h 57"/>
                <a:gd name="T32" fmla="*/ 0 w 79"/>
                <a:gd name="T33" fmla="*/ 17 h 57"/>
                <a:gd name="T34" fmla="*/ 0 w 79"/>
                <a:gd name="T35" fmla="*/ 11 h 57"/>
                <a:gd name="T36" fmla="*/ 0 w 79"/>
                <a:gd name="T37" fmla="*/ 7 h 57"/>
                <a:gd name="T38" fmla="*/ 9 w 79"/>
                <a:gd name="T39" fmla="*/ 2 h 57"/>
                <a:gd name="T40" fmla="*/ 21 w 79"/>
                <a:gd name="T4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7">
                  <a:moveTo>
                    <a:pt x="21" y="0"/>
                  </a:moveTo>
                  <a:lnTo>
                    <a:pt x="36" y="6"/>
                  </a:lnTo>
                  <a:lnTo>
                    <a:pt x="60" y="21"/>
                  </a:lnTo>
                  <a:lnTo>
                    <a:pt x="66" y="24"/>
                  </a:lnTo>
                  <a:lnTo>
                    <a:pt x="71" y="30"/>
                  </a:lnTo>
                  <a:lnTo>
                    <a:pt x="75" y="36"/>
                  </a:lnTo>
                  <a:lnTo>
                    <a:pt x="77" y="40"/>
                  </a:lnTo>
                  <a:lnTo>
                    <a:pt x="79" y="45"/>
                  </a:lnTo>
                  <a:lnTo>
                    <a:pt x="77" y="51"/>
                  </a:lnTo>
                  <a:lnTo>
                    <a:pt x="70" y="57"/>
                  </a:lnTo>
                  <a:lnTo>
                    <a:pt x="56" y="57"/>
                  </a:lnTo>
                  <a:lnTo>
                    <a:pt x="43" y="51"/>
                  </a:lnTo>
                  <a:lnTo>
                    <a:pt x="17" y="36"/>
                  </a:lnTo>
                  <a:lnTo>
                    <a:pt x="11" y="32"/>
                  </a:lnTo>
                  <a:lnTo>
                    <a:pt x="6" y="26"/>
                  </a:lnTo>
                  <a:lnTo>
                    <a:pt x="2" y="23"/>
                  </a:lnTo>
                  <a:lnTo>
                    <a:pt x="0" y="17"/>
                  </a:lnTo>
                  <a:lnTo>
                    <a:pt x="0" y="11"/>
                  </a:lnTo>
                  <a:lnTo>
                    <a:pt x="0" y="7"/>
                  </a:lnTo>
                  <a:lnTo>
                    <a:pt x="9" y="2"/>
                  </a:lnTo>
                  <a:lnTo>
                    <a:pt x="21"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53" name="Freeform 31"/>
            <p:cNvSpPr>
              <a:spLocks/>
            </p:cNvSpPr>
            <p:nvPr/>
          </p:nvSpPr>
          <p:spPr bwMode="auto">
            <a:xfrm>
              <a:off x="4111625" y="2506663"/>
              <a:ext cx="63500" cy="42863"/>
            </a:xfrm>
            <a:custGeom>
              <a:avLst/>
              <a:gdLst>
                <a:gd name="T0" fmla="*/ 23 w 79"/>
                <a:gd name="T1" fmla="*/ 0 h 54"/>
                <a:gd name="T2" fmla="*/ 36 w 79"/>
                <a:gd name="T3" fmla="*/ 5 h 54"/>
                <a:gd name="T4" fmla="*/ 60 w 79"/>
                <a:gd name="T5" fmla="*/ 19 h 54"/>
                <a:gd name="T6" fmla="*/ 68 w 79"/>
                <a:gd name="T7" fmla="*/ 24 h 54"/>
                <a:gd name="T8" fmla="*/ 73 w 79"/>
                <a:gd name="T9" fmla="*/ 28 h 54"/>
                <a:gd name="T10" fmla="*/ 77 w 79"/>
                <a:gd name="T11" fmla="*/ 34 h 54"/>
                <a:gd name="T12" fmla="*/ 79 w 79"/>
                <a:gd name="T13" fmla="*/ 39 h 54"/>
                <a:gd name="T14" fmla="*/ 79 w 79"/>
                <a:gd name="T15" fmla="*/ 45 h 54"/>
                <a:gd name="T16" fmla="*/ 77 w 79"/>
                <a:gd name="T17" fmla="*/ 49 h 54"/>
                <a:gd name="T18" fmla="*/ 70 w 79"/>
                <a:gd name="T19" fmla="*/ 54 h 54"/>
                <a:gd name="T20" fmla="*/ 58 w 79"/>
                <a:gd name="T21" fmla="*/ 54 h 54"/>
                <a:gd name="T22" fmla="*/ 43 w 79"/>
                <a:gd name="T23" fmla="*/ 51 h 54"/>
                <a:gd name="T24" fmla="*/ 19 w 79"/>
                <a:gd name="T25" fmla="*/ 36 h 54"/>
                <a:gd name="T26" fmla="*/ 11 w 79"/>
                <a:gd name="T27" fmla="*/ 32 h 54"/>
                <a:gd name="T28" fmla="*/ 7 w 79"/>
                <a:gd name="T29" fmla="*/ 26 h 54"/>
                <a:gd name="T30" fmla="*/ 4 w 79"/>
                <a:gd name="T31" fmla="*/ 21 h 54"/>
                <a:gd name="T32" fmla="*/ 0 w 79"/>
                <a:gd name="T33" fmla="*/ 15 h 54"/>
                <a:gd name="T34" fmla="*/ 0 w 79"/>
                <a:gd name="T35" fmla="*/ 11 h 54"/>
                <a:gd name="T36" fmla="*/ 2 w 79"/>
                <a:gd name="T37" fmla="*/ 5 h 54"/>
                <a:gd name="T38" fmla="*/ 9 w 79"/>
                <a:gd name="T39" fmla="*/ 0 h 54"/>
                <a:gd name="T40" fmla="*/ 23 w 79"/>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4">
                  <a:moveTo>
                    <a:pt x="23" y="0"/>
                  </a:moveTo>
                  <a:lnTo>
                    <a:pt x="36" y="5"/>
                  </a:lnTo>
                  <a:lnTo>
                    <a:pt x="60" y="19"/>
                  </a:lnTo>
                  <a:lnTo>
                    <a:pt x="68" y="24"/>
                  </a:lnTo>
                  <a:lnTo>
                    <a:pt x="73" y="28"/>
                  </a:lnTo>
                  <a:lnTo>
                    <a:pt x="77" y="34"/>
                  </a:lnTo>
                  <a:lnTo>
                    <a:pt x="79" y="39"/>
                  </a:lnTo>
                  <a:lnTo>
                    <a:pt x="79" y="45"/>
                  </a:lnTo>
                  <a:lnTo>
                    <a:pt x="77" y="49"/>
                  </a:lnTo>
                  <a:lnTo>
                    <a:pt x="70" y="54"/>
                  </a:lnTo>
                  <a:lnTo>
                    <a:pt x="58" y="54"/>
                  </a:lnTo>
                  <a:lnTo>
                    <a:pt x="43" y="51"/>
                  </a:lnTo>
                  <a:lnTo>
                    <a:pt x="19" y="36"/>
                  </a:lnTo>
                  <a:lnTo>
                    <a:pt x="11" y="32"/>
                  </a:lnTo>
                  <a:lnTo>
                    <a:pt x="7" y="26"/>
                  </a:lnTo>
                  <a:lnTo>
                    <a:pt x="4" y="21"/>
                  </a:lnTo>
                  <a:lnTo>
                    <a:pt x="0" y="15"/>
                  </a:lnTo>
                  <a:lnTo>
                    <a:pt x="0" y="11"/>
                  </a:lnTo>
                  <a:lnTo>
                    <a:pt x="2" y="5"/>
                  </a:lnTo>
                  <a:lnTo>
                    <a:pt x="9" y="0"/>
                  </a:lnTo>
                  <a:lnTo>
                    <a:pt x="23"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grpSp>
      <p:grpSp>
        <p:nvGrpSpPr>
          <p:cNvPr id="346" name="Group 345"/>
          <p:cNvGrpSpPr/>
          <p:nvPr/>
        </p:nvGrpSpPr>
        <p:grpSpPr>
          <a:xfrm>
            <a:off x="5079207" y="1891904"/>
            <a:ext cx="919163" cy="523875"/>
            <a:chOff x="6770688" y="2522538"/>
            <a:chExt cx="1225550" cy="698500"/>
          </a:xfrm>
        </p:grpSpPr>
        <p:sp>
          <p:nvSpPr>
            <p:cNvPr id="154" name="Freeform 32"/>
            <p:cNvSpPr>
              <a:spLocks/>
            </p:cNvSpPr>
            <p:nvPr/>
          </p:nvSpPr>
          <p:spPr bwMode="auto">
            <a:xfrm>
              <a:off x="6770688" y="3176588"/>
              <a:ext cx="61913" cy="44450"/>
            </a:xfrm>
            <a:custGeom>
              <a:avLst/>
              <a:gdLst>
                <a:gd name="T0" fmla="*/ 56 w 79"/>
                <a:gd name="T1" fmla="*/ 0 h 54"/>
                <a:gd name="T2" fmla="*/ 70 w 79"/>
                <a:gd name="T3" fmla="*/ 0 h 54"/>
                <a:gd name="T4" fmla="*/ 77 w 79"/>
                <a:gd name="T5" fmla="*/ 5 h 54"/>
                <a:gd name="T6" fmla="*/ 79 w 79"/>
                <a:gd name="T7" fmla="*/ 11 h 54"/>
                <a:gd name="T8" fmla="*/ 77 w 79"/>
                <a:gd name="T9" fmla="*/ 15 h 54"/>
                <a:gd name="T10" fmla="*/ 75 w 79"/>
                <a:gd name="T11" fmla="*/ 20 h 54"/>
                <a:gd name="T12" fmla="*/ 71 w 79"/>
                <a:gd name="T13" fmla="*/ 26 h 54"/>
                <a:gd name="T14" fmla="*/ 66 w 79"/>
                <a:gd name="T15" fmla="*/ 32 h 54"/>
                <a:gd name="T16" fmla="*/ 60 w 79"/>
                <a:gd name="T17" fmla="*/ 36 h 54"/>
                <a:gd name="T18" fmla="*/ 36 w 79"/>
                <a:gd name="T19" fmla="*/ 49 h 54"/>
                <a:gd name="T20" fmla="*/ 22 w 79"/>
                <a:gd name="T21" fmla="*/ 54 h 54"/>
                <a:gd name="T22" fmla="*/ 9 w 79"/>
                <a:gd name="T23" fmla="*/ 54 h 54"/>
                <a:gd name="T24" fmla="*/ 2 w 79"/>
                <a:gd name="T25" fmla="*/ 49 h 54"/>
                <a:gd name="T26" fmla="*/ 0 w 79"/>
                <a:gd name="T27" fmla="*/ 43 h 54"/>
                <a:gd name="T28" fmla="*/ 0 w 79"/>
                <a:gd name="T29" fmla="*/ 39 h 54"/>
                <a:gd name="T30" fmla="*/ 4 w 79"/>
                <a:gd name="T31" fmla="*/ 34 h 54"/>
                <a:gd name="T32" fmla="*/ 7 w 79"/>
                <a:gd name="T33" fmla="*/ 28 h 54"/>
                <a:gd name="T34" fmla="*/ 11 w 79"/>
                <a:gd name="T35" fmla="*/ 22 h 54"/>
                <a:gd name="T36" fmla="*/ 19 w 79"/>
                <a:gd name="T37" fmla="*/ 19 h 54"/>
                <a:gd name="T38" fmla="*/ 43 w 79"/>
                <a:gd name="T39" fmla="*/ 5 h 54"/>
                <a:gd name="T40" fmla="*/ 56 w 79"/>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4">
                  <a:moveTo>
                    <a:pt x="56" y="0"/>
                  </a:moveTo>
                  <a:lnTo>
                    <a:pt x="70" y="0"/>
                  </a:lnTo>
                  <a:lnTo>
                    <a:pt x="77" y="5"/>
                  </a:lnTo>
                  <a:lnTo>
                    <a:pt x="79" y="11"/>
                  </a:lnTo>
                  <a:lnTo>
                    <a:pt x="77" y="15"/>
                  </a:lnTo>
                  <a:lnTo>
                    <a:pt x="75" y="20"/>
                  </a:lnTo>
                  <a:lnTo>
                    <a:pt x="71" y="26"/>
                  </a:lnTo>
                  <a:lnTo>
                    <a:pt x="66" y="32"/>
                  </a:lnTo>
                  <a:lnTo>
                    <a:pt x="60" y="36"/>
                  </a:lnTo>
                  <a:lnTo>
                    <a:pt x="36" y="49"/>
                  </a:lnTo>
                  <a:lnTo>
                    <a:pt x="22" y="54"/>
                  </a:lnTo>
                  <a:lnTo>
                    <a:pt x="9" y="54"/>
                  </a:lnTo>
                  <a:lnTo>
                    <a:pt x="2" y="49"/>
                  </a:lnTo>
                  <a:lnTo>
                    <a:pt x="0" y="43"/>
                  </a:lnTo>
                  <a:lnTo>
                    <a:pt x="0" y="39"/>
                  </a:lnTo>
                  <a:lnTo>
                    <a:pt x="4" y="34"/>
                  </a:lnTo>
                  <a:lnTo>
                    <a:pt x="7" y="28"/>
                  </a:lnTo>
                  <a:lnTo>
                    <a:pt x="11" y="22"/>
                  </a:lnTo>
                  <a:lnTo>
                    <a:pt x="19" y="19"/>
                  </a:lnTo>
                  <a:lnTo>
                    <a:pt x="43" y="5"/>
                  </a:lnTo>
                  <a:lnTo>
                    <a:pt x="56"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55" name="Freeform 33"/>
            <p:cNvSpPr>
              <a:spLocks/>
            </p:cNvSpPr>
            <p:nvPr/>
          </p:nvSpPr>
          <p:spPr bwMode="auto">
            <a:xfrm>
              <a:off x="6859588" y="3125788"/>
              <a:ext cx="61913" cy="44450"/>
            </a:xfrm>
            <a:custGeom>
              <a:avLst/>
              <a:gdLst>
                <a:gd name="T0" fmla="*/ 56 w 77"/>
                <a:gd name="T1" fmla="*/ 0 h 54"/>
                <a:gd name="T2" fmla="*/ 70 w 77"/>
                <a:gd name="T3" fmla="*/ 0 h 54"/>
                <a:gd name="T4" fmla="*/ 77 w 77"/>
                <a:gd name="T5" fmla="*/ 5 h 54"/>
                <a:gd name="T6" fmla="*/ 77 w 77"/>
                <a:gd name="T7" fmla="*/ 11 h 54"/>
                <a:gd name="T8" fmla="*/ 77 w 77"/>
                <a:gd name="T9" fmla="*/ 17 h 54"/>
                <a:gd name="T10" fmla="*/ 75 w 77"/>
                <a:gd name="T11" fmla="*/ 20 h 54"/>
                <a:gd name="T12" fmla="*/ 72 w 77"/>
                <a:gd name="T13" fmla="*/ 26 h 54"/>
                <a:gd name="T14" fmla="*/ 66 w 77"/>
                <a:gd name="T15" fmla="*/ 32 h 54"/>
                <a:gd name="T16" fmla="*/ 60 w 77"/>
                <a:gd name="T17" fmla="*/ 35 h 54"/>
                <a:gd name="T18" fmla="*/ 36 w 77"/>
                <a:gd name="T19" fmla="*/ 49 h 54"/>
                <a:gd name="T20" fmla="*/ 21 w 77"/>
                <a:gd name="T21" fmla="*/ 54 h 54"/>
                <a:gd name="T22" fmla="*/ 9 w 77"/>
                <a:gd name="T23" fmla="*/ 54 h 54"/>
                <a:gd name="T24" fmla="*/ 2 w 77"/>
                <a:gd name="T25" fmla="*/ 49 h 54"/>
                <a:gd name="T26" fmla="*/ 0 w 77"/>
                <a:gd name="T27" fmla="*/ 45 h 54"/>
                <a:gd name="T28" fmla="*/ 0 w 77"/>
                <a:gd name="T29" fmla="*/ 39 h 54"/>
                <a:gd name="T30" fmla="*/ 2 w 77"/>
                <a:gd name="T31" fmla="*/ 34 h 54"/>
                <a:gd name="T32" fmla="*/ 6 w 77"/>
                <a:gd name="T33" fmla="*/ 28 h 54"/>
                <a:gd name="T34" fmla="*/ 11 w 77"/>
                <a:gd name="T35" fmla="*/ 24 h 54"/>
                <a:gd name="T36" fmla="*/ 19 w 77"/>
                <a:gd name="T37" fmla="*/ 18 h 54"/>
                <a:gd name="T38" fmla="*/ 41 w 77"/>
                <a:gd name="T39" fmla="*/ 5 h 54"/>
                <a:gd name="T40" fmla="*/ 56 w 77"/>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54">
                  <a:moveTo>
                    <a:pt x="56" y="0"/>
                  </a:moveTo>
                  <a:lnTo>
                    <a:pt x="70" y="0"/>
                  </a:lnTo>
                  <a:lnTo>
                    <a:pt x="77" y="5"/>
                  </a:lnTo>
                  <a:lnTo>
                    <a:pt x="77" y="11"/>
                  </a:lnTo>
                  <a:lnTo>
                    <a:pt x="77" y="17"/>
                  </a:lnTo>
                  <a:lnTo>
                    <a:pt x="75" y="20"/>
                  </a:lnTo>
                  <a:lnTo>
                    <a:pt x="72" y="26"/>
                  </a:lnTo>
                  <a:lnTo>
                    <a:pt x="66" y="32"/>
                  </a:lnTo>
                  <a:lnTo>
                    <a:pt x="60" y="35"/>
                  </a:lnTo>
                  <a:lnTo>
                    <a:pt x="36" y="49"/>
                  </a:lnTo>
                  <a:lnTo>
                    <a:pt x="21" y="54"/>
                  </a:lnTo>
                  <a:lnTo>
                    <a:pt x="9" y="54"/>
                  </a:lnTo>
                  <a:lnTo>
                    <a:pt x="2" y="49"/>
                  </a:lnTo>
                  <a:lnTo>
                    <a:pt x="0" y="45"/>
                  </a:lnTo>
                  <a:lnTo>
                    <a:pt x="0" y="39"/>
                  </a:lnTo>
                  <a:lnTo>
                    <a:pt x="2" y="34"/>
                  </a:lnTo>
                  <a:lnTo>
                    <a:pt x="6" y="28"/>
                  </a:lnTo>
                  <a:lnTo>
                    <a:pt x="11" y="24"/>
                  </a:lnTo>
                  <a:lnTo>
                    <a:pt x="19" y="18"/>
                  </a:lnTo>
                  <a:lnTo>
                    <a:pt x="41" y="5"/>
                  </a:lnTo>
                  <a:lnTo>
                    <a:pt x="56"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56" name="Freeform 34"/>
            <p:cNvSpPr>
              <a:spLocks/>
            </p:cNvSpPr>
            <p:nvPr/>
          </p:nvSpPr>
          <p:spPr bwMode="auto">
            <a:xfrm>
              <a:off x="6950075" y="3076575"/>
              <a:ext cx="61913" cy="44450"/>
            </a:xfrm>
            <a:custGeom>
              <a:avLst/>
              <a:gdLst>
                <a:gd name="T0" fmla="*/ 57 w 77"/>
                <a:gd name="T1" fmla="*/ 0 h 55"/>
                <a:gd name="T2" fmla="*/ 68 w 77"/>
                <a:gd name="T3" fmla="*/ 0 h 55"/>
                <a:gd name="T4" fmla="*/ 75 w 77"/>
                <a:gd name="T5" fmla="*/ 6 h 55"/>
                <a:gd name="T6" fmla="*/ 77 w 77"/>
                <a:gd name="T7" fmla="*/ 10 h 55"/>
                <a:gd name="T8" fmla="*/ 77 w 77"/>
                <a:gd name="T9" fmla="*/ 15 h 55"/>
                <a:gd name="T10" fmla="*/ 75 w 77"/>
                <a:gd name="T11" fmla="*/ 21 h 55"/>
                <a:gd name="T12" fmla="*/ 72 w 77"/>
                <a:gd name="T13" fmla="*/ 27 h 55"/>
                <a:gd name="T14" fmla="*/ 66 w 77"/>
                <a:gd name="T15" fmla="*/ 31 h 55"/>
                <a:gd name="T16" fmla="*/ 58 w 77"/>
                <a:gd name="T17" fmla="*/ 36 h 55"/>
                <a:gd name="T18" fmla="*/ 36 w 77"/>
                <a:gd name="T19" fmla="*/ 49 h 55"/>
                <a:gd name="T20" fmla="*/ 21 w 77"/>
                <a:gd name="T21" fmla="*/ 55 h 55"/>
                <a:gd name="T22" fmla="*/ 9 w 77"/>
                <a:gd name="T23" fmla="*/ 53 h 55"/>
                <a:gd name="T24" fmla="*/ 0 w 77"/>
                <a:gd name="T25" fmla="*/ 48 h 55"/>
                <a:gd name="T26" fmla="*/ 0 w 77"/>
                <a:gd name="T27" fmla="*/ 44 h 55"/>
                <a:gd name="T28" fmla="*/ 0 w 77"/>
                <a:gd name="T29" fmla="*/ 38 h 55"/>
                <a:gd name="T30" fmla="*/ 2 w 77"/>
                <a:gd name="T31" fmla="*/ 32 h 55"/>
                <a:gd name="T32" fmla="*/ 6 w 77"/>
                <a:gd name="T33" fmla="*/ 29 h 55"/>
                <a:gd name="T34" fmla="*/ 11 w 77"/>
                <a:gd name="T35" fmla="*/ 23 h 55"/>
                <a:gd name="T36" fmla="*/ 17 w 77"/>
                <a:gd name="T37" fmla="*/ 19 h 55"/>
                <a:gd name="T38" fmla="*/ 41 w 77"/>
                <a:gd name="T39" fmla="*/ 4 h 55"/>
                <a:gd name="T40" fmla="*/ 57 w 77"/>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55">
                  <a:moveTo>
                    <a:pt x="57" y="0"/>
                  </a:moveTo>
                  <a:lnTo>
                    <a:pt x="68" y="0"/>
                  </a:lnTo>
                  <a:lnTo>
                    <a:pt x="75" y="6"/>
                  </a:lnTo>
                  <a:lnTo>
                    <a:pt x="77" y="10"/>
                  </a:lnTo>
                  <a:lnTo>
                    <a:pt x="77" y="15"/>
                  </a:lnTo>
                  <a:lnTo>
                    <a:pt x="75" y="21"/>
                  </a:lnTo>
                  <a:lnTo>
                    <a:pt x="72" y="27"/>
                  </a:lnTo>
                  <a:lnTo>
                    <a:pt x="66" y="31"/>
                  </a:lnTo>
                  <a:lnTo>
                    <a:pt x="58" y="36"/>
                  </a:lnTo>
                  <a:lnTo>
                    <a:pt x="36" y="49"/>
                  </a:lnTo>
                  <a:lnTo>
                    <a:pt x="21" y="55"/>
                  </a:lnTo>
                  <a:lnTo>
                    <a:pt x="9" y="53"/>
                  </a:lnTo>
                  <a:lnTo>
                    <a:pt x="0" y="48"/>
                  </a:lnTo>
                  <a:lnTo>
                    <a:pt x="0" y="44"/>
                  </a:lnTo>
                  <a:lnTo>
                    <a:pt x="0" y="38"/>
                  </a:lnTo>
                  <a:lnTo>
                    <a:pt x="2" y="32"/>
                  </a:lnTo>
                  <a:lnTo>
                    <a:pt x="6" y="29"/>
                  </a:lnTo>
                  <a:lnTo>
                    <a:pt x="11" y="23"/>
                  </a:lnTo>
                  <a:lnTo>
                    <a:pt x="17" y="19"/>
                  </a:lnTo>
                  <a:lnTo>
                    <a:pt x="41" y="4"/>
                  </a:lnTo>
                  <a:lnTo>
                    <a:pt x="57"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57" name="Freeform 35"/>
            <p:cNvSpPr>
              <a:spLocks/>
            </p:cNvSpPr>
            <p:nvPr/>
          </p:nvSpPr>
          <p:spPr bwMode="auto">
            <a:xfrm>
              <a:off x="7038975" y="3025775"/>
              <a:ext cx="61913" cy="42863"/>
            </a:xfrm>
            <a:custGeom>
              <a:avLst/>
              <a:gdLst>
                <a:gd name="T0" fmla="*/ 57 w 79"/>
                <a:gd name="T1" fmla="*/ 0 h 55"/>
                <a:gd name="T2" fmla="*/ 70 w 79"/>
                <a:gd name="T3" fmla="*/ 0 h 55"/>
                <a:gd name="T4" fmla="*/ 77 w 79"/>
                <a:gd name="T5" fmla="*/ 6 h 55"/>
                <a:gd name="T6" fmla="*/ 79 w 79"/>
                <a:gd name="T7" fmla="*/ 12 h 55"/>
                <a:gd name="T8" fmla="*/ 79 w 79"/>
                <a:gd name="T9" fmla="*/ 15 h 55"/>
                <a:gd name="T10" fmla="*/ 76 w 79"/>
                <a:gd name="T11" fmla="*/ 21 h 55"/>
                <a:gd name="T12" fmla="*/ 72 w 79"/>
                <a:gd name="T13" fmla="*/ 27 h 55"/>
                <a:gd name="T14" fmla="*/ 68 w 79"/>
                <a:gd name="T15" fmla="*/ 32 h 55"/>
                <a:gd name="T16" fmla="*/ 60 w 79"/>
                <a:gd name="T17" fmla="*/ 36 h 55"/>
                <a:gd name="T18" fmla="*/ 36 w 79"/>
                <a:gd name="T19" fmla="*/ 49 h 55"/>
                <a:gd name="T20" fmla="*/ 23 w 79"/>
                <a:gd name="T21" fmla="*/ 55 h 55"/>
                <a:gd name="T22" fmla="*/ 10 w 79"/>
                <a:gd name="T23" fmla="*/ 55 h 55"/>
                <a:gd name="T24" fmla="*/ 2 w 79"/>
                <a:gd name="T25" fmla="*/ 49 h 55"/>
                <a:gd name="T26" fmla="*/ 0 w 79"/>
                <a:gd name="T27" fmla="*/ 44 h 55"/>
                <a:gd name="T28" fmla="*/ 2 w 79"/>
                <a:gd name="T29" fmla="*/ 40 h 55"/>
                <a:gd name="T30" fmla="*/ 4 w 79"/>
                <a:gd name="T31" fmla="*/ 34 h 55"/>
                <a:gd name="T32" fmla="*/ 8 w 79"/>
                <a:gd name="T33" fmla="*/ 29 h 55"/>
                <a:gd name="T34" fmla="*/ 13 w 79"/>
                <a:gd name="T35" fmla="*/ 23 h 55"/>
                <a:gd name="T36" fmla="*/ 19 w 79"/>
                <a:gd name="T37" fmla="*/ 19 h 55"/>
                <a:gd name="T38" fmla="*/ 44 w 79"/>
                <a:gd name="T39" fmla="*/ 6 h 55"/>
                <a:gd name="T40" fmla="*/ 57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57" y="0"/>
                  </a:moveTo>
                  <a:lnTo>
                    <a:pt x="70" y="0"/>
                  </a:lnTo>
                  <a:lnTo>
                    <a:pt x="77" y="6"/>
                  </a:lnTo>
                  <a:lnTo>
                    <a:pt x="79" y="12"/>
                  </a:lnTo>
                  <a:lnTo>
                    <a:pt x="79" y="15"/>
                  </a:lnTo>
                  <a:lnTo>
                    <a:pt x="76" y="21"/>
                  </a:lnTo>
                  <a:lnTo>
                    <a:pt x="72" y="27"/>
                  </a:lnTo>
                  <a:lnTo>
                    <a:pt x="68" y="32"/>
                  </a:lnTo>
                  <a:lnTo>
                    <a:pt x="60" y="36"/>
                  </a:lnTo>
                  <a:lnTo>
                    <a:pt x="36" y="49"/>
                  </a:lnTo>
                  <a:lnTo>
                    <a:pt x="23" y="55"/>
                  </a:lnTo>
                  <a:lnTo>
                    <a:pt x="10" y="55"/>
                  </a:lnTo>
                  <a:lnTo>
                    <a:pt x="2" y="49"/>
                  </a:lnTo>
                  <a:lnTo>
                    <a:pt x="0" y="44"/>
                  </a:lnTo>
                  <a:lnTo>
                    <a:pt x="2" y="40"/>
                  </a:lnTo>
                  <a:lnTo>
                    <a:pt x="4" y="34"/>
                  </a:lnTo>
                  <a:lnTo>
                    <a:pt x="8" y="29"/>
                  </a:lnTo>
                  <a:lnTo>
                    <a:pt x="13" y="23"/>
                  </a:lnTo>
                  <a:lnTo>
                    <a:pt x="19" y="19"/>
                  </a:lnTo>
                  <a:lnTo>
                    <a:pt x="44" y="6"/>
                  </a:lnTo>
                  <a:lnTo>
                    <a:pt x="57"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58" name="Freeform 36"/>
            <p:cNvSpPr>
              <a:spLocks/>
            </p:cNvSpPr>
            <p:nvPr/>
          </p:nvSpPr>
          <p:spPr bwMode="auto">
            <a:xfrm>
              <a:off x="7127875" y="2974975"/>
              <a:ext cx="63500" cy="42863"/>
            </a:xfrm>
            <a:custGeom>
              <a:avLst/>
              <a:gdLst>
                <a:gd name="T0" fmla="*/ 57 w 79"/>
                <a:gd name="T1" fmla="*/ 0 h 55"/>
                <a:gd name="T2" fmla="*/ 70 w 79"/>
                <a:gd name="T3" fmla="*/ 2 h 55"/>
                <a:gd name="T4" fmla="*/ 78 w 79"/>
                <a:gd name="T5" fmla="*/ 8 h 55"/>
                <a:gd name="T6" fmla="*/ 79 w 79"/>
                <a:gd name="T7" fmla="*/ 11 h 55"/>
                <a:gd name="T8" fmla="*/ 78 w 79"/>
                <a:gd name="T9" fmla="*/ 17 h 55"/>
                <a:gd name="T10" fmla="*/ 76 w 79"/>
                <a:gd name="T11" fmla="*/ 23 h 55"/>
                <a:gd name="T12" fmla="*/ 72 w 79"/>
                <a:gd name="T13" fmla="*/ 27 h 55"/>
                <a:gd name="T14" fmla="*/ 66 w 79"/>
                <a:gd name="T15" fmla="*/ 32 h 55"/>
                <a:gd name="T16" fmla="*/ 61 w 79"/>
                <a:gd name="T17" fmla="*/ 36 h 55"/>
                <a:gd name="T18" fmla="*/ 36 w 79"/>
                <a:gd name="T19" fmla="*/ 51 h 55"/>
                <a:gd name="T20" fmla="*/ 23 w 79"/>
                <a:gd name="T21" fmla="*/ 55 h 55"/>
                <a:gd name="T22" fmla="*/ 10 w 79"/>
                <a:gd name="T23" fmla="*/ 55 h 55"/>
                <a:gd name="T24" fmla="*/ 2 w 79"/>
                <a:gd name="T25" fmla="*/ 49 h 55"/>
                <a:gd name="T26" fmla="*/ 0 w 79"/>
                <a:gd name="T27" fmla="*/ 45 h 55"/>
                <a:gd name="T28" fmla="*/ 0 w 79"/>
                <a:gd name="T29" fmla="*/ 40 h 55"/>
                <a:gd name="T30" fmla="*/ 4 w 79"/>
                <a:gd name="T31" fmla="*/ 34 h 55"/>
                <a:gd name="T32" fmla="*/ 8 w 79"/>
                <a:gd name="T33" fmla="*/ 28 h 55"/>
                <a:gd name="T34" fmla="*/ 13 w 79"/>
                <a:gd name="T35" fmla="*/ 25 h 55"/>
                <a:gd name="T36" fmla="*/ 19 w 79"/>
                <a:gd name="T37" fmla="*/ 19 h 55"/>
                <a:gd name="T38" fmla="*/ 44 w 79"/>
                <a:gd name="T39" fmla="*/ 6 h 55"/>
                <a:gd name="T40" fmla="*/ 57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57" y="0"/>
                  </a:moveTo>
                  <a:lnTo>
                    <a:pt x="70" y="2"/>
                  </a:lnTo>
                  <a:lnTo>
                    <a:pt x="78" y="8"/>
                  </a:lnTo>
                  <a:lnTo>
                    <a:pt x="79" y="11"/>
                  </a:lnTo>
                  <a:lnTo>
                    <a:pt x="78" y="17"/>
                  </a:lnTo>
                  <a:lnTo>
                    <a:pt x="76" y="23"/>
                  </a:lnTo>
                  <a:lnTo>
                    <a:pt x="72" y="27"/>
                  </a:lnTo>
                  <a:lnTo>
                    <a:pt x="66" y="32"/>
                  </a:lnTo>
                  <a:lnTo>
                    <a:pt x="61" y="36"/>
                  </a:lnTo>
                  <a:lnTo>
                    <a:pt x="36" y="51"/>
                  </a:lnTo>
                  <a:lnTo>
                    <a:pt x="23" y="55"/>
                  </a:lnTo>
                  <a:lnTo>
                    <a:pt x="10" y="55"/>
                  </a:lnTo>
                  <a:lnTo>
                    <a:pt x="2" y="49"/>
                  </a:lnTo>
                  <a:lnTo>
                    <a:pt x="0" y="45"/>
                  </a:lnTo>
                  <a:lnTo>
                    <a:pt x="0" y="40"/>
                  </a:lnTo>
                  <a:lnTo>
                    <a:pt x="4" y="34"/>
                  </a:lnTo>
                  <a:lnTo>
                    <a:pt x="8" y="28"/>
                  </a:lnTo>
                  <a:lnTo>
                    <a:pt x="13" y="25"/>
                  </a:lnTo>
                  <a:lnTo>
                    <a:pt x="19" y="19"/>
                  </a:lnTo>
                  <a:lnTo>
                    <a:pt x="44" y="6"/>
                  </a:lnTo>
                  <a:lnTo>
                    <a:pt x="57"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59" name="Freeform 37"/>
            <p:cNvSpPr>
              <a:spLocks/>
            </p:cNvSpPr>
            <p:nvPr/>
          </p:nvSpPr>
          <p:spPr bwMode="auto">
            <a:xfrm>
              <a:off x="7218363" y="2925763"/>
              <a:ext cx="61913" cy="42863"/>
            </a:xfrm>
            <a:custGeom>
              <a:avLst/>
              <a:gdLst>
                <a:gd name="T0" fmla="*/ 57 w 79"/>
                <a:gd name="T1" fmla="*/ 0 h 55"/>
                <a:gd name="T2" fmla="*/ 70 w 79"/>
                <a:gd name="T3" fmla="*/ 0 h 55"/>
                <a:gd name="T4" fmla="*/ 78 w 79"/>
                <a:gd name="T5" fmla="*/ 6 h 55"/>
                <a:gd name="T6" fmla="*/ 79 w 79"/>
                <a:gd name="T7" fmla="*/ 9 h 55"/>
                <a:gd name="T8" fmla="*/ 78 w 79"/>
                <a:gd name="T9" fmla="*/ 15 h 55"/>
                <a:gd name="T10" fmla="*/ 76 w 79"/>
                <a:gd name="T11" fmla="*/ 21 h 55"/>
                <a:gd name="T12" fmla="*/ 72 w 79"/>
                <a:gd name="T13" fmla="*/ 26 h 55"/>
                <a:gd name="T14" fmla="*/ 66 w 79"/>
                <a:gd name="T15" fmla="*/ 30 h 55"/>
                <a:gd name="T16" fmla="*/ 61 w 79"/>
                <a:gd name="T17" fmla="*/ 36 h 55"/>
                <a:gd name="T18" fmla="*/ 36 w 79"/>
                <a:gd name="T19" fmla="*/ 49 h 55"/>
                <a:gd name="T20" fmla="*/ 21 w 79"/>
                <a:gd name="T21" fmla="*/ 55 h 55"/>
                <a:gd name="T22" fmla="*/ 10 w 79"/>
                <a:gd name="T23" fmla="*/ 55 h 55"/>
                <a:gd name="T24" fmla="*/ 2 w 79"/>
                <a:gd name="T25" fmla="*/ 49 h 55"/>
                <a:gd name="T26" fmla="*/ 0 w 79"/>
                <a:gd name="T27" fmla="*/ 43 h 55"/>
                <a:gd name="T28" fmla="*/ 0 w 79"/>
                <a:gd name="T29" fmla="*/ 38 h 55"/>
                <a:gd name="T30" fmla="*/ 2 w 79"/>
                <a:gd name="T31" fmla="*/ 34 h 55"/>
                <a:gd name="T32" fmla="*/ 8 w 79"/>
                <a:gd name="T33" fmla="*/ 28 h 55"/>
                <a:gd name="T34" fmla="*/ 12 w 79"/>
                <a:gd name="T35" fmla="*/ 23 h 55"/>
                <a:gd name="T36" fmla="*/ 19 w 79"/>
                <a:gd name="T37" fmla="*/ 19 h 55"/>
                <a:gd name="T38" fmla="*/ 44 w 79"/>
                <a:gd name="T39" fmla="*/ 6 h 55"/>
                <a:gd name="T40" fmla="*/ 57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57" y="0"/>
                  </a:moveTo>
                  <a:lnTo>
                    <a:pt x="70" y="0"/>
                  </a:lnTo>
                  <a:lnTo>
                    <a:pt x="78" y="6"/>
                  </a:lnTo>
                  <a:lnTo>
                    <a:pt x="79" y="9"/>
                  </a:lnTo>
                  <a:lnTo>
                    <a:pt x="78" y="15"/>
                  </a:lnTo>
                  <a:lnTo>
                    <a:pt x="76" y="21"/>
                  </a:lnTo>
                  <a:lnTo>
                    <a:pt x="72" y="26"/>
                  </a:lnTo>
                  <a:lnTo>
                    <a:pt x="66" y="30"/>
                  </a:lnTo>
                  <a:lnTo>
                    <a:pt x="61" y="36"/>
                  </a:lnTo>
                  <a:lnTo>
                    <a:pt x="36" y="49"/>
                  </a:lnTo>
                  <a:lnTo>
                    <a:pt x="21" y="55"/>
                  </a:lnTo>
                  <a:lnTo>
                    <a:pt x="10" y="55"/>
                  </a:lnTo>
                  <a:lnTo>
                    <a:pt x="2" y="49"/>
                  </a:lnTo>
                  <a:lnTo>
                    <a:pt x="0" y="43"/>
                  </a:lnTo>
                  <a:lnTo>
                    <a:pt x="0" y="38"/>
                  </a:lnTo>
                  <a:lnTo>
                    <a:pt x="2" y="34"/>
                  </a:lnTo>
                  <a:lnTo>
                    <a:pt x="8" y="28"/>
                  </a:lnTo>
                  <a:lnTo>
                    <a:pt x="12" y="23"/>
                  </a:lnTo>
                  <a:lnTo>
                    <a:pt x="19" y="19"/>
                  </a:lnTo>
                  <a:lnTo>
                    <a:pt x="44" y="6"/>
                  </a:lnTo>
                  <a:lnTo>
                    <a:pt x="57"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60" name="Freeform 38"/>
            <p:cNvSpPr>
              <a:spLocks/>
            </p:cNvSpPr>
            <p:nvPr/>
          </p:nvSpPr>
          <p:spPr bwMode="auto">
            <a:xfrm>
              <a:off x="7307263" y="2874963"/>
              <a:ext cx="61913" cy="42863"/>
            </a:xfrm>
            <a:custGeom>
              <a:avLst/>
              <a:gdLst>
                <a:gd name="T0" fmla="*/ 57 w 78"/>
                <a:gd name="T1" fmla="*/ 0 h 54"/>
                <a:gd name="T2" fmla="*/ 68 w 78"/>
                <a:gd name="T3" fmla="*/ 0 h 54"/>
                <a:gd name="T4" fmla="*/ 78 w 78"/>
                <a:gd name="T5" fmla="*/ 5 h 54"/>
                <a:gd name="T6" fmla="*/ 78 w 78"/>
                <a:gd name="T7" fmla="*/ 11 h 54"/>
                <a:gd name="T8" fmla="*/ 78 w 78"/>
                <a:gd name="T9" fmla="*/ 15 h 54"/>
                <a:gd name="T10" fmla="*/ 76 w 78"/>
                <a:gd name="T11" fmla="*/ 21 h 54"/>
                <a:gd name="T12" fmla="*/ 72 w 78"/>
                <a:gd name="T13" fmla="*/ 26 h 54"/>
                <a:gd name="T14" fmla="*/ 66 w 78"/>
                <a:gd name="T15" fmla="*/ 32 h 54"/>
                <a:gd name="T16" fmla="*/ 59 w 78"/>
                <a:gd name="T17" fmla="*/ 36 h 54"/>
                <a:gd name="T18" fmla="*/ 36 w 78"/>
                <a:gd name="T19" fmla="*/ 49 h 54"/>
                <a:gd name="T20" fmla="*/ 21 w 78"/>
                <a:gd name="T21" fmla="*/ 54 h 54"/>
                <a:gd name="T22" fmla="*/ 10 w 78"/>
                <a:gd name="T23" fmla="*/ 54 h 54"/>
                <a:gd name="T24" fmla="*/ 0 w 78"/>
                <a:gd name="T25" fmla="*/ 49 h 54"/>
                <a:gd name="T26" fmla="*/ 0 w 78"/>
                <a:gd name="T27" fmla="*/ 43 h 54"/>
                <a:gd name="T28" fmla="*/ 0 w 78"/>
                <a:gd name="T29" fmla="*/ 39 h 54"/>
                <a:gd name="T30" fmla="*/ 2 w 78"/>
                <a:gd name="T31" fmla="*/ 34 h 54"/>
                <a:gd name="T32" fmla="*/ 6 w 78"/>
                <a:gd name="T33" fmla="*/ 28 h 54"/>
                <a:gd name="T34" fmla="*/ 12 w 78"/>
                <a:gd name="T35" fmla="*/ 22 h 54"/>
                <a:gd name="T36" fmla="*/ 19 w 78"/>
                <a:gd name="T37" fmla="*/ 19 h 54"/>
                <a:gd name="T38" fmla="*/ 42 w 78"/>
                <a:gd name="T39" fmla="*/ 5 h 54"/>
                <a:gd name="T40" fmla="*/ 57 w 78"/>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54">
                  <a:moveTo>
                    <a:pt x="57" y="0"/>
                  </a:moveTo>
                  <a:lnTo>
                    <a:pt x="68" y="0"/>
                  </a:lnTo>
                  <a:lnTo>
                    <a:pt x="78" y="5"/>
                  </a:lnTo>
                  <a:lnTo>
                    <a:pt x="78" y="11"/>
                  </a:lnTo>
                  <a:lnTo>
                    <a:pt x="78" y="15"/>
                  </a:lnTo>
                  <a:lnTo>
                    <a:pt x="76" y="21"/>
                  </a:lnTo>
                  <a:lnTo>
                    <a:pt x="72" y="26"/>
                  </a:lnTo>
                  <a:lnTo>
                    <a:pt x="66" y="32"/>
                  </a:lnTo>
                  <a:lnTo>
                    <a:pt x="59" y="36"/>
                  </a:lnTo>
                  <a:lnTo>
                    <a:pt x="36" y="49"/>
                  </a:lnTo>
                  <a:lnTo>
                    <a:pt x="21" y="54"/>
                  </a:lnTo>
                  <a:lnTo>
                    <a:pt x="10" y="54"/>
                  </a:lnTo>
                  <a:lnTo>
                    <a:pt x="0" y="49"/>
                  </a:lnTo>
                  <a:lnTo>
                    <a:pt x="0" y="43"/>
                  </a:lnTo>
                  <a:lnTo>
                    <a:pt x="0" y="39"/>
                  </a:lnTo>
                  <a:lnTo>
                    <a:pt x="2" y="34"/>
                  </a:lnTo>
                  <a:lnTo>
                    <a:pt x="6" y="28"/>
                  </a:lnTo>
                  <a:lnTo>
                    <a:pt x="12" y="22"/>
                  </a:lnTo>
                  <a:lnTo>
                    <a:pt x="19" y="19"/>
                  </a:lnTo>
                  <a:lnTo>
                    <a:pt x="42" y="5"/>
                  </a:lnTo>
                  <a:lnTo>
                    <a:pt x="57"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61" name="Freeform 39"/>
            <p:cNvSpPr>
              <a:spLocks/>
            </p:cNvSpPr>
            <p:nvPr/>
          </p:nvSpPr>
          <p:spPr bwMode="auto">
            <a:xfrm>
              <a:off x="7396163" y="2824163"/>
              <a:ext cx="61913" cy="42863"/>
            </a:xfrm>
            <a:custGeom>
              <a:avLst/>
              <a:gdLst>
                <a:gd name="T0" fmla="*/ 58 w 79"/>
                <a:gd name="T1" fmla="*/ 0 h 54"/>
                <a:gd name="T2" fmla="*/ 69 w 79"/>
                <a:gd name="T3" fmla="*/ 2 h 54"/>
                <a:gd name="T4" fmla="*/ 77 w 79"/>
                <a:gd name="T5" fmla="*/ 7 h 54"/>
                <a:gd name="T6" fmla="*/ 79 w 79"/>
                <a:gd name="T7" fmla="*/ 11 h 54"/>
                <a:gd name="T8" fmla="*/ 79 w 79"/>
                <a:gd name="T9" fmla="*/ 17 h 54"/>
                <a:gd name="T10" fmla="*/ 77 w 79"/>
                <a:gd name="T11" fmla="*/ 22 h 54"/>
                <a:gd name="T12" fmla="*/ 71 w 79"/>
                <a:gd name="T13" fmla="*/ 28 h 54"/>
                <a:gd name="T14" fmla="*/ 67 w 79"/>
                <a:gd name="T15" fmla="*/ 32 h 54"/>
                <a:gd name="T16" fmla="*/ 60 w 79"/>
                <a:gd name="T17" fmla="*/ 37 h 54"/>
                <a:gd name="T18" fmla="*/ 35 w 79"/>
                <a:gd name="T19" fmla="*/ 51 h 54"/>
                <a:gd name="T20" fmla="*/ 22 w 79"/>
                <a:gd name="T21" fmla="*/ 54 h 54"/>
                <a:gd name="T22" fmla="*/ 9 w 79"/>
                <a:gd name="T23" fmla="*/ 54 h 54"/>
                <a:gd name="T24" fmla="*/ 1 w 79"/>
                <a:gd name="T25" fmla="*/ 49 h 54"/>
                <a:gd name="T26" fmla="*/ 0 w 79"/>
                <a:gd name="T27" fmla="*/ 45 h 54"/>
                <a:gd name="T28" fmla="*/ 1 w 79"/>
                <a:gd name="T29" fmla="*/ 39 h 54"/>
                <a:gd name="T30" fmla="*/ 3 w 79"/>
                <a:gd name="T31" fmla="*/ 34 h 54"/>
                <a:gd name="T32" fmla="*/ 7 w 79"/>
                <a:gd name="T33" fmla="*/ 28 h 54"/>
                <a:gd name="T34" fmla="*/ 13 w 79"/>
                <a:gd name="T35" fmla="*/ 24 h 54"/>
                <a:gd name="T36" fmla="*/ 18 w 79"/>
                <a:gd name="T37" fmla="*/ 18 h 54"/>
                <a:gd name="T38" fmla="*/ 43 w 79"/>
                <a:gd name="T39" fmla="*/ 5 h 54"/>
                <a:gd name="T40" fmla="*/ 58 w 79"/>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4">
                  <a:moveTo>
                    <a:pt x="58" y="0"/>
                  </a:moveTo>
                  <a:lnTo>
                    <a:pt x="69" y="2"/>
                  </a:lnTo>
                  <a:lnTo>
                    <a:pt x="77" y="7"/>
                  </a:lnTo>
                  <a:lnTo>
                    <a:pt x="79" y="11"/>
                  </a:lnTo>
                  <a:lnTo>
                    <a:pt x="79" y="17"/>
                  </a:lnTo>
                  <a:lnTo>
                    <a:pt x="77" y="22"/>
                  </a:lnTo>
                  <a:lnTo>
                    <a:pt x="71" y="28"/>
                  </a:lnTo>
                  <a:lnTo>
                    <a:pt x="67" y="32"/>
                  </a:lnTo>
                  <a:lnTo>
                    <a:pt x="60" y="37"/>
                  </a:lnTo>
                  <a:lnTo>
                    <a:pt x="35" y="51"/>
                  </a:lnTo>
                  <a:lnTo>
                    <a:pt x="22" y="54"/>
                  </a:lnTo>
                  <a:lnTo>
                    <a:pt x="9" y="54"/>
                  </a:lnTo>
                  <a:lnTo>
                    <a:pt x="1" y="49"/>
                  </a:lnTo>
                  <a:lnTo>
                    <a:pt x="0" y="45"/>
                  </a:lnTo>
                  <a:lnTo>
                    <a:pt x="1" y="39"/>
                  </a:lnTo>
                  <a:lnTo>
                    <a:pt x="3" y="34"/>
                  </a:lnTo>
                  <a:lnTo>
                    <a:pt x="7" y="28"/>
                  </a:lnTo>
                  <a:lnTo>
                    <a:pt x="13" y="24"/>
                  </a:lnTo>
                  <a:lnTo>
                    <a:pt x="18" y="18"/>
                  </a:lnTo>
                  <a:lnTo>
                    <a:pt x="43" y="5"/>
                  </a:lnTo>
                  <a:lnTo>
                    <a:pt x="58"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62" name="Freeform 40"/>
            <p:cNvSpPr>
              <a:spLocks/>
            </p:cNvSpPr>
            <p:nvPr/>
          </p:nvSpPr>
          <p:spPr bwMode="auto">
            <a:xfrm>
              <a:off x="7485063" y="2774950"/>
              <a:ext cx="63500" cy="42863"/>
            </a:xfrm>
            <a:custGeom>
              <a:avLst/>
              <a:gdLst>
                <a:gd name="T0" fmla="*/ 56 w 79"/>
                <a:gd name="T1" fmla="*/ 0 h 55"/>
                <a:gd name="T2" fmla="*/ 69 w 79"/>
                <a:gd name="T3" fmla="*/ 0 h 55"/>
                <a:gd name="T4" fmla="*/ 77 w 79"/>
                <a:gd name="T5" fmla="*/ 6 h 55"/>
                <a:gd name="T6" fmla="*/ 79 w 79"/>
                <a:gd name="T7" fmla="*/ 10 h 55"/>
                <a:gd name="T8" fmla="*/ 79 w 79"/>
                <a:gd name="T9" fmla="*/ 15 h 55"/>
                <a:gd name="T10" fmla="*/ 75 w 79"/>
                <a:gd name="T11" fmla="*/ 21 h 55"/>
                <a:gd name="T12" fmla="*/ 71 w 79"/>
                <a:gd name="T13" fmla="*/ 27 h 55"/>
                <a:gd name="T14" fmla="*/ 66 w 79"/>
                <a:gd name="T15" fmla="*/ 32 h 55"/>
                <a:gd name="T16" fmla="*/ 60 w 79"/>
                <a:gd name="T17" fmla="*/ 36 h 55"/>
                <a:gd name="T18" fmla="*/ 35 w 79"/>
                <a:gd name="T19" fmla="*/ 49 h 55"/>
                <a:gd name="T20" fmla="*/ 22 w 79"/>
                <a:gd name="T21" fmla="*/ 55 h 55"/>
                <a:gd name="T22" fmla="*/ 9 w 79"/>
                <a:gd name="T23" fmla="*/ 55 h 55"/>
                <a:gd name="T24" fmla="*/ 2 w 79"/>
                <a:gd name="T25" fmla="*/ 49 h 55"/>
                <a:gd name="T26" fmla="*/ 0 w 79"/>
                <a:gd name="T27" fmla="*/ 44 h 55"/>
                <a:gd name="T28" fmla="*/ 2 w 79"/>
                <a:gd name="T29" fmla="*/ 38 h 55"/>
                <a:gd name="T30" fmla="*/ 3 w 79"/>
                <a:gd name="T31" fmla="*/ 34 h 55"/>
                <a:gd name="T32" fmla="*/ 7 w 79"/>
                <a:gd name="T33" fmla="*/ 29 h 55"/>
                <a:gd name="T34" fmla="*/ 13 w 79"/>
                <a:gd name="T35" fmla="*/ 23 h 55"/>
                <a:gd name="T36" fmla="*/ 19 w 79"/>
                <a:gd name="T37" fmla="*/ 19 h 55"/>
                <a:gd name="T38" fmla="*/ 43 w 79"/>
                <a:gd name="T39" fmla="*/ 6 h 55"/>
                <a:gd name="T40" fmla="*/ 56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56" y="0"/>
                  </a:moveTo>
                  <a:lnTo>
                    <a:pt x="69" y="0"/>
                  </a:lnTo>
                  <a:lnTo>
                    <a:pt x="77" y="6"/>
                  </a:lnTo>
                  <a:lnTo>
                    <a:pt x="79" y="10"/>
                  </a:lnTo>
                  <a:lnTo>
                    <a:pt x="79" y="15"/>
                  </a:lnTo>
                  <a:lnTo>
                    <a:pt x="75" y="21"/>
                  </a:lnTo>
                  <a:lnTo>
                    <a:pt x="71" y="27"/>
                  </a:lnTo>
                  <a:lnTo>
                    <a:pt x="66" y="32"/>
                  </a:lnTo>
                  <a:lnTo>
                    <a:pt x="60" y="36"/>
                  </a:lnTo>
                  <a:lnTo>
                    <a:pt x="35" y="49"/>
                  </a:lnTo>
                  <a:lnTo>
                    <a:pt x="22" y="55"/>
                  </a:lnTo>
                  <a:lnTo>
                    <a:pt x="9" y="55"/>
                  </a:lnTo>
                  <a:lnTo>
                    <a:pt x="2" y="49"/>
                  </a:lnTo>
                  <a:lnTo>
                    <a:pt x="0" y="44"/>
                  </a:lnTo>
                  <a:lnTo>
                    <a:pt x="2" y="38"/>
                  </a:lnTo>
                  <a:lnTo>
                    <a:pt x="3" y="34"/>
                  </a:lnTo>
                  <a:lnTo>
                    <a:pt x="7" y="29"/>
                  </a:lnTo>
                  <a:lnTo>
                    <a:pt x="13" y="23"/>
                  </a:lnTo>
                  <a:lnTo>
                    <a:pt x="19" y="19"/>
                  </a:lnTo>
                  <a:lnTo>
                    <a:pt x="43" y="6"/>
                  </a:lnTo>
                  <a:lnTo>
                    <a:pt x="56"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63" name="Freeform 41"/>
            <p:cNvSpPr>
              <a:spLocks/>
            </p:cNvSpPr>
            <p:nvPr/>
          </p:nvSpPr>
          <p:spPr bwMode="auto">
            <a:xfrm>
              <a:off x="7575550" y="2724150"/>
              <a:ext cx="61913" cy="42863"/>
            </a:xfrm>
            <a:custGeom>
              <a:avLst/>
              <a:gdLst>
                <a:gd name="T0" fmla="*/ 56 w 79"/>
                <a:gd name="T1" fmla="*/ 0 h 55"/>
                <a:gd name="T2" fmla="*/ 69 w 79"/>
                <a:gd name="T3" fmla="*/ 0 h 55"/>
                <a:gd name="T4" fmla="*/ 77 w 79"/>
                <a:gd name="T5" fmla="*/ 6 h 55"/>
                <a:gd name="T6" fmla="*/ 79 w 79"/>
                <a:gd name="T7" fmla="*/ 12 h 55"/>
                <a:gd name="T8" fmla="*/ 77 w 79"/>
                <a:gd name="T9" fmla="*/ 17 h 55"/>
                <a:gd name="T10" fmla="*/ 75 w 79"/>
                <a:gd name="T11" fmla="*/ 21 h 55"/>
                <a:gd name="T12" fmla="*/ 71 w 79"/>
                <a:gd name="T13" fmla="*/ 27 h 55"/>
                <a:gd name="T14" fmla="*/ 66 w 79"/>
                <a:gd name="T15" fmla="*/ 32 h 55"/>
                <a:gd name="T16" fmla="*/ 60 w 79"/>
                <a:gd name="T17" fmla="*/ 36 h 55"/>
                <a:gd name="T18" fmla="*/ 36 w 79"/>
                <a:gd name="T19" fmla="*/ 49 h 55"/>
                <a:gd name="T20" fmla="*/ 22 w 79"/>
                <a:gd name="T21" fmla="*/ 55 h 55"/>
                <a:gd name="T22" fmla="*/ 9 w 79"/>
                <a:gd name="T23" fmla="*/ 55 h 55"/>
                <a:gd name="T24" fmla="*/ 2 w 79"/>
                <a:gd name="T25" fmla="*/ 49 h 55"/>
                <a:gd name="T26" fmla="*/ 0 w 79"/>
                <a:gd name="T27" fmla="*/ 46 h 55"/>
                <a:gd name="T28" fmla="*/ 0 w 79"/>
                <a:gd name="T29" fmla="*/ 40 h 55"/>
                <a:gd name="T30" fmla="*/ 4 w 79"/>
                <a:gd name="T31" fmla="*/ 34 h 55"/>
                <a:gd name="T32" fmla="*/ 7 w 79"/>
                <a:gd name="T33" fmla="*/ 29 h 55"/>
                <a:gd name="T34" fmla="*/ 11 w 79"/>
                <a:gd name="T35" fmla="*/ 23 h 55"/>
                <a:gd name="T36" fmla="*/ 19 w 79"/>
                <a:gd name="T37" fmla="*/ 19 h 55"/>
                <a:gd name="T38" fmla="*/ 43 w 79"/>
                <a:gd name="T39" fmla="*/ 6 h 55"/>
                <a:gd name="T40" fmla="*/ 56 w 79"/>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5">
                  <a:moveTo>
                    <a:pt x="56" y="0"/>
                  </a:moveTo>
                  <a:lnTo>
                    <a:pt x="69" y="0"/>
                  </a:lnTo>
                  <a:lnTo>
                    <a:pt x="77" y="6"/>
                  </a:lnTo>
                  <a:lnTo>
                    <a:pt x="79" y="12"/>
                  </a:lnTo>
                  <a:lnTo>
                    <a:pt x="77" y="17"/>
                  </a:lnTo>
                  <a:lnTo>
                    <a:pt x="75" y="21"/>
                  </a:lnTo>
                  <a:lnTo>
                    <a:pt x="71" y="27"/>
                  </a:lnTo>
                  <a:lnTo>
                    <a:pt x="66" y="32"/>
                  </a:lnTo>
                  <a:lnTo>
                    <a:pt x="60" y="36"/>
                  </a:lnTo>
                  <a:lnTo>
                    <a:pt x="36" y="49"/>
                  </a:lnTo>
                  <a:lnTo>
                    <a:pt x="22" y="55"/>
                  </a:lnTo>
                  <a:lnTo>
                    <a:pt x="9" y="55"/>
                  </a:lnTo>
                  <a:lnTo>
                    <a:pt x="2" y="49"/>
                  </a:lnTo>
                  <a:lnTo>
                    <a:pt x="0" y="46"/>
                  </a:lnTo>
                  <a:lnTo>
                    <a:pt x="0" y="40"/>
                  </a:lnTo>
                  <a:lnTo>
                    <a:pt x="4" y="34"/>
                  </a:lnTo>
                  <a:lnTo>
                    <a:pt x="7" y="29"/>
                  </a:lnTo>
                  <a:lnTo>
                    <a:pt x="11" y="23"/>
                  </a:lnTo>
                  <a:lnTo>
                    <a:pt x="19" y="19"/>
                  </a:lnTo>
                  <a:lnTo>
                    <a:pt x="43" y="6"/>
                  </a:lnTo>
                  <a:lnTo>
                    <a:pt x="56"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64" name="Freeform 42"/>
            <p:cNvSpPr>
              <a:spLocks/>
            </p:cNvSpPr>
            <p:nvPr/>
          </p:nvSpPr>
          <p:spPr bwMode="auto">
            <a:xfrm>
              <a:off x="7664450" y="2674938"/>
              <a:ext cx="61913" cy="42863"/>
            </a:xfrm>
            <a:custGeom>
              <a:avLst/>
              <a:gdLst>
                <a:gd name="T0" fmla="*/ 56 w 77"/>
                <a:gd name="T1" fmla="*/ 0 h 55"/>
                <a:gd name="T2" fmla="*/ 68 w 77"/>
                <a:gd name="T3" fmla="*/ 0 h 55"/>
                <a:gd name="T4" fmla="*/ 77 w 77"/>
                <a:gd name="T5" fmla="*/ 6 h 55"/>
                <a:gd name="T6" fmla="*/ 77 w 77"/>
                <a:gd name="T7" fmla="*/ 9 h 55"/>
                <a:gd name="T8" fmla="*/ 77 w 77"/>
                <a:gd name="T9" fmla="*/ 15 h 55"/>
                <a:gd name="T10" fmla="*/ 75 w 77"/>
                <a:gd name="T11" fmla="*/ 21 h 55"/>
                <a:gd name="T12" fmla="*/ 71 w 77"/>
                <a:gd name="T13" fmla="*/ 26 h 55"/>
                <a:gd name="T14" fmla="*/ 66 w 77"/>
                <a:gd name="T15" fmla="*/ 30 h 55"/>
                <a:gd name="T16" fmla="*/ 60 w 77"/>
                <a:gd name="T17" fmla="*/ 36 h 55"/>
                <a:gd name="T18" fmla="*/ 36 w 77"/>
                <a:gd name="T19" fmla="*/ 49 h 55"/>
                <a:gd name="T20" fmla="*/ 21 w 77"/>
                <a:gd name="T21" fmla="*/ 55 h 55"/>
                <a:gd name="T22" fmla="*/ 9 w 77"/>
                <a:gd name="T23" fmla="*/ 53 h 55"/>
                <a:gd name="T24" fmla="*/ 2 w 77"/>
                <a:gd name="T25" fmla="*/ 47 h 55"/>
                <a:gd name="T26" fmla="*/ 0 w 77"/>
                <a:gd name="T27" fmla="*/ 43 h 55"/>
                <a:gd name="T28" fmla="*/ 0 w 77"/>
                <a:gd name="T29" fmla="*/ 38 h 55"/>
                <a:gd name="T30" fmla="*/ 2 w 77"/>
                <a:gd name="T31" fmla="*/ 32 h 55"/>
                <a:gd name="T32" fmla="*/ 5 w 77"/>
                <a:gd name="T33" fmla="*/ 28 h 55"/>
                <a:gd name="T34" fmla="*/ 11 w 77"/>
                <a:gd name="T35" fmla="*/ 23 h 55"/>
                <a:gd name="T36" fmla="*/ 19 w 77"/>
                <a:gd name="T37" fmla="*/ 19 h 55"/>
                <a:gd name="T38" fmla="*/ 41 w 77"/>
                <a:gd name="T39" fmla="*/ 4 h 55"/>
                <a:gd name="T40" fmla="*/ 56 w 77"/>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55">
                  <a:moveTo>
                    <a:pt x="56" y="0"/>
                  </a:moveTo>
                  <a:lnTo>
                    <a:pt x="68" y="0"/>
                  </a:lnTo>
                  <a:lnTo>
                    <a:pt x="77" y="6"/>
                  </a:lnTo>
                  <a:lnTo>
                    <a:pt x="77" y="9"/>
                  </a:lnTo>
                  <a:lnTo>
                    <a:pt x="77" y="15"/>
                  </a:lnTo>
                  <a:lnTo>
                    <a:pt x="75" y="21"/>
                  </a:lnTo>
                  <a:lnTo>
                    <a:pt x="71" y="26"/>
                  </a:lnTo>
                  <a:lnTo>
                    <a:pt x="66" y="30"/>
                  </a:lnTo>
                  <a:lnTo>
                    <a:pt x="60" y="36"/>
                  </a:lnTo>
                  <a:lnTo>
                    <a:pt x="36" y="49"/>
                  </a:lnTo>
                  <a:lnTo>
                    <a:pt x="21" y="55"/>
                  </a:lnTo>
                  <a:lnTo>
                    <a:pt x="9" y="53"/>
                  </a:lnTo>
                  <a:lnTo>
                    <a:pt x="2" y="47"/>
                  </a:lnTo>
                  <a:lnTo>
                    <a:pt x="0" y="43"/>
                  </a:lnTo>
                  <a:lnTo>
                    <a:pt x="0" y="38"/>
                  </a:lnTo>
                  <a:lnTo>
                    <a:pt x="2" y="32"/>
                  </a:lnTo>
                  <a:lnTo>
                    <a:pt x="5" y="28"/>
                  </a:lnTo>
                  <a:lnTo>
                    <a:pt x="11" y="23"/>
                  </a:lnTo>
                  <a:lnTo>
                    <a:pt x="19" y="19"/>
                  </a:lnTo>
                  <a:lnTo>
                    <a:pt x="41" y="4"/>
                  </a:lnTo>
                  <a:lnTo>
                    <a:pt x="56"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65" name="Freeform 43"/>
            <p:cNvSpPr>
              <a:spLocks/>
            </p:cNvSpPr>
            <p:nvPr/>
          </p:nvSpPr>
          <p:spPr bwMode="auto">
            <a:xfrm>
              <a:off x="7754938" y="2622550"/>
              <a:ext cx="61913" cy="44450"/>
            </a:xfrm>
            <a:custGeom>
              <a:avLst/>
              <a:gdLst>
                <a:gd name="T0" fmla="*/ 56 w 77"/>
                <a:gd name="T1" fmla="*/ 0 h 55"/>
                <a:gd name="T2" fmla="*/ 68 w 77"/>
                <a:gd name="T3" fmla="*/ 0 h 55"/>
                <a:gd name="T4" fmla="*/ 75 w 77"/>
                <a:gd name="T5" fmla="*/ 6 h 55"/>
                <a:gd name="T6" fmla="*/ 77 w 77"/>
                <a:gd name="T7" fmla="*/ 11 h 55"/>
                <a:gd name="T8" fmla="*/ 77 w 77"/>
                <a:gd name="T9" fmla="*/ 15 h 55"/>
                <a:gd name="T10" fmla="*/ 75 w 77"/>
                <a:gd name="T11" fmla="*/ 21 h 55"/>
                <a:gd name="T12" fmla="*/ 72 w 77"/>
                <a:gd name="T13" fmla="*/ 26 h 55"/>
                <a:gd name="T14" fmla="*/ 66 w 77"/>
                <a:gd name="T15" fmla="*/ 32 h 55"/>
                <a:gd name="T16" fmla="*/ 58 w 77"/>
                <a:gd name="T17" fmla="*/ 36 h 55"/>
                <a:gd name="T18" fmla="*/ 36 w 77"/>
                <a:gd name="T19" fmla="*/ 49 h 55"/>
                <a:gd name="T20" fmla="*/ 21 w 77"/>
                <a:gd name="T21" fmla="*/ 55 h 55"/>
                <a:gd name="T22" fmla="*/ 7 w 77"/>
                <a:gd name="T23" fmla="*/ 55 h 55"/>
                <a:gd name="T24" fmla="*/ 0 w 77"/>
                <a:gd name="T25" fmla="*/ 49 h 55"/>
                <a:gd name="T26" fmla="*/ 0 w 77"/>
                <a:gd name="T27" fmla="*/ 43 h 55"/>
                <a:gd name="T28" fmla="*/ 0 w 77"/>
                <a:gd name="T29" fmla="*/ 40 h 55"/>
                <a:gd name="T30" fmla="*/ 2 w 77"/>
                <a:gd name="T31" fmla="*/ 34 h 55"/>
                <a:gd name="T32" fmla="*/ 6 w 77"/>
                <a:gd name="T33" fmla="*/ 28 h 55"/>
                <a:gd name="T34" fmla="*/ 11 w 77"/>
                <a:gd name="T35" fmla="*/ 23 h 55"/>
                <a:gd name="T36" fmla="*/ 17 w 77"/>
                <a:gd name="T37" fmla="*/ 19 h 55"/>
                <a:gd name="T38" fmla="*/ 41 w 77"/>
                <a:gd name="T39" fmla="*/ 6 h 55"/>
                <a:gd name="T40" fmla="*/ 56 w 77"/>
                <a:gd name="T4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55">
                  <a:moveTo>
                    <a:pt x="56" y="0"/>
                  </a:moveTo>
                  <a:lnTo>
                    <a:pt x="68" y="0"/>
                  </a:lnTo>
                  <a:lnTo>
                    <a:pt x="75" y="6"/>
                  </a:lnTo>
                  <a:lnTo>
                    <a:pt x="77" y="11"/>
                  </a:lnTo>
                  <a:lnTo>
                    <a:pt x="77" y="15"/>
                  </a:lnTo>
                  <a:lnTo>
                    <a:pt x="75" y="21"/>
                  </a:lnTo>
                  <a:lnTo>
                    <a:pt x="72" y="26"/>
                  </a:lnTo>
                  <a:lnTo>
                    <a:pt x="66" y="32"/>
                  </a:lnTo>
                  <a:lnTo>
                    <a:pt x="58" y="36"/>
                  </a:lnTo>
                  <a:lnTo>
                    <a:pt x="36" y="49"/>
                  </a:lnTo>
                  <a:lnTo>
                    <a:pt x="21" y="55"/>
                  </a:lnTo>
                  <a:lnTo>
                    <a:pt x="7" y="55"/>
                  </a:lnTo>
                  <a:lnTo>
                    <a:pt x="0" y="49"/>
                  </a:lnTo>
                  <a:lnTo>
                    <a:pt x="0" y="43"/>
                  </a:lnTo>
                  <a:lnTo>
                    <a:pt x="0" y="40"/>
                  </a:lnTo>
                  <a:lnTo>
                    <a:pt x="2" y="34"/>
                  </a:lnTo>
                  <a:lnTo>
                    <a:pt x="6" y="28"/>
                  </a:lnTo>
                  <a:lnTo>
                    <a:pt x="11" y="23"/>
                  </a:lnTo>
                  <a:lnTo>
                    <a:pt x="17" y="19"/>
                  </a:lnTo>
                  <a:lnTo>
                    <a:pt x="41" y="6"/>
                  </a:lnTo>
                  <a:lnTo>
                    <a:pt x="56"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66" name="Freeform 44"/>
            <p:cNvSpPr>
              <a:spLocks/>
            </p:cNvSpPr>
            <p:nvPr/>
          </p:nvSpPr>
          <p:spPr bwMode="auto">
            <a:xfrm>
              <a:off x="7843838" y="2571750"/>
              <a:ext cx="61913" cy="44450"/>
            </a:xfrm>
            <a:custGeom>
              <a:avLst/>
              <a:gdLst>
                <a:gd name="T0" fmla="*/ 57 w 79"/>
                <a:gd name="T1" fmla="*/ 0 h 54"/>
                <a:gd name="T2" fmla="*/ 70 w 79"/>
                <a:gd name="T3" fmla="*/ 0 h 54"/>
                <a:gd name="T4" fmla="*/ 77 w 79"/>
                <a:gd name="T5" fmla="*/ 5 h 54"/>
                <a:gd name="T6" fmla="*/ 79 w 79"/>
                <a:gd name="T7" fmla="*/ 11 h 54"/>
                <a:gd name="T8" fmla="*/ 79 w 79"/>
                <a:gd name="T9" fmla="*/ 17 h 54"/>
                <a:gd name="T10" fmla="*/ 75 w 79"/>
                <a:gd name="T11" fmla="*/ 22 h 54"/>
                <a:gd name="T12" fmla="*/ 72 w 79"/>
                <a:gd name="T13" fmla="*/ 26 h 54"/>
                <a:gd name="T14" fmla="*/ 68 w 79"/>
                <a:gd name="T15" fmla="*/ 32 h 54"/>
                <a:gd name="T16" fmla="*/ 60 w 79"/>
                <a:gd name="T17" fmla="*/ 36 h 54"/>
                <a:gd name="T18" fmla="*/ 36 w 79"/>
                <a:gd name="T19" fmla="*/ 49 h 54"/>
                <a:gd name="T20" fmla="*/ 23 w 79"/>
                <a:gd name="T21" fmla="*/ 54 h 54"/>
                <a:gd name="T22" fmla="*/ 10 w 79"/>
                <a:gd name="T23" fmla="*/ 54 h 54"/>
                <a:gd name="T24" fmla="*/ 2 w 79"/>
                <a:gd name="T25" fmla="*/ 49 h 54"/>
                <a:gd name="T26" fmla="*/ 0 w 79"/>
                <a:gd name="T27" fmla="*/ 45 h 54"/>
                <a:gd name="T28" fmla="*/ 2 w 79"/>
                <a:gd name="T29" fmla="*/ 39 h 54"/>
                <a:gd name="T30" fmla="*/ 4 w 79"/>
                <a:gd name="T31" fmla="*/ 34 h 54"/>
                <a:gd name="T32" fmla="*/ 8 w 79"/>
                <a:gd name="T33" fmla="*/ 28 h 54"/>
                <a:gd name="T34" fmla="*/ 13 w 79"/>
                <a:gd name="T35" fmla="*/ 24 h 54"/>
                <a:gd name="T36" fmla="*/ 19 w 79"/>
                <a:gd name="T37" fmla="*/ 19 h 54"/>
                <a:gd name="T38" fmla="*/ 43 w 79"/>
                <a:gd name="T39" fmla="*/ 5 h 54"/>
                <a:gd name="T40" fmla="*/ 57 w 79"/>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4">
                  <a:moveTo>
                    <a:pt x="57" y="0"/>
                  </a:moveTo>
                  <a:lnTo>
                    <a:pt x="70" y="0"/>
                  </a:lnTo>
                  <a:lnTo>
                    <a:pt x="77" y="5"/>
                  </a:lnTo>
                  <a:lnTo>
                    <a:pt x="79" y="11"/>
                  </a:lnTo>
                  <a:lnTo>
                    <a:pt x="79" y="17"/>
                  </a:lnTo>
                  <a:lnTo>
                    <a:pt x="75" y="22"/>
                  </a:lnTo>
                  <a:lnTo>
                    <a:pt x="72" y="26"/>
                  </a:lnTo>
                  <a:lnTo>
                    <a:pt x="68" y="32"/>
                  </a:lnTo>
                  <a:lnTo>
                    <a:pt x="60" y="36"/>
                  </a:lnTo>
                  <a:lnTo>
                    <a:pt x="36" y="49"/>
                  </a:lnTo>
                  <a:lnTo>
                    <a:pt x="23" y="54"/>
                  </a:lnTo>
                  <a:lnTo>
                    <a:pt x="10" y="54"/>
                  </a:lnTo>
                  <a:lnTo>
                    <a:pt x="2" y="49"/>
                  </a:lnTo>
                  <a:lnTo>
                    <a:pt x="0" y="45"/>
                  </a:lnTo>
                  <a:lnTo>
                    <a:pt x="2" y="39"/>
                  </a:lnTo>
                  <a:lnTo>
                    <a:pt x="4" y="34"/>
                  </a:lnTo>
                  <a:lnTo>
                    <a:pt x="8" y="28"/>
                  </a:lnTo>
                  <a:lnTo>
                    <a:pt x="13" y="24"/>
                  </a:lnTo>
                  <a:lnTo>
                    <a:pt x="19" y="19"/>
                  </a:lnTo>
                  <a:lnTo>
                    <a:pt x="43" y="5"/>
                  </a:lnTo>
                  <a:lnTo>
                    <a:pt x="57"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67" name="Freeform 45"/>
            <p:cNvSpPr>
              <a:spLocks/>
            </p:cNvSpPr>
            <p:nvPr/>
          </p:nvSpPr>
          <p:spPr bwMode="auto">
            <a:xfrm>
              <a:off x="7932738" y="2522538"/>
              <a:ext cx="63500" cy="44450"/>
            </a:xfrm>
            <a:custGeom>
              <a:avLst/>
              <a:gdLst>
                <a:gd name="T0" fmla="*/ 57 w 79"/>
                <a:gd name="T1" fmla="*/ 0 h 54"/>
                <a:gd name="T2" fmla="*/ 70 w 79"/>
                <a:gd name="T3" fmla="*/ 0 h 54"/>
                <a:gd name="T4" fmla="*/ 77 w 79"/>
                <a:gd name="T5" fmla="*/ 5 h 54"/>
                <a:gd name="T6" fmla="*/ 79 w 79"/>
                <a:gd name="T7" fmla="*/ 9 h 54"/>
                <a:gd name="T8" fmla="*/ 77 w 79"/>
                <a:gd name="T9" fmla="*/ 15 h 54"/>
                <a:gd name="T10" fmla="*/ 76 w 79"/>
                <a:gd name="T11" fmla="*/ 20 h 54"/>
                <a:gd name="T12" fmla="*/ 72 w 79"/>
                <a:gd name="T13" fmla="*/ 26 h 54"/>
                <a:gd name="T14" fmla="*/ 66 w 79"/>
                <a:gd name="T15" fmla="*/ 30 h 54"/>
                <a:gd name="T16" fmla="*/ 60 w 79"/>
                <a:gd name="T17" fmla="*/ 35 h 54"/>
                <a:gd name="T18" fmla="*/ 36 w 79"/>
                <a:gd name="T19" fmla="*/ 49 h 54"/>
                <a:gd name="T20" fmla="*/ 23 w 79"/>
                <a:gd name="T21" fmla="*/ 54 h 54"/>
                <a:gd name="T22" fmla="*/ 10 w 79"/>
                <a:gd name="T23" fmla="*/ 52 h 54"/>
                <a:gd name="T24" fmla="*/ 2 w 79"/>
                <a:gd name="T25" fmla="*/ 47 h 54"/>
                <a:gd name="T26" fmla="*/ 0 w 79"/>
                <a:gd name="T27" fmla="*/ 43 h 54"/>
                <a:gd name="T28" fmla="*/ 0 w 79"/>
                <a:gd name="T29" fmla="*/ 37 h 54"/>
                <a:gd name="T30" fmla="*/ 4 w 79"/>
                <a:gd name="T31" fmla="*/ 32 h 54"/>
                <a:gd name="T32" fmla="*/ 8 w 79"/>
                <a:gd name="T33" fmla="*/ 28 h 54"/>
                <a:gd name="T34" fmla="*/ 13 w 79"/>
                <a:gd name="T35" fmla="*/ 22 h 54"/>
                <a:gd name="T36" fmla="*/ 19 w 79"/>
                <a:gd name="T37" fmla="*/ 18 h 54"/>
                <a:gd name="T38" fmla="*/ 44 w 79"/>
                <a:gd name="T39" fmla="*/ 3 h 54"/>
                <a:gd name="T40" fmla="*/ 57 w 79"/>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4">
                  <a:moveTo>
                    <a:pt x="57" y="0"/>
                  </a:moveTo>
                  <a:lnTo>
                    <a:pt x="70" y="0"/>
                  </a:lnTo>
                  <a:lnTo>
                    <a:pt x="77" y="5"/>
                  </a:lnTo>
                  <a:lnTo>
                    <a:pt x="79" y="9"/>
                  </a:lnTo>
                  <a:lnTo>
                    <a:pt x="77" y="15"/>
                  </a:lnTo>
                  <a:lnTo>
                    <a:pt x="76" y="20"/>
                  </a:lnTo>
                  <a:lnTo>
                    <a:pt x="72" y="26"/>
                  </a:lnTo>
                  <a:lnTo>
                    <a:pt x="66" y="30"/>
                  </a:lnTo>
                  <a:lnTo>
                    <a:pt x="60" y="35"/>
                  </a:lnTo>
                  <a:lnTo>
                    <a:pt x="36" y="49"/>
                  </a:lnTo>
                  <a:lnTo>
                    <a:pt x="23" y="54"/>
                  </a:lnTo>
                  <a:lnTo>
                    <a:pt x="10" y="52"/>
                  </a:lnTo>
                  <a:lnTo>
                    <a:pt x="2" y="47"/>
                  </a:lnTo>
                  <a:lnTo>
                    <a:pt x="0" y="43"/>
                  </a:lnTo>
                  <a:lnTo>
                    <a:pt x="0" y="37"/>
                  </a:lnTo>
                  <a:lnTo>
                    <a:pt x="4" y="32"/>
                  </a:lnTo>
                  <a:lnTo>
                    <a:pt x="8" y="28"/>
                  </a:lnTo>
                  <a:lnTo>
                    <a:pt x="13" y="22"/>
                  </a:lnTo>
                  <a:lnTo>
                    <a:pt x="19" y="18"/>
                  </a:lnTo>
                  <a:lnTo>
                    <a:pt x="44" y="3"/>
                  </a:lnTo>
                  <a:lnTo>
                    <a:pt x="57"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grpSp>
      <p:grpSp>
        <p:nvGrpSpPr>
          <p:cNvPr id="347" name="Group 346"/>
          <p:cNvGrpSpPr/>
          <p:nvPr/>
        </p:nvGrpSpPr>
        <p:grpSpPr>
          <a:xfrm>
            <a:off x="4543426" y="3321844"/>
            <a:ext cx="21431" cy="1071563"/>
            <a:chOff x="6056313" y="4429125"/>
            <a:chExt cx="28575" cy="1428751"/>
          </a:xfrm>
        </p:grpSpPr>
        <p:sp>
          <p:nvSpPr>
            <p:cNvPr id="168" name="Freeform 46"/>
            <p:cNvSpPr>
              <a:spLocks/>
            </p:cNvSpPr>
            <p:nvPr/>
          </p:nvSpPr>
          <p:spPr bwMode="auto">
            <a:xfrm>
              <a:off x="6056313" y="4429125"/>
              <a:ext cx="28575" cy="65088"/>
            </a:xfrm>
            <a:custGeom>
              <a:avLst/>
              <a:gdLst>
                <a:gd name="T0" fmla="*/ 19 w 36"/>
                <a:gd name="T1" fmla="*/ 0 h 83"/>
                <a:gd name="T2" fmla="*/ 24 w 36"/>
                <a:gd name="T3" fmla="*/ 2 h 83"/>
                <a:gd name="T4" fmla="*/ 28 w 36"/>
                <a:gd name="T5" fmla="*/ 6 h 83"/>
                <a:gd name="T6" fmla="*/ 32 w 36"/>
                <a:gd name="T7" fmla="*/ 12 h 83"/>
                <a:gd name="T8" fmla="*/ 34 w 36"/>
                <a:gd name="T9" fmla="*/ 21 h 83"/>
                <a:gd name="T10" fmla="*/ 36 w 36"/>
                <a:gd name="T11" fmla="*/ 31 h 83"/>
                <a:gd name="T12" fmla="*/ 36 w 36"/>
                <a:gd name="T13" fmla="*/ 53 h 83"/>
                <a:gd name="T14" fmla="*/ 34 w 36"/>
                <a:gd name="T15" fmla="*/ 63 h 83"/>
                <a:gd name="T16" fmla="*/ 32 w 36"/>
                <a:gd name="T17" fmla="*/ 70 h 83"/>
                <a:gd name="T18" fmla="*/ 28 w 36"/>
                <a:gd name="T19" fmla="*/ 78 h 83"/>
                <a:gd name="T20" fmla="*/ 24 w 36"/>
                <a:gd name="T21" fmla="*/ 82 h 83"/>
                <a:gd name="T22" fmla="*/ 19 w 36"/>
                <a:gd name="T23" fmla="*/ 83 h 83"/>
                <a:gd name="T24" fmla="*/ 13 w 36"/>
                <a:gd name="T25" fmla="*/ 82 h 83"/>
                <a:gd name="T26" fmla="*/ 7 w 36"/>
                <a:gd name="T27" fmla="*/ 78 h 83"/>
                <a:gd name="T28" fmla="*/ 4 w 36"/>
                <a:gd name="T29" fmla="*/ 70 h 83"/>
                <a:gd name="T30" fmla="*/ 2 w 36"/>
                <a:gd name="T31" fmla="*/ 63 h 83"/>
                <a:gd name="T32" fmla="*/ 0 w 36"/>
                <a:gd name="T33" fmla="*/ 53 h 83"/>
                <a:gd name="T34" fmla="*/ 0 w 36"/>
                <a:gd name="T35" fmla="*/ 31 h 83"/>
                <a:gd name="T36" fmla="*/ 2 w 36"/>
                <a:gd name="T37" fmla="*/ 21 h 83"/>
                <a:gd name="T38" fmla="*/ 4 w 36"/>
                <a:gd name="T39" fmla="*/ 12 h 83"/>
                <a:gd name="T40" fmla="*/ 7 w 36"/>
                <a:gd name="T41" fmla="*/ 6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6"/>
                  </a:lnTo>
                  <a:lnTo>
                    <a:pt x="32" y="12"/>
                  </a:lnTo>
                  <a:lnTo>
                    <a:pt x="34" y="21"/>
                  </a:lnTo>
                  <a:lnTo>
                    <a:pt x="36" y="31"/>
                  </a:lnTo>
                  <a:lnTo>
                    <a:pt x="36" y="53"/>
                  </a:lnTo>
                  <a:lnTo>
                    <a:pt x="34" y="63"/>
                  </a:lnTo>
                  <a:lnTo>
                    <a:pt x="32" y="70"/>
                  </a:lnTo>
                  <a:lnTo>
                    <a:pt x="28" y="78"/>
                  </a:lnTo>
                  <a:lnTo>
                    <a:pt x="24" y="82"/>
                  </a:lnTo>
                  <a:lnTo>
                    <a:pt x="19" y="83"/>
                  </a:lnTo>
                  <a:lnTo>
                    <a:pt x="13" y="82"/>
                  </a:lnTo>
                  <a:lnTo>
                    <a:pt x="7" y="78"/>
                  </a:lnTo>
                  <a:lnTo>
                    <a:pt x="4" y="70"/>
                  </a:lnTo>
                  <a:lnTo>
                    <a:pt x="2" y="63"/>
                  </a:lnTo>
                  <a:lnTo>
                    <a:pt x="0" y="53"/>
                  </a:lnTo>
                  <a:lnTo>
                    <a:pt x="0" y="31"/>
                  </a:lnTo>
                  <a:lnTo>
                    <a:pt x="2" y="21"/>
                  </a:lnTo>
                  <a:lnTo>
                    <a:pt x="4" y="12"/>
                  </a:lnTo>
                  <a:lnTo>
                    <a:pt x="7" y="6"/>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69" name="Freeform 47"/>
            <p:cNvSpPr>
              <a:spLocks/>
            </p:cNvSpPr>
            <p:nvPr/>
          </p:nvSpPr>
          <p:spPr bwMode="auto">
            <a:xfrm>
              <a:off x="6056313" y="4525963"/>
              <a:ext cx="28575" cy="66675"/>
            </a:xfrm>
            <a:custGeom>
              <a:avLst/>
              <a:gdLst>
                <a:gd name="T0" fmla="*/ 19 w 36"/>
                <a:gd name="T1" fmla="*/ 0 h 83"/>
                <a:gd name="T2" fmla="*/ 24 w 36"/>
                <a:gd name="T3" fmla="*/ 2 h 83"/>
                <a:gd name="T4" fmla="*/ 28 w 36"/>
                <a:gd name="T5" fmla="*/ 6 h 83"/>
                <a:gd name="T6" fmla="*/ 32 w 36"/>
                <a:gd name="T7" fmla="*/ 13 h 83"/>
                <a:gd name="T8" fmla="*/ 34 w 36"/>
                <a:gd name="T9" fmla="*/ 21 h 83"/>
                <a:gd name="T10" fmla="*/ 36 w 36"/>
                <a:gd name="T11" fmla="*/ 30 h 83"/>
                <a:gd name="T12" fmla="*/ 36 w 36"/>
                <a:gd name="T13" fmla="*/ 53 h 83"/>
                <a:gd name="T14" fmla="*/ 34 w 36"/>
                <a:gd name="T15" fmla="*/ 62 h 83"/>
                <a:gd name="T16" fmla="*/ 32 w 36"/>
                <a:gd name="T17" fmla="*/ 72 h 83"/>
                <a:gd name="T18" fmla="*/ 28 w 36"/>
                <a:gd name="T19" fmla="*/ 77 h 83"/>
                <a:gd name="T20" fmla="*/ 24 w 36"/>
                <a:gd name="T21" fmla="*/ 81 h 83"/>
                <a:gd name="T22" fmla="*/ 19 w 36"/>
                <a:gd name="T23" fmla="*/ 83 h 83"/>
                <a:gd name="T24" fmla="*/ 13 w 36"/>
                <a:gd name="T25" fmla="*/ 81 h 83"/>
                <a:gd name="T26" fmla="*/ 7 w 36"/>
                <a:gd name="T27" fmla="*/ 77 h 83"/>
                <a:gd name="T28" fmla="*/ 4 w 36"/>
                <a:gd name="T29" fmla="*/ 72 h 83"/>
                <a:gd name="T30" fmla="*/ 2 w 36"/>
                <a:gd name="T31" fmla="*/ 62 h 83"/>
                <a:gd name="T32" fmla="*/ 0 w 36"/>
                <a:gd name="T33" fmla="*/ 53 h 83"/>
                <a:gd name="T34" fmla="*/ 0 w 36"/>
                <a:gd name="T35" fmla="*/ 30 h 83"/>
                <a:gd name="T36" fmla="*/ 2 w 36"/>
                <a:gd name="T37" fmla="*/ 21 h 83"/>
                <a:gd name="T38" fmla="*/ 4 w 36"/>
                <a:gd name="T39" fmla="*/ 13 h 83"/>
                <a:gd name="T40" fmla="*/ 7 w 36"/>
                <a:gd name="T41" fmla="*/ 6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6"/>
                  </a:lnTo>
                  <a:lnTo>
                    <a:pt x="32" y="13"/>
                  </a:lnTo>
                  <a:lnTo>
                    <a:pt x="34" y="21"/>
                  </a:lnTo>
                  <a:lnTo>
                    <a:pt x="36" y="30"/>
                  </a:lnTo>
                  <a:lnTo>
                    <a:pt x="36" y="53"/>
                  </a:lnTo>
                  <a:lnTo>
                    <a:pt x="34" y="62"/>
                  </a:lnTo>
                  <a:lnTo>
                    <a:pt x="32" y="72"/>
                  </a:lnTo>
                  <a:lnTo>
                    <a:pt x="28" y="77"/>
                  </a:lnTo>
                  <a:lnTo>
                    <a:pt x="24" y="81"/>
                  </a:lnTo>
                  <a:lnTo>
                    <a:pt x="19" y="83"/>
                  </a:lnTo>
                  <a:lnTo>
                    <a:pt x="13" y="81"/>
                  </a:lnTo>
                  <a:lnTo>
                    <a:pt x="7" y="77"/>
                  </a:lnTo>
                  <a:lnTo>
                    <a:pt x="4" y="72"/>
                  </a:lnTo>
                  <a:lnTo>
                    <a:pt x="2" y="62"/>
                  </a:lnTo>
                  <a:lnTo>
                    <a:pt x="0" y="53"/>
                  </a:lnTo>
                  <a:lnTo>
                    <a:pt x="0" y="30"/>
                  </a:lnTo>
                  <a:lnTo>
                    <a:pt x="2" y="21"/>
                  </a:lnTo>
                  <a:lnTo>
                    <a:pt x="4" y="13"/>
                  </a:lnTo>
                  <a:lnTo>
                    <a:pt x="7" y="6"/>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70" name="Freeform 48"/>
            <p:cNvSpPr>
              <a:spLocks/>
            </p:cNvSpPr>
            <p:nvPr/>
          </p:nvSpPr>
          <p:spPr bwMode="auto">
            <a:xfrm>
              <a:off x="6056313" y="4622800"/>
              <a:ext cx="28575" cy="66675"/>
            </a:xfrm>
            <a:custGeom>
              <a:avLst/>
              <a:gdLst>
                <a:gd name="T0" fmla="*/ 19 w 36"/>
                <a:gd name="T1" fmla="*/ 0 h 83"/>
                <a:gd name="T2" fmla="*/ 24 w 36"/>
                <a:gd name="T3" fmla="*/ 2 h 83"/>
                <a:gd name="T4" fmla="*/ 28 w 36"/>
                <a:gd name="T5" fmla="*/ 5 h 83"/>
                <a:gd name="T6" fmla="*/ 32 w 36"/>
                <a:gd name="T7" fmla="*/ 13 h 83"/>
                <a:gd name="T8" fmla="*/ 34 w 36"/>
                <a:gd name="T9" fmla="*/ 20 h 83"/>
                <a:gd name="T10" fmla="*/ 36 w 36"/>
                <a:gd name="T11" fmla="*/ 30 h 83"/>
                <a:gd name="T12" fmla="*/ 36 w 36"/>
                <a:gd name="T13" fmla="*/ 52 h 83"/>
                <a:gd name="T14" fmla="*/ 34 w 36"/>
                <a:gd name="T15" fmla="*/ 62 h 83"/>
                <a:gd name="T16" fmla="*/ 32 w 36"/>
                <a:gd name="T17" fmla="*/ 71 h 83"/>
                <a:gd name="T18" fmla="*/ 28 w 36"/>
                <a:gd name="T19" fmla="*/ 77 h 83"/>
                <a:gd name="T20" fmla="*/ 24 w 36"/>
                <a:gd name="T21" fmla="*/ 81 h 83"/>
                <a:gd name="T22" fmla="*/ 19 w 36"/>
                <a:gd name="T23" fmla="*/ 83 h 83"/>
                <a:gd name="T24" fmla="*/ 13 w 36"/>
                <a:gd name="T25" fmla="*/ 81 h 83"/>
                <a:gd name="T26" fmla="*/ 7 w 36"/>
                <a:gd name="T27" fmla="*/ 77 h 83"/>
                <a:gd name="T28" fmla="*/ 4 w 36"/>
                <a:gd name="T29" fmla="*/ 71 h 83"/>
                <a:gd name="T30" fmla="*/ 2 w 36"/>
                <a:gd name="T31" fmla="*/ 62 h 83"/>
                <a:gd name="T32" fmla="*/ 0 w 36"/>
                <a:gd name="T33" fmla="*/ 52 h 83"/>
                <a:gd name="T34" fmla="*/ 0 w 36"/>
                <a:gd name="T35" fmla="*/ 30 h 83"/>
                <a:gd name="T36" fmla="*/ 2 w 36"/>
                <a:gd name="T37" fmla="*/ 20 h 83"/>
                <a:gd name="T38" fmla="*/ 4 w 36"/>
                <a:gd name="T39" fmla="*/ 13 h 83"/>
                <a:gd name="T40" fmla="*/ 7 w 36"/>
                <a:gd name="T41" fmla="*/ 5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5"/>
                  </a:lnTo>
                  <a:lnTo>
                    <a:pt x="32" y="13"/>
                  </a:lnTo>
                  <a:lnTo>
                    <a:pt x="34" y="20"/>
                  </a:lnTo>
                  <a:lnTo>
                    <a:pt x="36" y="30"/>
                  </a:lnTo>
                  <a:lnTo>
                    <a:pt x="36" y="52"/>
                  </a:lnTo>
                  <a:lnTo>
                    <a:pt x="34" y="62"/>
                  </a:lnTo>
                  <a:lnTo>
                    <a:pt x="32" y="71"/>
                  </a:lnTo>
                  <a:lnTo>
                    <a:pt x="28" y="77"/>
                  </a:lnTo>
                  <a:lnTo>
                    <a:pt x="24" y="81"/>
                  </a:lnTo>
                  <a:lnTo>
                    <a:pt x="19" y="83"/>
                  </a:lnTo>
                  <a:lnTo>
                    <a:pt x="13" y="81"/>
                  </a:lnTo>
                  <a:lnTo>
                    <a:pt x="7" y="77"/>
                  </a:lnTo>
                  <a:lnTo>
                    <a:pt x="4" y="71"/>
                  </a:lnTo>
                  <a:lnTo>
                    <a:pt x="2" y="62"/>
                  </a:lnTo>
                  <a:lnTo>
                    <a:pt x="0" y="52"/>
                  </a:lnTo>
                  <a:lnTo>
                    <a:pt x="0" y="30"/>
                  </a:lnTo>
                  <a:lnTo>
                    <a:pt x="2" y="20"/>
                  </a:lnTo>
                  <a:lnTo>
                    <a:pt x="4" y="13"/>
                  </a:lnTo>
                  <a:lnTo>
                    <a:pt x="7" y="5"/>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71" name="Freeform 49"/>
            <p:cNvSpPr>
              <a:spLocks/>
            </p:cNvSpPr>
            <p:nvPr/>
          </p:nvSpPr>
          <p:spPr bwMode="auto">
            <a:xfrm>
              <a:off x="6056313" y="4722813"/>
              <a:ext cx="28575" cy="63500"/>
            </a:xfrm>
            <a:custGeom>
              <a:avLst/>
              <a:gdLst>
                <a:gd name="T0" fmla="*/ 19 w 36"/>
                <a:gd name="T1" fmla="*/ 0 h 81"/>
                <a:gd name="T2" fmla="*/ 24 w 36"/>
                <a:gd name="T3" fmla="*/ 0 h 81"/>
                <a:gd name="T4" fmla="*/ 28 w 36"/>
                <a:gd name="T5" fmla="*/ 6 h 81"/>
                <a:gd name="T6" fmla="*/ 32 w 36"/>
                <a:gd name="T7" fmla="*/ 11 h 81"/>
                <a:gd name="T8" fmla="*/ 34 w 36"/>
                <a:gd name="T9" fmla="*/ 19 h 81"/>
                <a:gd name="T10" fmla="*/ 36 w 36"/>
                <a:gd name="T11" fmla="*/ 28 h 81"/>
                <a:gd name="T12" fmla="*/ 36 w 36"/>
                <a:gd name="T13" fmla="*/ 53 h 81"/>
                <a:gd name="T14" fmla="*/ 34 w 36"/>
                <a:gd name="T15" fmla="*/ 62 h 81"/>
                <a:gd name="T16" fmla="*/ 32 w 36"/>
                <a:gd name="T17" fmla="*/ 70 h 81"/>
                <a:gd name="T18" fmla="*/ 28 w 36"/>
                <a:gd name="T19" fmla="*/ 76 h 81"/>
                <a:gd name="T20" fmla="*/ 24 w 36"/>
                <a:gd name="T21" fmla="*/ 81 h 81"/>
                <a:gd name="T22" fmla="*/ 19 w 36"/>
                <a:gd name="T23" fmla="*/ 81 h 81"/>
                <a:gd name="T24" fmla="*/ 13 w 36"/>
                <a:gd name="T25" fmla="*/ 81 h 81"/>
                <a:gd name="T26" fmla="*/ 7 w 36"/>
                <a:gd name="T27" fmla="*/ 76 h 81"/>
                <a:gd name="T28" fmla="*/ 4 w 36"/>
                <a:gd name="T29" fmla="*/ 70 h 81"/>
                <a:gd name="T30" fmla="*/ 2 w 36"/>
                <a:gd name="T31" fmla="*/ 62 h 81"/>
                <a:gd name="T32" fmla="*/ 0 w 36"/>
                <a:gd name="T33" fmla="*/ 53 h 81"/>
                <a:gd name="T34" fmla="*/ 0 w 36"/>
                <a:gd name="T35" fmla="*/ 28 h 81"/>
                <a:gd name="T36" fmla="*/ 2 w 36"/>
                <a:gd name="T37" fmla="*/ 19 h 81"/>
                <a:gd name="T38" fmla="*/ 4 w 36"/>
                <a:gd name="T39" fmla="*/ 11 h 81"/>
                <a:gd name="T40" fmla="*/ 7 w 36"/>
                <a:gd name="T41" fmla="*/ 6 h 81"/>
                <a:gd name="T42" fmla="*/ 13 w 36"/>
                <a:gd name="T43" fmla="*/ 0 h 81"/>
                <a:gd name="T44" fmla="*/ 19 w 36"/>
                <a:gd name="T4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1">
                  <a:moveTo>
                    <a:pt x="19" y="0"/>
                  </a:moveTo>
                  <a:lnTo>
                    <a:pt x="24" y="0"/>
                  </a:lnTo>
                  <a:lnTo>
                    <a:pt x="28" y="6"/>
                  </a:lnTo>
                  <a:lnTo>
                    <a:pt x="32" y="11"/>
                  </a:lnTo>
                  <a:lnTo>
                    <a:pt x="34" y="19"/>
                  </a:lnTo>
                  <a:lnTo>
                    <a:pt x="36" y="28"/>
                  </a:lnTo>
                  <a:lnTo>
                    <a:pt x="36" y="53"/>
                  </a:lnTo>
                  <a:lnTo>
                    <a:pt x="34" y="62"/>
                  </a:lnTo>
                  <a:lnTo>
                    <a:pt x="32" y="70"/>
                  </a:lnTo>
                  <a:lnTo>
                    <a:pt x="28" y="76"/>
                  </a:lnTo>
                  <a:lnTo>
                    <a:pt x="24" y="81"/>
                  </a:lnTo>
                  <a:lnTo>
                    <a:pt x="19" y="81"/>
                  </a:lnTo>
                  <a:lnTo>
                    <a:pt x="13" y="81"/>
                  </a:lnTo>
                  <a:lnTo>
                    <a:pt x="7" y="76"/>
                  </a:lnTo>
                  <a:lnTo>
                    <a:pt x="4" y="70"/>
                  </a:lnTo>
                  <a:lnTo>
                    <a:pt x="2" y="62"/>
                  </a:lnTo>
                  <a:lnTo>
                    <a:pt x="0" y="53"/>
                  </a:lnTo>
                  <a:lnTo>
                    <a:pt x="0" y="28"/>
                  </a:lnTo>
                  <a:lnTo>
                    <a:pt x="2" y="19"/>
                  </a:lnTo>
                  <a:lnTo>
                    <a:pt x="4" y="11"/>
                  </a:lnTo>
                  <a:lnTo>
                    <a:pt x="7" y="6"/>
                  </a:lnTo>
                  <a:lnTo>
                    <a:pt x="13" y="0"/>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72" name="Freeform 50"/>
            <p:cNvSpPr>
              <a:spLocks/>
            </p:cNvSpPr>
            <p:nvPr/>
          </p:nvSpPr>
          <p:spPr bwMode="auto">
            <a:xfrm>
              <a:off x="6056313" y="4819650"/>
              <a:ext cx="28575" cy="63500"/>
            </a:xfrm>
            <a:custGeom>
              <a:avLst/>
              <a:gdLst>
                <a:gd name="T0" fmla="*/ 19 w 36"/>
                <a:gd name="T1" fmla="*/ 0 h 81"/>
                <a:gd name="T2" fmla="*/ 24 w 36"/>
                <a:gd name="T3" fmla="*/ 2 h 81"/>
                <a:gd name="T4" fmla="*/ 28 w 36"/>
                <a:gd name="T5" fmla="*/ 5 h 81"/>
                <a:gd name="T6" fmla="*/ 32 w 36"/>
                <a:gd name="T7" fmla="*/ 11 h 81"/>
                <a:gd name="T8" fmla="*/ 34 w 36"/>
                <a:gd name="T9" fmla="*/ 19 h 81"/>
                <a:gd name="T10" fmla="*/ 36 w 36"/>
                <a:gd name="T11" fmla="*/ 28 h 81"/>
                <a:gd name="T12" fmla="*/ 36 w 36"/>
                <a:gd name="T13" fmla="*/ 53 h 81"/>
                <a:gd name="T14" fmla="*/ 34 w 36"/>
                <a:gd name="T15" fmla="*/ 62 h 81"/>
                <a:gd name="T16" fmla="*/ 32 w 36"/>
                <a:gd name="T17" fmla="*/ 69 h 81"/>
                <a:gd name="T18" fmla="*/ 28 w 36"/>
                <a:gd name="T19" fmla="*/ 75 h 81"/>
                <a:gd name="T20" fmla="*/ 24 w 36"/>
                <a:gd name="T21" fmla="*/ 81 h 81"/>
                <a:gd name="T22" fmla="*/ 19 w 36"/>
                <a:gd name="T23" fmla="*/ 81 h 81"/>
                <a:gd name="T24" fmla="*/ 13 w 36"/>
                <a:gd name="T25" fmla="*/ 81 h 81"/>
                <a:gd name="T26" fmla="*/ 7 w 36"/>
                <a:gd name="T27" fmla="*/ 75 h 81"/>
                <a:gd name="T28" fmla="*/ 4 w 36"/>
                <a:gd name="T29" fmla="*/ 69 h 81"/>
                <a:gd name="T30" fmla="*/ 2 w 36"/>
                <a:gd name="T31" fmla="*/ 62 h 81"/>
                <a:gd name="T32" fmla="*/ 0 w 36"/>
                <a:gd name="T33" fmla="*/ 53 h 81"/>
                <a:gd name="T34" fmla="*/ 0 w 36"/>
                <a:gd name="T35" fmla="*/ 28 h 81"/>
                <a:gd name="T36" fmla="*/ 2 w 36"/>
                <a:gd name="T37" fmla="*/ 19 h 81"/>
                <a:gd name="T38" fmla="*/ 4 w 36"/>
                <a:gd name="T39" fmla="*/ 11 h 81"/>
                <a:gd name="T40" fmla="*/ 7 w 36"/>
                <a:gd name="T41" fmla="*/ 5 h 81"/>
                <a:gd name="T42" fmla="*/ 13 w 36"/>
                <a:gd name="T43" fmla="*/ 2 h 81"/>
                <a:gd name="T44" fmla="*/ 19 w 36"/>
                <a:gd name="T4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1">
                  <a:moveTo>
                    <a:pt x="19" y="0"/>
                  </a:moveTo>
                  <a:lnTo>
                    <a:pt x="24" y="2"/>
                  </a:lnTo>
                  <a:lnTo>
                    <a:pt x="28" y="5"/>
                  </a:lnTo>
                  <a:lnTo>
                    <a:pt x="32" y="11"/>
                  </a:lnTo>
                  <a:lnTo>
                    <a:pt x="34" y="19"/>
                  </a:lnTo>
                  <a:lnTo>
                    <a:pt x="36" y="28"/>
                  </a:lnTo>
                  <a:lnTo>
                    <a:pt x="36" y="53"/>
                  </a:lnTo>
                  <a:lnTo>
                    <a:pt x="34" y="62"/>
                  </a:lnTo>
                  <a:lnTo>
                    <a:pt x="32" y="69"/>
                  </a:lnTo>
                  <a:lnTo>
                    <a:pt x="28" y="75"/>
                  </a:lnTo>
                  <a:lnTo>
                    <a:pt x="24" y="81"/>
                  </a:lnTo>
                  <a:lnTo>
                    <a:pt x="19" y="81"/>
                  </a:lnTo>
                  <a:lnTo>
                    <a:pt x="13" y="81"/>
                  </a:lnTo>
                  <a:lnTo>
                    <a:pt x="7" y="75"/>
                  </a:lnTo>
                  <a:lnTo>
                    <a:pt x="4" y="69"/>
                  </a:lnTo>
                  <a:lnTo>
                    <a:pt x="2" y="62"/>
                  </a:lnTo>
                  <a:lnTo>
                    <a:pt x="0" y="53"/>
                  </a:lnTo>
                  <a:lnTo>
                    <a:pt x="0" y="28"/>
                  </a:lnTo>
                  <a:lnTo>
                    <a:pt x="2" y="19"/>
                  </a:lnTo>
                  <a:lnTo>
                    <a:pt x="4" y="11"/>
                  </a:lnTo>
                  <a:lnTo>
                    <a:pt x="7" y="5"/>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73" name="Freeform 51"/>
            <p:cNvSpPr>
              <a:spLocks/>
            </p:cNvSpPr>
            <p:nvPr/>
          </p:nvSpPr>
          <p:spPr bwMode="auto">
            <a:xfrm>
              <a:off x="6056313" y="4916488"/>
              <a:ext cx="28575" cy="66675"/>
            </a:xfrm>
            <a:custGeom>
              <a:avLst/>
              <a:gdLst>
                <a:gd name="T0" fmla="*/ 19 w 36"/>
                <a:gd name="T1" fmla="*/ 0 h 83"/>
                <a:gd name="T2" fmla="*/ 24 w 36"/>
                <a:gd name="T3" fmla="*/ 2 h 83"/>
                <a:gd name="T4" fmla="*/ 28 w 36"/>
                <a:gd name="T5" fmla="*/ 6 h 83"/>
                <a:gd name="T6" fmla="*/ 32 w 36"/>
                <a:gd name="T7" fmla="*/ 12 h 83"/>
                <a:gd name="T8" fmla="*/ 34 w 36"/>
                <a:gd name="T9" fmla="*/ 21 h 83"/>
                <a:gd name="T10" fmla="*/ 36 w 36"/>
                <a:gd name="T11" fmla="*/ 30 h 83"/>
                <a:gd name="T12" fmla="*/ 36 w 36"/>
                <a:gd name="T13" fmla="*/ 53 h 83"/>
                <a:gd name="T14" fmla="*/ 34 w 36"/>
                <a:gd name="T15" fmla="*/ 63 h 83"/>
                <a:gd name="T16" fmla="*/ 32 w 36"/>
                <a:gd name="T17" fmla="*/ 70 h 83"/>
                <a:gd name="T18" fmla="*/ 28 w 36"/>
                <a:gd name="T19" fmla="*/ 78 h 83"/>
                <a:gd name="T20" fmla="*/ 24 w 36"/>
                <a:gd name="T21" fmla="*/ 81 h 83"/>
                <a:gd name="T22" fmla="*/ 19 w 36"/>
                <a:gd name="T23" fmla="*/ 83 h 83"/>
                <a:gd name="T24" fmla="*/ 13 w 36"/>
                <a:gd name="T25" fmla="*/ 81 h 83"/>
                <a:gd name="T26" fmla="*/ 7 w 36"/>
                <a:gd name="T27" fmla="*/ 78 h 83"/>
                <a:gd name="T28" fmla="*/ 4 w 36"/>
                <a:gd name="T29" fmla="*/ 70 h 83"/>
                <a:gd name="T30" fmla="*/ 2 w 36"/>
                <a:gd name="T31" fmla="*/ 63 h 83"/>
                <a:gd name="T32" fmla="*/ 0 w 36"/>
                <a:gd name="T33" fmla="*/ 53 h 83"/>
                <a:gd name="T34" fmla="*/ 0 w 36"/>
                <a:gd name="T35" fmla="*/ 30 h 83"/>
                <a:gd name="T36" fmla="*/ 2 w 36"/>
                <a:gd name="T37" fmla="*/ 21 h 83"/>
                <a:gd name="T38" fmla="*/ 4 w 36"/>
                <a:gd name="T39" fmla="*/ 12 h 83"/>
                <a:gd name="T40" fmla="*/ 7 w 36"/>
                <a:gd name="T41" fmla="*/ 6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6"/>
                  </a:lnTo>
                  <a:lnTo>
                    <a:pt x="32" y="12"/>
                  </a:lnTo>
                  <a:lnTo>
                    <a:pt x="34" y="21"/>
                  </a:lnTo>
                  <a:lnTo>
                    <a:pt x="36" y="30"/>
                  </a:lnTo>
                  <a:lnTo>
                    <a:pt x="36" y="53"/>
                  </a:lnTo>
                  <a:lnTo>
                    <a:pt x="34" y="63"/>
                  </a:lnTo>
                  <a:lnTo>
                    <a:pt x="32" y="70"/>
                  </a:lnTo>
                  <a:lnTo>
                    <a:pt x="28" y="78"/>
                  </a:lnTo>
                  <a:lnTo>
                    <a:pt x="24" y="81"/>
                  </a:lnTo>
                  <a:lnTo>
                    <a:pt x="19" y="83"/>
                  </a:lnTo>
                  <a:lnTo>
                    <a:pt x="13" y="81"/>
                  </a:lnTo>
                  <a:lnTo>
                    <a:pt x="7" y="78"/>
                  </a:lnTo>
                  <a:lnTo>
                    <a:pt x="4" y="70"/>
                  </a:lnTo>
                  <a:lnTo>
                    <a:pt x="2" y="63"/>
                  </a:lnTo>
                  <a:lnTo>
                    <a:pt x="0" y="53"/>
                  </a:lnTo>
                  <a:lnTo>
                    <a:pt x="0" y="30"/>
                  </a:lnTo>
                  <a:lnTo>
                    <a:pt x="2" y="21"/>
                  </a:lnTo>
                  <a:lnTo>
                    <a:pt x="4" y="12"/>
                  </a:lnTo>
                  <a:lnTo>
                    <a:pt x="7" y="6"/>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74" name="Freeform 52"/>
            <p:cNvSpPr>
              <a:spLocks/>
            </p:cNvSpPr>
            <p:nvPr/>
          </p:nvSpPr>
          <p:spPr bwMode="auto">
            <a:xfrm>
              <a:off x="6056313" y="5013325"/>
              <a:ext cx="28575" cy="66675"/>
            </a:xfrm>
            <a:custGeom>
              <a:avLst/>
              <a:gdLst>
                <a:gd name="T0" fmla="*/ 19 w 36"/>
                <a:gd name="T1" fmla="*/ 0 h 83"/>
                <a:gd name="T2" fmla="*/ 24 w 36"/>
                <a:gd name="T3" fmla="*/ 2 h 83"/>
                <a:gd name="T4" fmla="*/ 28 w 36"/>
                <a:gd name="T5" fmla="*/ 6 h 83"/>
                <a:gd name="T6" fmla="*/ 32 w 36"/>
                <a:gd name="T7" fmla="*/ 13 h 83"/>
                <a:gd name="T8" fmla="*/ 34 w 36"/>
                <a:gd name="T9" fmla="*/ 21 h 83"/>
                <a:gd name="T10" fmla="*/ 36 w 36"/>
                <a:gd name="T11" fmla="*/ 30 h 83"/>
                <a:gd name="T12" fmla="*/ 36 w 36"/>
                <a:gd name="T13" fmla="*/ 53 h 83"/>
                <a:gd name="T14" fmla="*/ 34 w 36"/>
                <a:gd name="T15" fmla="*/ 62 h 83"/>
                <a:gd name="T16" fmla="*/ 32 w 36"/>
                <a:gd name="T17" fmla="*/ 70 h 83"/>
                <a:gd name="T18" fmla="*/ 28 w 36"/>
                <a:gd name="T19" fmla="*/ 77 h 83"/>
                <a:gd name="T20" fmla="*/ 24 w 36"/>
                <a:gd name="T21" fmla="*/ 81 h 83"/>
                <a:gd name="T22" fmla="*/ 19 w 36"/>
                <a:gd name="T23" fmla="*/ 83 h 83"/>
                <a:gd name="T24" fmla="*/ 13 w 36"/>
                <a:gd name="T25" fmla="*/ 81 h 83"/>
                <a:gd name="T26" fmla="*/ 7 w 36"/>
                <a:gd name="T27" fmla="*/ 77 h 83"/>
                <a:gd name="T28" fmla="*/ 4 w 36"/>
                <a:gd name="T29" fmla="*/ 70 h 83"/>
                <a:gd name="T30" fmla="*/ 2 w 36"/>
                <a:gd name="T31" fmla="*/ 62 h 83"/>
                <a:gd name="T32" fmla="*/ 0 w 36"/>
                <a:gd name="T33" fmla="*/ 53 h 83"/>
                <a:gd name="T34" fmla="*/ 0 w 36"/>
                <a:gd name="T35" fmla="*/ 30 h 83"/>
                <a:gd name="T36" fmla="*/ 2 w 36"/>
                <a:gd name="T37" fmla="*/ 21 h 83"/>
                <a:gd name="T38" fmla="*/ 4 w 36"/>
                <a:gd name="T39" fmla="*/ 13 h 83"/>
                <a:gd name="T40" fmla="*/ 7 w 36"/>
                <a:gd name="T41" fmla="*/ 6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6"/>
                  </a:lnTo>
                  <a:lnTo>
                    <a:pt x="32" y="13"/>
                  </a:lnTo>
                  <a:lnTo>
                    <a:pt x="34" y="21"/>
                  </a:lnTo>
                  <a:lnTo>
                    <a:pt x="36" y="30"/>
                  </a:lnTo>
                  <a:lnTo>
                    <a:pt x="36" y="53"/>
                  </a:lnTo>
                  <a:lnTo>
                    <a:pt x="34" y="62"/>
                  </a:lnTo>
                  <a:lnTo>
                    <a:pt x="32" y="70"/>
                  </a:lnTo>
                  <a:lnTo>
                    <a:pt x="28" y="77"/>
                  </a:lnTo>
                  <a:lnTo>
                    <a:pt x="24" y="81"/>
                  </a:lnTo>
                  <a:lnTo>
                    <a:pt x="19" y="83"/>
                  </a:lnTo>
                  <a:lnTo>
                    <a:pt x="13" y="81"/>
                  </a:lnTo>
                  <a:lnTo>
                    <a:pt x="7" y="77"/>
                  </a:lnTo>
                  <a:lnTo>
                    <a:pt x="4" y="70"/>
                  </a:lnTo>
                  <a:lnTo>
                    <a:pt x="2" y="62"/>
                  </a:lnTo>
                  <a:lnTo>
                    <a:pt x="0" y="53"/>
                  </a:lnTo>
                  <a:lnTo>
                    <a:pt x="0" y="30"/>
                  </a:lnTo>
                  <a:lnTo>
                    <a:pt x="2" y="21"/>
                  </a:lnTo>
                  <a:lnTo>
                    <a:pt x="4" y="13"/>
                  </a:lnTo>
                  <a:lnTo>
                    <a:pt x="7" y="6"/>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75" name="Freeform 53"/>
            <p:cNvSpPr>
              <a:spLocks/>
            </p:cNvSpPr>
            <p:nvPr/>
          </p:nvSpPr>
          <p:spPr bwMode="auto">
            <a:xfrm>
              <a:off x="6056313" y="5111750"/>
              <a:ext cx="28575" cy="65088"/>
            </a:xfrm>
            <a:custGeom>
              <a:avLst/>
              <a:gdLst>
                <a:gd name="T0" fmla="*/ 19 w 36"/>
                <a:gd name="T1" fmla="*/ 0 h 83"/>
                <a:gd name="T2" fmla="*/ 24 w 36"/>
                <a:gd name="T3" fmla="*/ 2 h 83"/>
                <a:gd name="T4" fmla="*/ 28 w 36"/>
                <a:gd name="T5" fmla="*/ 6 h 83"/>
                <a:gd name="T6" fmla="*/ 32 w 36"/>
                <a:gd name="T7" fmla="*/ 14 h 83"/>
                <a:gd name="T8" fmla="*/ 34 w 36"/>
                <a:gd name="T9" fmla="*/ 21 h 83"/>
                <a:gd name="T10" fmla="*/ 36 w 36"/>
                <a:gd name="T11" fmla="*/ 31 h 83"/>
                <a:gd name="T12" fmla="*/ 36 w 36"/>
                <a:gd name="T13" fmla="*/ 53 h 83"/>
                <a:gd name="T14" fmla="*/ 34 w 36"/>
                <a:gd name="T15" fmla="*/ 63 h 83"/>
                <a:gd name="T16" fmla="*/ 32 w 36"/>
                <a:gd name="T17" fmla="*/ 72 h 83"/>
                <a:gd name="T18" fmla="*/ 28 w 36"/>
                <a:gd name="T19" fmla="*/ 78 h 83"/>
                <a:gd name="T20" fmla="*/ 24 w 36"/>
                <a:gd name="T21" fmla="*/ 82 h 83"/>
                <a:gd name="T22" fmla="*/ 19 w 36"/>
                <a:gd name="T23" fmla="*/ 83 h 83"/>
                <a:gd name="T24" fmla="*/ 13 w 36"/>
                <a:gd name="T25" fmla="*/ 82 h 83"/>
                <a:gd name="T26" fmla="*/ 7 w 36"/>
                <a:gd name="T27" fmla="*/ 78 h 83"/>
                <a:gd name="T28" fmla="*/ 4 w 36"/>
                <a:gd name="T29" fmla="*/ 72 h 83"/>
                <a:gd name="T30" fmla="*/ 2 w 36"/>
                <a:gd name="T31" fmla="*/ 63 h 83"/>
                <a:gd name="T32" fmla="*/ 0 w 36"/>
                <a:gd name="T33" fmla="*/ 53 h 83"/>
                <a:gd name="T34" fmla="*/ 0 w 36"/>
                <a:gd name="T35" fmla="*/ 31 h 83"/>
                <a:gd name="T36" fmla="*/ 2 w 36"/>
                <a:gd name="T37" fmla="*/ 21 h 83"/>
                <a:gd name="T38" fmla="*/ 4 w 36"/>
                <a:gd name="T39" fmla="*/ 14 h 83"/>
                <a:gd name="T40" fmla="*/ 7 w 36"/>
                <a:gd name="T41" fmla="*/ 6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6"/>
                  </a:lnTo>
                  <a:lnTo>
                    <a:pt x="32" y="14"/>
                  </a:lnTo>
                  <a:lnTo>
                    <a:pt x="34" y="21"/>
                  </a:lnTo>
                  <a:lnTo>
                    <a:pt x="36" y="31"/>
                  </a:lnTo>
                  <a:lnTo>
                    <a:pt x="36" y="53"/>
                  </a:lnTo>
                  <a:lnTo>
                    <a:pt x="34" y="63"/>
                  </a:lnTo>
                  <a:lnTo>
                    <a:pt x="32" y="72"/>
                  </a:lnTo>
                  <a:lnTo>
                    <a:pt x="28" y="78"/>
                  </a:lnTo>
                  <a:lnTo>
                    <a:pt x="24" y="82"/>
                  </a:lnTo>
                  <a:lnTo>
                    <a:pt x="19" y="83"/>
                  </a:lnTo>
                  <a:lnTo>
                    <a:pt x="13" y="82"/>
                  </a:lnTo>
                  <a:lnTo>
                    <a:pt x="7" y="78"/>
                  </a:lnTo>
                  <a:lnTo>
                    <a:pt x="4" y="72"/>
                  </a:lnTo>
                  <a:lnTo>
                    <a:pt x="2" y="63"/>
                  </a:lnTo>
                  <a:lnTo>
                    <a:pt x="0" y="53"/>
                  </a:lnTo>
                  <a:lnTo>
                    <a:pt x="0" y="31"/>
                  </a:lnTo>
                  <a:lnTo>
                    <a:pt x="2" y="21"/>
                  </a:lnTo>
                  <a:lnTo>
                    <a:pt x="4" y="14"/>
                  </a:lnTo>
                  <a:lnTo>
                    <a:pt x="7" y="6"/>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76" name="Freeform 54"/>
            <p:cNvSpPr>
              <a:spLocks/>
            </p:cNvSpPr>
            <p:nvPr/>
          </p:nvSpPr>
          <p:spPr bwMode="auto">
            <a:xfrm>
              <a:off x="6056313" y="5208588"/>
              <a:ext cx="28575" cy="66675"/>
            </a:xfrm>
            <a:custGeom>
              <a:avLst/>
              <a:gdLst>
                <a:gd name="T0" fmla="*/ 19 w 36"/>
                <a:gd name="T1" fmla="*/ 0 h 83"/>
                <a:gd name="T2" fmla="*/ 24 w 36"/>
                <a:gd name="T3" fmla="*/ 2 h 83"/>
                <a:gd name="T4" fmla="*/ 28 w 36"/>
                <a:gd name="T5" fmla="*/ 6 h 83"/>
                <a:gd name="T6" fmla="*/ 32 w 36"/>
                <a:gd name="T7" fmla="*/ 13 h 83"/>
                <a:gd name="T8" fmla="*/ 34 w 36"/>
                <a:gd name="T9" fmla="*/ 21 h 83"/>
                <a:gd name="T10" fmla="*/ 36 w 36"/>
                <a:gd name="T11" fmla="*/ 30 h 83"/>
                <a:gd name="T12" fmla="*/ 36 w 36"/>
                <a:gd name="T13" fmla="*/ 53 h 83"/>
                <a:gd name="T14" fmla="*/ 34 w 36"/>
                <a:gd name="T15" fmla="*/ 62 h 83"/>
                <a:gd name="T16" fmla="*/ 32 w 36"/>
                <a:gd name="T17" fmla="*/ 72 h 83"/>
                <a:gd name="T18" fmla="*/ 28 w 36"/>
                <a:gd name="T19" fmla="*/ 77 h 83"/>
                <a:gd name="T20" fmla="*/ 24 w 36"/>
                <a:gd name="T21" fmla="*/ 81 h 83"/>
                <a:gd name="T22" fmla="*/ 19 w 36"/>
                <a:gd name="T23" fmla="*/ 83 h 83"/>
                <a:gd name="T24" fmla="*/ 13 w 36"/>
                <a:gd name="T25" fmla="*/ 81 h 83"/>
                <a:gd name="T26" fmla="*/ 7 w 36"/>
                <a:gd name="T27" fmla="*/ 77 h 83"/>
                <a:gd name="T28" fmla="*/ 4 w 36"/>
                <a:gd name="T29" fmla="*/ 72 h 83"/>
                <a:gd name="T30" fmla="*/ 2 w 36"/>
                <a:gd name="T31" fmla="*/ 62 h 83"/>
                <a:gd name="T32" fmla="*/ 0 w 36"/>
                <a:gd name="T33" fmla="*/ 53 h 83"/>
                <a:gd name="T34" fmla="*/ 0 w 36"/>
                <a:gd name="T35" fmla="*/ 30 h 83"/>
                <a:gd name="T36" fmla="*/ 2 w 36"/>
                <a:gd name="T37" fmla="*/ 21 h 83"/>
                <a:gd name="T38" fmla="*/ 4 w 36"/>
                <a:gd name="T39" fmla="*/ 13 h 83"/>
                <a:gd name="T40" fmla="*/ 7 w 36"/>
                <a:gd name="T41" fmla="*/ 6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6"/>
                  </a:lnTo>
                  <a:lnTo>
                    <a:pt x="32" y="13"/>
                  </a:lnTo>
                  <a:lnTo>
                    <a:pt x="34" y="21"/>
                  </a:lnTo>
                  <a:lnTo>
                    <a:pt x="36" y="30"/>
                  </a:lnTo>
                  <a:lnTo>
                    <a:pt x="36" y="53"/>
                  </a:lnTo>
                  <a:lnTo>
                    <a:pt x="34" y="62"/>
                  </a:lnTo>
                  <a:lnTo>
                    <a:pt x="32" y="72"/>
                  </a:lnTo>
                  <a:lnTo>
                    <a:pt x="28" y="77"/>
                  </a:lnTo>
                  <a:lnTo>
                    <a:pt x="24" y="81"/>
                  </a:lnTo>
                  <a:lnTo>
                    <a:pt x="19" y="83"/>
                  </a:lnTo>
                  <a:lnTo>
                    <a:pt x="13" y="81"/>
                  </a:lnTo>
                  <a:lnTo>
                    <a:pt x="7" y="77"/>
                  </a:lnTo>
                  <a:lnTo>
                    <a:pt x="4" y="72"/>
                  </a:lnTo>
                  <a:lnTo>
                    <a:pt x="2" y="62"/>
                  </a:lnTo>
                  <a:lnTo>
                    <a:pt x="0" y="53"/>
                  </a:lnTo>
                  <a:lnTo>
                    <a:pt x="0" y="30"/>
                  </a:lnTo>
                  <a:lnTo>
                    <a:pt x="2" y="21"/>
                  </a:lnTo>
                  <a:lnTo>
                    <a:pt x="4" y="13"/>
                  </a:lnTo>
                  <a:lnTo>
                    <a:pt x="7" y="6"/>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77" name="Freeform 55"/>
            <p:cNvSpPr>
              <a:spLocks/>
            </p:cNvSpPr>
            <p:nvPr/>
          </p:nvSpPr>
          <p:spPr bwMode="auto">
            <a:xfrm>
              <a:off x="6056313" y="5307013"/>
              <a:ext cx="28575" cy="65088"/>
            </a:xfrm>
            <a:custGeom>
              <a:avLst/>
              <a:gdLst>
                <a:gd name="T0" fmla="*/ 19 w 36"/>
                <a:gd name="T1" fmla="*/ 0 h 81"/>
                <a:gd name="T2" fmla="*/ 24 w 36"/>
                <a:gd name="T3" fmla="*/ 0 h 81"/>
                <a:gd name="T4" fmla="*/ 28 w 36"/>
                <a:gd name="T5" fmla="*/ 5 h 81"/>
                <a:gd name="T6" fmla="*/ 32 w 36"/>
                <a:gd name="T7" fmla="*/ 11 h 81"/>
                <a:gd name="T8" fmla="*/ 34 w 36"/>
                <a:gd name="T9" fmla="*/ 18 h 81"/>
                <a:gd name="T10" fmla="*/ 36 w 36"/>
                <a:gd name="T11" fmla="*/ 28 h 81"/>
                <a:gd name="T12" fmla="*/ 36 w 36"/>
                <a:gd name="T13" fmla="*/ 52 h 81"/>
                <a:gd name="T14" fmla="*/ 34 w 36"/>
                <a:gd name="T15" fmla="*/ 62 h 81"/>
                <a:gd name="T16" fmla="*/ 32 w 36"/>
                <a:gd name="T17" fmla="*/ 69 h 81"/>
                <a:gd name="T18" fmla="*/ 28 w 36"/>
                <a:gd name="T19" fmla="*/ 75 h 81"/>
                <a:gd name="T20" fmla="*/ 24 w 36"/>
                <a:gd name="T21" fmla="*/ 81 h 81"/>
                <a:gd name="T22" fmla="*/ 19 w 36"/>
                <a:gd name="T23" fmla="*/ 81 h 81"/>
                <a:gd name="T24" fmla="*/ 13 w 36"/>
                <a:gd name="T25" fmla="*/ 81 h 81"/>
                <a:gd name="T26" fmla="*/ 7 w 36"/>
                <a:gd name="T27" fmla="*/ 75 h 81"/>
                <a:gd name="T28" fmla="*/ 4 w 36"/>
                <a:gd name="T29" fmla="*/ 69 h 81"/>
                <a:gd name="T30" fmla="*/ 2 w 36"/>
                <a:gd name="T31" fmla="*/ 62 h 81"/>
                <a:gd name="T32" fmla="*/ 0 w 36"/>
                <a:gd name="T33" fmla="*/ 52 h 81"/>
                <a:gd name="T34" fmla="*/ 0 w 36"/>
                <a:gd name="T35" fmla="*/ 28 h 81"/>
                <a:gd name="T36" fmla="*/ 2 w 36"/>
                <a:gd name="T37" fmla="*/ 18 h 81"/>
                <a:gd name="T38" fmla="*/ 4 w 36"/>
                <a:gd name="T39" fmla="*/ 11 h 81"/>
                <a:gd name="T40" fmla="*/ 7 w 36"/>
                <a:gd name="T41" fmla="*/ 5 h 81"/>
                <a:gd name="T42" fmla="*/ 13 w 36"/>
                <a:gd name="T43" fmla="*/ 0 h 81"/>
                <a:gd name="T44" fmla="*/ 19 w 36"/>
                <a:gd name="T4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1">
                  <a:moveTo>
                    <a:pt x="19" y="0"/>
                  </a:moveTo>
                  <a:lnTo>
                    <a:pt x="24" y="0"/>
                  </a:lnTo>
                  <a:lnTo>
                    <a:pt x="28" y="5"/>
                  </a:lnTo>
                  <a:lnTo>
                    <a:pt x="32" y="11"/>
                  </a:lnTo>
                  <a:lnTo>
                    <a:pt x="34" y="18"/>
                  </a:lnTo>
                  <a:lnTo>
                    <a:pt x="36" y="28"/>
                  </a:lnTo>
                  <a:lnTo>
                    <a:pt x="36" y="52"/>
                  </a:lnTo>
                  <a:lnTo>
                    <a:pt x="34" y="62"/>
                  </a:lnTo>
                  <a:lnTo>
                    <a:pt x="32" y="69"/>
                  </a:lnTo>
                  <a:lnTo>
                    <a:pt x="28" y="75"/>
                  </a:lnTo>
                  <a:lnTo>
                    <a:pt x="24" y="81"/>
                  </a:lnTo>
                  <a:lnTo>
                    <a:pt x="19" y="81"/>
                  </a:lnTo>
                  <a:lnTo>
                    <a:pt x="13" y="81"/>
                  </a:lnTo>
                  <a:lnTo>
                    <a:pt x="7" y="75"/>
                  </a:lnTo>
                  <a:lnTo>
                    <a:pt x="4" y="69"/>
                  </a:lnTo>
                  <a:lnTo>
                    <a:pt x="2" y="62"/>
                  </a:lnTo>
                  <a:lnTo>
                    <a:pt x="0" y="52"/>
                  </a:lnTo>
                  <a:lnTo>
                    <a:pt x="0" y="28"/>
                  </a:lnTo>
                  <a:lnTo>
                    <a:pt x="2" y="18"/>
                  </a:lnTo>
                  <a:lnTo>
                    <a:pt x="4" y="11"/>
                  </a:lnTo>
                  <a:lnTo>
                    <a:pt x="7" y="5"/>
                  </a:lnTo>
                  <a:lnTo>
                    <a:pt x="13" y="0"/>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78" name="Freeform 56"/>
            <p:cNvSpPr>
              <a:spLocks/>
            </p:cNvSpPr>
            <p:nvPr/>
          </p:nvSpPr>
          <p:spPr bwMode="auto">
            <a:xfrm>
              <a:off x="6056313" y="5405438"/>
              <a:ext cx="28575" cy="65088"/>
            </a:xfrm>
            <a:custGeom>
              <a:avLst/>
              <a:gdLst>
                <a:gd name="T0" fmla="*/ 19 w 36"/>
                <a:gd name="T1" fmla="*/ 0 h 83"/>
                <a:gd name="T2" fmla="*/ 24 w 36"/>
                <a:gd name="T3" fmla="*/ 2 h 83"/>
                <a:gd name="T4" fmla="*/ 28 w 36"/>
                <a:gd name="T5" fmla="*/ 6 h 83"/>
                <a:gd name="T6" fmla="*/ 32 w 36"/>
                <a:gd name="T7" fmla="*/ 11 h 83"/>
                <a:gd name="T8" fmla="*/ 34 w 36"/>
                <a:gd name="T9" fmla="*/ 21 h 83"/>
                <a:gd name="T10" fmla="*/ 36 w 36"/>
                <a:gd name="T11" fmla="*/ 30 h 83"/>
                <a:gd name="T12" fmla="*/ 36 w 36"/>
                <a:gd name="T13" fmla="*/ 53 h 83"/>
                <a:gd name="T14" fmla="*/ 34 w 36"/>
                <a:gd name="T15" fmla="*/ 62 h 83"/>
                <a:gd name="T16" fmla="*/ 32 w 36"/>
                <a:gd name="T17" fmla="*/ 70 h 83"/>
                <a:gd name="T18" fmla="*/ 28 w 36"/>
                <a:gd name="T19" fmla="*/ 76 h 83"/>
                <a:gd name="T20" fmla="*/ 24 w 36"/>
                <a:gd name="T21" fmla="*/ 81 h 83"/>
                <a:gd name="T22" fmla="*/ 19 w 36"/>
                <a:gd name="T23" fmla="*/ 83 h 83"/>
                <a:gd name="T24" fmla="*/ 13 w 36"/>
                <a:gd name="T25" fmla="*/ 81 h 83"/>
                <a:gd name="T26" fmla="*/ 7 w 36"/>
                <a:gd name="T27" fmla="*/ 76 h 83"/>
                <a:gd name="T28" fmla="*/ 4 w 36"/>
                <a:gd name="T29" fmla="*/ 70 h 83"/>
                <a:gd name="T30" fmla="*/ 2 w 36"/>
                <a:gd name="T31" fmla="*/ 62 h 83"/>
                <a:gd name="T32" fmla="*/ 0 w 36"/>
                <a:gd name="T33" fmla="*/ 53 h 83"/>
                <a:gd name="T34" fmla="*/ 0 w 36"/>
                <a:gd name="T35" fmla="*/ 30 h 83"/>
                <a:gd name="T36" fmla="*/ 2 w 36"/>
                <a:gd name="T37" fmla="*/ 21 h 83"/>
                <a:gd name="T38" fmla="*/ 4 w 36"/>
                <a:gd name="T39" fmla="*/ 11 h 83"/>
                <a:gd name="T40" fmla="*/ 7 w 36"/>
                <a:gd name="T41" fmla="*/ 6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6"/>
                  </a:lnTo>
                  <a:lnTo>
                    <a:pt x="32" y="11"/>
                  </a:lnTo>
                  <a:lnTo>
                    <a:pt x="34" y="21"/>
                  </a:lnTo>
                  <a:lnTo>
                    <a:pt x="36" y="30"/>
                  </a:lnTo>
                  <a:lnTo>
                    <a:pt x="36" y="53"/>
                  </a:lnTo>
                  <a:lnTo>
                    <a:pt x="34" y="62"/>
                  </a:lnTo>
                  <a:lnTo>
                    <a:pt x="32" y="70"/>
                  </a:lnTo>
                  <a:lnTo>
                    <a:pt x="28" y="76"/>
                  </a:lnTo>
                  <a:lnTo>
                    <a:pt x="24" y="81"/>
                  </a:lnTo>
                  <a:lnTo>
                    <a:pt x="19" y="83"/>
                  </a:lnTo>
                  <a:lnTo>
                    <a:pt x="13" y="81"/>
                  </a:lnTo>
                  <a:lnTo>
                    <a:pt x="7" y="76"/>
                  </a:lnTo>
                  <a:lnTo>
                    <a:pt x="4" y="70"/>
                  </a:lnTo>
                  <a:lnTo>
                    <a:pt x="2" y="62"/>
                  </a:lnTo>
                  <a:lnTo>
                    <a:pt x="0" y="53"/>
                  </a:lnTo>
                  <a:lnTo>
                    <a:pt x="0" y="30"/>
                  </a:lnTo>
                  <a:lnTo>
                    <a:pt x="2" y="21"/>
                  </a:lnTo>
                  <a:lnTo>
                    <a:pt x="4" y="11"/>
                  </a:lnTo>
                  <a:lnTo>
                    <a:pt x="7" y="6"/>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79" name="Freeform 57"/>
            <p:cNvSpPr>
              <a:spLocks/>
            </p:cNvSpPr>
            <p:nvPr/>
          </p:nvSpPr>
          <p:spPr bwMode="auto">
            <a:xfrm>
              <a:off x="6056313" y="5502275"/>
              <a:ext cx="28575" cy="65088"/>
            </a:xfrm>
            <a:custGeom>
              <a:avLst/>
              <a:gdLst>
                <a:gd name="T0" fmla="*/ 19 w 36"/>
                <a:gd name="T1" fmla="*/ 0 h 83"/>
                <a:gd name="T2" fmla="*/ 24 w 36"/>
                <a:gd name="T3" fmla="*/ 2 h 83"/>
                <a:gd name="T4" fmla="*/ 28 w 36"/>
                <a:gd name="T5" fmla="*/ 5 h 83"/>
                <a:gd name="T6" fmla="*/ 32 w 36"/>
                <a:gd name="T7" fmla="*/ 11 h 83"/>
                <a:gd name="T8" fmla="*/ 34 w 36"/>
                <a:gd name="T9" fmla="*/ 20 h 83"/>
                <a:gd name="T10" fmla="*/ 36 w 36"/>
                <a:gd name="T11" fmla="*/ 30 h 83"/>
                <a:gd name="T12" fmla="*/ 36 w 36"/>
                <a:gd name="T13" fmla="*/ 53 h 83"/>
                <a:gd name="T14" fmla="*/ 34 w 36"/>
                <a:gd name="T15" fmla="*/ 62 h 83"/>
                <a:gd name="T16" fmla="*/ 32 w 36"/>
                <a:gd name="T17" fmla="*/ 70 h 83"/>
                <a:gd name="T18" fmla="*/ 28 w 36"/>
                <a:gd name="T19" fmla="*/ 77 h 83"/>
                <a:gd name="T20" fmla="*/ 24 w 36"/>
                <a:gd name="T21" fmla="*/ 81 h 83"/>
                <a:gd name="T22" fmla="*/ 19 w 36"/>
                <a:gd name="T23" fmla="*/ 83 h 83"/>
                <a:gd name="T24" fmla="*/ 13 w 36"/>
                <a:gd name="T25" fmla="*/ 81 h 83"/>
                <a:gd name="T26" fmla="*/ 7 w 36"/>
                <a:gd name="T27" fmla="*/ 77 h 83"/>
                <a:gd name="T28" fmla="*/ 4 w 36"/>
                <a:gd name="T29" fmla="*/ 70 h 83"/>
                <a:gd name="T30" fmla="*/ 2 w 36"/>
                <a:gd name="T31" fmla="*/ 62 h 83"/>
                <a:gd name="T32" fmla="*/ 0 w 36"/>
                <a:gd name="T33" fmla="*/ 53 h 83"/>
                <a:gd name="T34" fmla="*/ 0 w 36"/>
                <a:gd name="T35" fmla="*/ 30 h 83"/>
                <a:gd name="T36" fmla="*/ 2 w 36"/>
                <a:gd name="T37" fmla="*/ 20 h 83"/>
                <a:gd name="T38" fmla="*/ 4 w 36"/>
                <a:gd name="T39" fmla="*/ 11 h 83"/>
                <a:gd name="T40" fmla="*/ 7 w 36"/>
                <a:gd name="T41" fmla="*/ 5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5"/>
                  </a:lnTo>
                  <a:lnTo>
                    <a:pt x="32" y="11"/>
                  </a:lnTo>
                  <a:lnTo>
                    <a:pt x="34" y="20"/>
                  </a:lnTo>
                  <a:lnTo>
                    <a:pt x="36" y="30"/>
                  </a:lnTo>
                  <a:lnTo>
                    <a:pt x="36" y="53"/>
                  </a:lnTo>
                  <a:lnTo>
                    <a:pt x="34" y="62"/>
                  </a:lnTo>
                  <a:lnTo>
                    <a:pt x="32" y="70"/>
                  </a:lnTo>
                  <a:lnTo>
                    <a:pt x="28" y="77"/>
                  </a:lnTo>
                  <a:lnTo>
                    <a:pt x="24" y="81"/>
                  </a:lnTo>
                  <a:lnTo>
                    <a:pt x="19" y="83"/>
                  </a:lnTo>
                  <a:lnTo>
                    <a:pt x="13" y="81"/>
                  </a:lnTo>
                  <a:lnTo>
                    <a:pt x="7" y="77"/>
                  </a:lnTo>
                  <a:lnTo>
                    <a:pt x="4" y="70"/>
                  </a:lnTo>
                  <a:lnTo>
                    <a:pt x="2" y="62"/>
                  </a:lnTo>
                  <a:lnTo>
                    <a:pt x="0" y="53"/>
                  </a:lnTo>
                  <a:lnTo>
                    <a:pt x="0" y="30"/>
                  </a:lnTo>
                  <a:lnTo>
                    <a:pt x="2" y="20"/>
                  </a:lnTo>
                  <a:lnTo>
                    <a:pt x="4" y="11"/>
                  </a:lnTo>
                  <a:lnTo>
                    <a:pt x="7" y="5"/>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80" name="Freeform 58"/>
            <p:cNvSpPr>
              <a:spLocks/>
            </p:cNvSpPr>
            <p:nvPr/>
          </p:nvSpPr>
          <p:spPr bwMode="auto">
            <a:xfrm>
              <a:off x="6056313" y="5599113"/>
              <a:ext cx="28575" cy="66675"/>
            </a:xfrm>
            <a:custGeom>
              <a:avLst/>
              <a:gdLst>
                <a:gd name="T0" fmla="*/ 19 w 36"/>
                <a:gd name="T1" fmla="*/ 0 h 83"/>
                <a:gd name="T2" fmla="*/ 24 w 36"/>
                <a:gd name="T3" fmla="*/ 2 h 83"/>
                <a:gd name="T4" fmla="*/ 28 w 36"/>
                <a:gd name="T5" fmla="*/ 6 h 83"/>
                <a:gd name="T6" fmla="*/ 32 w 36"/>
                <a:gd name="T7" fmla="*/ 14 h 83"/>
                <a:gd name="T8" fmla="*/ 34 w 36"/>
                <a:gd name="T9" fmla="*/ 21 h 83"/>
                <a:gd name="T10" fmla="*/ 36 w 36"/>
                <a:gd name="T11" fmla="*/ 31 h 83"/>
                <a:gd name="T12" fmla="*/ 36 w 36"/>
                <a:gd name="T13" fmla="*/ 53 h 83"/>
                <a:gd name="T14" fmla="*/ 34 w 36"/>
                <a:gd name="T15" fmla="*/ 63 h 83"/>
                <a:gd name="T16" fmla="*/ 32 w 36"/>
                <a:gd name="T17" fmla="*/ 70 h 83"/>
                <a:gd name="T18" fmla="*/ 28 w 36"/>
                <a:gd name="T19" fmla="*/ 78 h 83"/>
                <a:gd name="T20" fmla="*/ 24 w 36"/>
                <a:gd name="T21" fmla="*/ 81 h 83"/>
                <a:gd name="T22" fmla="*/ 19 w 36"/>
                <a:gd name="T23" fmla="*/ 83 h 83"/>
                <a:gd name="T24" fmla="*/ 13 w 36"/>
                <a:gd name="T25" fmla="*/ 81 h 83"/>
                <a:gd name="T26" fmla="*/ 7 w 36"/>
                <a:gd name="T27" fmla="*/ 78 h 83"/>
                <a:gd name="T28" fmla="*/ 4 w 36"/>
                <a:gd name="T29" fmla="*/ 70 h 83"/>
                <a:gd name="T30" fmla="*/ 2 w 36"/>
                <a:gd name="T31" fmla="*/ 63 h 83"/>
                <a:gd name="T32" fmla="*/ 0 w 36"/>
                <a:gd name="T33" fmla="*/ 53 h 83"/>
                <a:gd name="T34" fmla="*/ 0 w 36"/>
                <a:gd name="T35" fmla="*/ 31 h 83"/>
                <a:gd name="T36" fmla="*/ 2 w 36"/>
                <a:gd name="T37" fmla="*/ 21 h 83"/>
                <a:gd name="T38" fmla="*/ 4 w 36"/>
                <a:gd name="T39" fmla="*/ 14 h 83"/>
                <a:gd name="T40" fmla="*/ 7 w 36"/>
                <a:gd name="T41" fmla="*/ 6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6"/>
                  </a:lnTo>
                  <a:lnTo>
                    <a:pt x="32" y="14"/>
                  </a:lnTo>
                  <a:lnTo>
                    <a:pt x="34" y="21"/>
                  </a:lnTo>
                  <a:lnTo>
                    <a:pt x="36" y="31"/>
                  </a:lnTo>
                  <a:lnTo>
                    <a:pt x="36" y="53"/>
                  </a:lnTo>
                  <a:lnTo>
                    <a:pt x="34" y="63"/>
                  </a:lnTo>
                  <a:lnTo>
                    <a:pt x="32" y="70"/>
                  </a:lnTo>
                  <a:lnTo>
                    <a:pt x="28" y="78"/>
                  </a:lnTo>
                  <a:lnTo>
                    <a:pt x="24" y="81"/>
                  </a:lnTo>
                  <a:lnTo>
                    <a:pt x="19" y="83"/>
                  </a:lnTo>
                  <a:lnTo>
                    <a:pt x="13" y="81"/>
                  </a:lnTo>
                  <a:lnTo>
                    <a:pt x="7" y="78"/>
                  </a:lnTo>
                  <a:lnTo>
                    <a:pt x="4" y="70"/>
                  </a:lnTo>
                  <a:lnTo>
                    <a:pt x="2" y="63"/>
                  </a:lnTo>
                  <a:lnTo>
                    <a:pt x="0" y="53"/>
                  </a:lnTo>
                  <a:lnTo>
                    <a:pt x="0" y="31"/>
                  </a:lnTo>
                  <a:lnTo>
                    <a:pt x="2" y="21"/>
                  </a:lnTo>
                  <a:lnTo>
                    <a:pt x="4" y="14"/>
                  </a:lnTo>
                  <a:lnTo>
                    <a:pt x="7" y="6"/>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81" name="Freeform 59"/>
            <p:cNvSpPr>
              <a:spLocks/>
            </p:cNvSpPr>
            <p:nvPr/>
          </p:nvSpPr>
          <p:spPr bwMode="auto">
            <a:xfrm>
              <a:off x="6056313" y="5695950"/>
              <a:ext cx="28575" cy="66675"/>
            </a:xfrm>
            <a:custGeom>
              <a:avLst/>
              <a:gdLst>
                <a:gd name="T0" fmla="*/ 19 w 36"/>
                <a:gd name="T1" fmla="*/ 0 h 83"/>
                <a:gd name="T2" fmla="*/ 24 w 36"/>
                <a:gd name="T3" fmla="*/ 2 h 83"/>
                <a:gd name="T4" fmla="*/ 28 w 36"/>
                <a:gd name="T5" fmla="*/ 6 h 83"/>
                <a:gd name="T6" fmla="*/ 32 w 36"/>
                <a:gd name="T7" fmla="*/ 13 h 83"/>
                <a:gd name="T8" fmla="*/ 34 w 36"/>
                <a:gd name="T9" fmla="*/ 21 h 83"/>
                <a:gd name="T10" fmla="*/ 36 w 36"/>
                <a:gd name="T11" fmla="*/ 30 h 83"/>
                <a:gd name="T12" fmla="*/ 36 w 36"/>
                <a:gd name="T13" fmla="*/ 53 h 83"/>
                <a:gd name="T14" fmla="*/ 34 w 36"/>
                <a:gd name="T15" fmla="*/ 62 h 83"/>
                <a:gd name="T16" fmla="*/ 32 w 36"/>
                <a:gd name="T17" fmla="*/ 72 h 83"/>
                <a:gd name="T18" fmla="*/ 28 w 36"/>
                <a:gd name="T19" fmla="*/ 77 h 83"/>
                <a:gd name="T20" fmla="*/ 24 w 36"/>
                <a:gd name="T21" fmla="*/ 81 h 83"/>
                <a:gd name="T22" fmla="*/ 19 w 36"/>
                <a:gd name="T23" fmla="*/ 83 h 83"/>
                <a:gd name="T24" fmla="*/ 13 w 36"/>
                <a:gd name="T25" fmla="*/ 81 h 83"/>
                <a:gd name="T26" fmla="*/ 7 w 36"/>
                <a:gd name="T27" fmla="*/ 77 h 83"/>
                <a:gd name="T28" fmla="*/ 4 w 36"/>
                <a:gd name="T29" fmla="*/ 72 h 83"/>
                <a:gd name="T30" fmla="*/ 2 w 36"/>
                <a:gd name="T31" fmla="*/ 62 h 83"/>
                <a:gd name="T32" fmla="*/ 0 w 36"/>
                <a:gd name="T33" fmla="*/ 53 h 83"/>
                <a:gd name="T34" fmla="*/ 0 w 36"/>
                <a:gd name="T35" fmla="*/ 30 h 83"/>
                <a:gd name="T36" fmla="*/ 2 w 36"/>
                <a:gd name="T37" fmla="*/ 21 h 83"/>
                <a:gd name="T38" fmla="*/ 4 w 36"/>
                <a:gd name="T39" fmla="*/ 13 h 83"/>
                <a:gd name="T40" fmla="*/ 7 w 36"/>
                <a:gd name="T41" fmla="*/ 6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6"/>
                  </a:lnTo>
                  <a:lnTo>
                    <a:pt x="32" y="13"/>
                  </a:lnTo>
                  <a:lnTo>
                    <a:pt x="34" y="21"/>
                  </a:lnTo>
                  <a:lnTo>
                    <a:pt x="36" y="30"/>
                  </a:lnTo>
                  <a:lnTo>
                    <a:pt x="36" y="53"/>
                  </a:lnTo>
                  <a:lnTo>
                    <a:pt x="34" y="62"/>
                  </a:lnTo>
                  <a:lnTo>
                    <a:pt x="32" y="72"/>
                  </a:lnTo>
                  <a:lnTo>
                    <a:pt x="28" y="77"/>
                  </a:lnTo>
                  <a:lnTo>
                    <a:pt x="24" y="81"/>
                  </a:lnTo>
                  <a:lnTo>
                    <a:pt x="19" y="83"/>
                  </a:lnTo>
                  <a:lnTo>
                    <a:pt x="13" y="81"/>
                  </a:lnTo>
                  <a:lnTo>
                    <a:pt x="7" y="77"/>
                  </a:lnTo>
                  <a:lnTo>
                    <a:pt x="4" y="72"/>
                  </a:lnTo>
                  <a:lnTo>
                    <a:pt x="2" y="62"/>
                  </a:lnTo>
                  <a:lnTo>
                    <a:pt x="0" y="53"/>
                  </a:lnTo>
                  <a:lnTo>
                    <a:pt x="0" y="30"/>
                  </a:lnTo>
                  <a:lnTo>
                    <a:pt x="2" y="21"/>
                  </a:lnTo>
                  <a:lnTo>
                    <a:pt x="4" y="13"/>
                  </a:lnTo>
                  <a:lnTo>
                    <a:pt x="7" y="6"/>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82" name="Freeform 60"/>
            <p:cNvSpPr>
              <a:spLocks/>
            </p:cNvSpPr>
            <p:nvPr/>
          </p:nvSpPr>
          <p:spPr bwMode="auto">
            <a:xfrm>
              <a:off x="6056313" y="5792788"/>
              <a:ext cx="28575" cy="65088"/>
            </a:xfrm>
            <a:custGeom>
              <a:avLst/>
              <a:gdLst>
                <a:gd name="T0" fmla="*/ 19 w 36"/>
                <a:gd name="T1" fmla="*/ 0 h 83"/>
                <a:gd name="T2" fmla="*/ 24 w 36"/>
                <a:gd name="T3" fmla="*/ 2 h 83"/>
                <a:gd name="T4" fmla="*/ 28 w 36"/>
                <a:gd name="T5" fmla="*/ 5 h 83"/>
                <a:gd name="T6" fmla="*/ 32 w 36"/>
                <a:gd name="T7" fmla="*/ 11 h 83"/>
                <a:gd name="T8" fmla="*/ 34 w 36"/>
                <a:gd name="T9" fmla="*/ 20 h 83"/>
                <a:gd name="T10" fmla="*/ 36 w 36"/>
                <a:gd name="T11" fmla="*/ 30 h 83"/>
                <a:gd name="T12" fmla="*/ 36 w 36"/>
                <a:gd name="T13" fmla="*/ 52 h 83"/>
                <a:gd name="T14" fmla="*/ 34 w 36"/>
                <a:gd name="T15" fmla="*/ 62 h 83"/>
                <a:gd name="T16" fmla="*/ 32 w 36"/>
                <a:gd name="T17" fmla="*/ 69 h 83"/>
                <a:gd name="T18" fmla="*/ 28 w 36"/>
                <a:gd name="T19" fmla="*/ 77 h 83"/>
                <a:gd name="T20" fmla="*/ 24 w 36"/>
                <a:gd name="T21" fmla="*/ 81 h 83"/>
                <a:gd name="T22" fmla="*/ 19 w 36"/>
                <a:gd name="T23" fmla="*/ 83 h 83"/>
                <a:gd name="T24" fmla="*/ 13 w 36"/>
                <a:gd name="T25" fmla="*/ 81 h 83"/>
                <a:gd name="T26" fmla="*/ 7 w 36"/>
                <a:gd name="T27" fmla="*/ 77 h 83"/>
                <a:gd name="T28" fmla="*/ 4 w 36"/>
                <a:gd name="T29" fmla="*/ 69 h 83"/>
                <a:gd name="T30" fmla="*/ 2 w 36"/>
                <a:gd name="T31" fmla="*/ 62 h 83"/>
                <a:gd name="T32" fmla="*/ 0 w 36"/>
                <a:gd name="T33" fmla="*/ 52 h 83"/>
                <a:gd name="T34" fmla="*/ 0 w 36"/>
                <a:gd name="T35" fmla="*/ 30 h 83"/>
                <a:gd name="T36" fmla="*/ 2 w 36"/>
                <a:gd name="T37" fmla="*/ 20 h 83"/>
                <a:gd name="T38" fmla="*/ 4 w 36"/>
                <a:gd name="T39" fmla="*/ 11 h 83"/>
                <a:gd name="T40" fmla="*/ 7 w 36"/>
                <a:gd name="T41" fmla="*/ 5 h 83"/>
                <a:gd name="T42" fmla="*/ 13 w 36"/>
                <a:gd name="T43" fmla="*/ 2 h 83"/>
                <a:gd name="T44" fmla="*/ 19 w 36"/>
                <a:gd name="T4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83">
                  <a:moveTo>
                    <a:pt x="19" y="0"/>
                  </a:moveTo>
                  <a:lnTo>
                    <a:pt x="24" y="2"/>
                  </a:lnTo>
                  <a:lnTo>
                    <a:pt x="28" y="5"/>
                  </a:lnTo>
                  <a:lnTo>
                    <a:pt x="32" y="11"/>
                  </a:lnTo>
                  <a:lnTo>
                    <a:pt x="34" y="20"/>
                  </a:lnTo>
                  <a:lnTo>
                    <a:pt x="36" y="30"/>
                  </a:lnTo>
                  <a:lnTo>
                    <a:pt x="36" y="52"/>
                  </a:lnTo>
                  <a:lnTo>
                    <a:pt x="34" y="62"/>
                  </a:lnTo>
                  <a:lnTo>
                    <a:pt x="32" y="69"/>
                  </a:lnTo>
                  <a:lnTo>
                    <a:pt x="28" y="77"/>
                  </a:lnTo>
                  <a:lnTo>
                    <a:pt x="24" y="81"/>
                  </a:lnTo>
                  <a:lnTo>
                    <a:pt x="19" y="83"/>
                  </a:lnTo>
                  <a:lnTo>
                    <a:pt x="13" y="81"/>
                  </a:lnTo>
                  <a:lnTo>
                    <a:pt x="7" y="77"/>
                  </a:lnTo>
                  <a:lnTo>
                    <a:pt x="4" y="69"/>
                  </a:lnTo>
                  <a:lnTo>
                    <a:pt x="2" y="62"/>
                  </a:lnTo>
                  <a:lnTo>
                    <a:pt x="0" y="52"/>
                  </a:lnTo>
                  <a:lnTo>
                    <a:pt x="0" y="30"/>
                  </a:lnTo>
                  <a:lnTo>
                    <a:pt x="2" y="20"/>
                  </a:lnTo>
                  <a:lnTo>
                    <a:pt x="4" y="11"/>
                  </a:lnTo>
                  <a:lnTo>
                    <a:pt x="7" y="5"/>
                  </a:lnTo>
                  <a:lnTo>
                    <a:pt x="13" y="2"/>
                  </a:lnTo>
                  <a:lnTo>
                    <a:pt x="19" y="0"/>
                  </a:lnTo>
                  <a:close/>
                </a:path>
              </a:pathLst>
            </a:custGeom>
            <a:solidFill>
              <a:schemeClr val="bg1">
                <a:lumMod val="95000"/>
              </a:schemeClr>
            </a:solidFill>
            <a:ln w="0">
              <a:noFill/>
              <a:prstDash val="solid"/>
              <a:round/>
              <a:headEnd/>
              <a:tailEnd/>
            </a:ln>
            <a:effectLst>
              <a:outerShdw blurRad="38100" sx="102000" sy="102000" algn="ctr" rotWithShape="0">
                <a:prstClr val="black"/>
              </a:outerShdw>
            </a:effectLst>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grpSp>
      <p:sp>
        <p:nvSpPr>
          <p:cNvPr id="183" name="Freeform 61"/>
          <p:cNvSpPr>
            <a:spLocks/>
          </p:cNvSpPr>
          <p:nvPr/>
        </p:nvSpPr>
        <p:spPr bwMode="auto">
          <a:xfrm>
            <a:off x="3218260" y="1352550"/>
            <a:ext cx="65485" cy="104775"/>
          </a:xfrm>
          <a:custGeom>
            <a:avLst/>
            <a:gdLst>
              <a:gd name="T0" fmla="*/ 25 w 111"/>
              <a:gd name="T1" fmla="*/ 0 h 178"/>
              <a:gd name="T2" fmla="*/ 111 w 111"/>
              <a:gd name="T3" fmla="*/ 164 h 178"/>
              <a:gd name="T4" fmla="*/ 98 w 111"/>
              <a:gd name="T5" fmla="*/ 172 h 178"/>
              <a:gd name="T6" fmla="*/ 85 w 111"/>
              <a:gd name="T7" fmla="*/ 178 h 178"/>
              <a:gd name="T8" fmla="*/ 0 w 111"/>
              <a:gd name="T9" fmla="*/ 19 h 178"/>
              <a:gd name="T10" fmla="*/ 12 w 111"/>
              <a:gd name="T11" fmla="*/ 10 h 178"/>
              <a:gd name="T12" fmla="*/ 25 w 111"/>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11" h="178">
                <a:moveTo>
                  <a:pt x="25" y="0"/>
                </a:moveTo>
                <a:lnTo>
                  <a:pt x="111" y="164"/>
                </a:lnTo>
                <a:lnTo>
                  <a:pt x="98" y="172"/>
                </a:lnTo>
                <a:lnTo>
                  <a:pt x="85" y="178"/>
                </a:lnTo>
                <a:lnTo>
                  <a:pt x="0" y="19"/>
                </a:lnTo>
                <a:lnTo>
                  <a:pt x="12" y="10"/>
                </a:lnTo>
                <a:lnTo>
                  <a:pt x="25"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84" name="Freeform 62"/>
          <p:cNvSpPr>
            <a:spLocks/>
          </p:cNvSpPr>
          <p:nvPr/>
        </p:nvSpPr>
        <p:spPr bwMode="auto">
          <a:xfrm>
            <a:off x="3267076" y="1314450"/>
            <a:ext cx="69056" cy="119063"/>
          </a:xfrm>
          <a:custGeom>
            <a:avLst/>
            <a:gdLst>
              <a:gd name="T0" fmla="*/ 25 w 115"/>
              <a:gd name="T1" fmla="*/ 0 h 200"/>
              <a:gd name="T2" fmla="*/ 115 w 115"/>
              <a:gd name="T3" fmla="*/ 187 h 200"/>
              <a:gd name="T4" fmla="*/ 87 w 115"/>
              <a:gd name="T5" fmla="*/ 200 h 200"/>
              <a:gd name="T6" fmla="*/ 0 w 115"/>
              <a:gd name="T7" fmla="*/ 19 h 200"/>
              <a:gd name="T8" fmla="*/ 25 w 115"/>
              <a:gd name="T9" fmla="*/ 0 h 200"/>
            </a:gdLst>
            <a:ahLst/>
            <a:cxnLst>
              <a:cxn ang="0">
                <a:pos x="T0" y="T1"/>
              </a:cxn>
              <a:cxn ang="0">
                <a:pos x="T2" y="T3"/>
              </a:cxn>
              <a:cxn ang="0">
                <a:pos x="T4" y="T5"/>
              </a:cxn>
              <a:cxn ang="0">
                <a:pos x="T6" y="T7"/>
              </a:cxn>
              <a:cxn ang="0">
                <a:pos x="T8" y="T9"/>
              </a:cxn>
            </a:cxnLst>
            <a:rect l="0" t="0" r="r" b="b"/>
            <a:pathLst>
              <a:path w="115" h="200">
                <a:moveTo>
                  <a:pt x="25" y="0"/>
                </a:moveTo>
                <a:lnTo>
                  <a:pt x="115" y="187"/>
                </a:lnTo>
                <a:lnTo>
                  <a:pt x="87" y="200"/>
                </a:lnTo>
                <a:lnTo>
                  <a:pt x="0" y="19"/>
                </a:lnTo>
                <a:lnTo>
                  <a:pt x="25"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85" name="Freeform 63"/>
          <p:cNvSpPr>
            <a:spLocks/>
          </p:cNvSpPr>
          <p:nvPr/>
        </p:nvSpPr>
        <p:spPr bwMode="auto">
          <a:xfrm>
            <a:off x="3296842" y="1290638"/>
            <a:ext cx="79772" cy="125016"/>
          </a:xfrm>
          <a:custGeom>
            <a:avLst/>
            <a:gdLst>
              <a:gd name="T0" fmla="*/ 32 w 134"/>
              <a:gd name="T1" fmla="*/ 0 h 211"/>
              <a:gd name="T2" fmla="*/ 134 w 134"/>
              <a:gd name="T3" fmla="*/ 196 h 211"/>
              <a:gd name="T4" fmla="*/ 98 w 134"/>
              <a:gd name="T5" fmla="*/ 211 h 211"/>
              <a:gd name="T6" fmla="*/ 0 w 134"/>
              <a:gd name="T7" fmla="*/ 22 h 211"/>
              <a:gd name="T8" fmla="*/ 32 w 134"/>
              <a:gd name="T9" fmla="*/ 0 h 211"/>
            </a:gdLst>
            <a:ahLst/>
            <a:cxnLst>
              <a:cxn ang="0">
                <a:pos x="T0" y="T1"/>
              </a:cxn>
              <a:cxn ang="0">
                <a:pos x="T2" y="T3"/>
              </a:cxn>
              <a:cxn ang="0">
                <a:pos x="T4" y="T5"/>
              </a:cxn>
              <a:cxn ang="0">
                <a:pos x="T6" y="T7"/>
              </a:cxn>
              <a:cxn ang="0">
                <a:pos x="T8" y="T9"/>
              </a:cxn>
            </a:cxnLst>
            <a:rect l="0" t="0" r="r" b="b"/>
            <a:pathLst>
              <a:path w="134" h="211">
                <a:moveTo>
                  <a:pt x="32" y="0"/>
                </a:moveTo>
                <a:lnTo>
                  <a:pt x="134" y="196"/>
                </a:lnTo>
                <a:lnTo>
                  <a:pt x="98" y="211"/>
                </a:lnTo>
                <a:lnTo>
                  <a:pt x="0" y="22"/>
                </a:lnTo>
                <a:lnTo>
                  <a:pt x="32"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86" name="Freeform 64"/>
          <p:cNvSpPr>
            <a:spLocks/>
          </p:cNvSpPr>
          <p:nvPr/>
        </p:nvSpPr>
        <p:spPr bwMode="auto">
          <a:xfrm>
            <a:off x="3317083" y="1273969"/>
            <a:ext cx="88106" cy="132160"/>
          </a:xfrm>
          <a:custGeom>
            <a:avLst/>
            <a:gdLst>
              <a:gd name="T0" fmla="*/ 42 w 149"/>
              <a:gd name="T1" fmla="*/ 0 h 223"/>
              <a:gd name="T2" fmla="*/ 149 w 149"/>
              <a:gd name="T3" fmla="*/ 204 h 223"/>
              <a:gd name="T4" fmla="*/ 104 w 149"/>
              <a:gd name="T5" fmla="*/ 223 h 223"/>
              <a:gd name="T6" fmla="*/ 0 w 149"/>
              <a:gd name="T7" fmla="*/ 29 h 223"/>
              <a:gd name="T8" fmla="*/ 42 w 149"/>
              <a:gd name="T9" fmla="*/ 0 h 223"/>
            </a:gdLst>
            <a:ahLst/>
            <a:cxnLst>
              <a:cxn ang="0">
                <a:pos x="T0" y="T1"/>
              </a:cxn>
              <a:cxn ang="0">
                <a:pos x="T2" y="T3"/>
              </a:cxn>
              <a:cxn ang="0">
                <a:pos x="T4" y="T5"/>
              </a:cxn>
              <a:cxn ang="0">
                <a:pos x="T6" y="T7"/>
              </a:cxn>
              <a:cxn ang="0">
                <a:pos x="T8" y="T9"/>
              </a:cxn>
            </a:cxnLst>
            <a:rect l="0" t="0" r="r" b="b"/>
            <a:pathLst>
              <a:path w="149" h="223">
                <a:moveTo>
                  <a:pt x="42" y="0"/>
                </a:moveTo>
                <a:lnTo>
                  <a:pt x="149" y="204"/>
                </a:lnTo>
                <a:lnTo>
                  <a:pt x="104" y="223"/>
                </a:lnTo>
                <a:lnTo>
                  <a:pt x="0" y="29"/>
                </a:lnTo>
                <a:lnTo>
                  <a:pt x="42"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87" name="Freeform 65"/>
          <p:cNvSpPr>
            <a:spLocks/>
          </p:cNvSpPr>
          <p:nvPr/>
        </p:nvSpPr>
        <p:spPr bwMode="auto">
          <a:xfrm>
            <a:off x="3349228" y="1257301"/>
            <a:ext cx="80963" cy="136922"/>
          </a:xfrm>
          <a:custGeom>
            <a:avLst/>
            <a:gdLst>
              <a:gd name="T0" fmla="*/ 34 w 135"/>
              <a:gd name="T1" fmla="*/ 0 h 230"/>
              <a:gd name="T2" fmla="*/ 135 w 135"/>
              <a:gd name="T3" fmla="*/ 215 h 230"/>
              <a:gd name="T4" fmla="*/ 98 w 135"/>
              <a:gd name="T5" fmla="*/ 230 h 230"/>
              <a:gd name="T6" fmla="*/ 0 w 135"/>
              <a:gd name="T7" fmla="*/ 21 h 230"/>
              <a:gd name="T8" fmla="*/ 34 w 135"/>
              <a:gd name="T9" fmla="*/ 0 h 230"/>
            </a:gdLst>
            <a:ahLst/>
            <a:cxnLst>
              <a:cxn ang="0">
                <a:pos x="T0" y="T1"/>
              </a:cxn>
              <a:cxn ang="0">
                <a:pos x="T2" y="T3"/>
              </a:cxn>
              <a:cxn ang="0">
                <a:pos x="T4" y="T5"/>
              </a:cxn>
              <a:cxn ang="0">
                <a:pos x="T6" y="T7"/>
              </a:cxn>
              <a:cxn ang="0">
                <a:pos x="T8" y="T9"/>
              </a:cxn>
            </a:cxnLst>
            <a:rect l="0" t="0" r="r" b="b"/>
            <a:pathLst>
              <a:path w="135" h="230">
                <a:moveTo>
                  <a:pt x="34" y="0"/>
                </a:moveTo>
                <a:lnTo>
                  <a:pt x="135" y="215"/>
                </a:lnTo>
                <a:lnTo>
                  <a:pt x="98" y="230"/>
                </a:lnTo>
                <a:lnTo>
                  <a:pt x="0" y="21"/>
                </a:lnTo>
                <a:lnTo>
                  <a:pt x="34" y="0"/>
                </a:lnTo>
                <a:close/>
              </a:path>
            </a:pathLst>
          </a:custGeom>
          <a:solidFill>
            <a:schemeClr val="accent3">
              <a:alpha val="68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88" name="Freeform 66"/>
          <p:cNvSpPr>
            <a:spLocks/>
          </p:cNvSpPr>
          <p:nvPr/>
        </p:nvSpPr>
        <p:spPr bwMode="auto">
          <a:xfrm>
            <a:off x="3383757" y="1244204"/>
            <a:ext cx="67866" cy="134541"/>
          </a:xfrm>
          <a:custGeom>
            <a:avLst/>
            <a:gdLst>
              <a:gd name="T0" fmla="*/ 10 w 113"/>
              <a:gd name="T1" fmla="*/ 0 h 227"/>
              <a:gd name="T2" fmla="*/ 113 w 113"/>
              <a:gd name="T3" fmla="*/ 223 h 227"/>
              <a:gd name="T4" fmla="*/ 104 w 113"/>
              <a:gd name="T5" fmla="*/ 227 h 227"/>
              <a:gd name="T6" fmla="*/ 0 w 113"/>
              <a:gd name="T7" fmla="*/ 6 h 227"/>
              <a:gd name="T8" fmla="*/ 10 w 113"/>
              <a:gd name="T9" fmla="*/ 0 h 227"/>
            </a:gdLst>
            <a:ahLst/>
            <a:cxnLst>
              <a:cxn ang="0">
                <a:pos x="T0" y="T1"/>
              </a:cxn>
              <a:cxn ang="0">
                <a:pos x="T2" y="T3"/>
              </a:cxn>
              <a:cxn ang="0">
                <a:pos x="T4" y="T5"/>
              </a:cxn>
              <a:cxn ang="0">
                <a:pos x="T6" y="T7"/>
              </a:cxn>
              <a:cxn ang="0">
                <a:pos x="T8" y="T9"/>
              </a:cxn>
            </a:cxnLst>
            <a:rect l="0" t="0" r="r" b="b"/>
            <a:pathLst>
              <a:path w="113" h="227">
                <a:moveTo>
                  <a:pt x="10" y="0"/>
                </a:moveTo>
                <a:lnTo>
                  <a:pt x="113" y="223"/>
                </a:lnTo>
                <a:lnTo>
                  <a:pt x="104" y="227"/>
                </a:lnTo>
                <a:lnTo>
                  <a:pt x="0" y="6"/>
                </a:lnTo>
                <a:lnTo>
                  <a:pt x="10"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89" name="Freeform 67"/>
          <p:cNvSpPr>
            <a:spLocks/>
          </p:cNvSpPr>
          <p:nvPr/>
        </p:nvSpPr>
        <p:spPr bwMode="auto">
          <a:xfrm>
            <a:off x="3411141" y="1220391"/>
            <a:ext cx="82154" cy="148829"/>
          </a:xfrm>
          <a:custGeom>
            <a:avLst/>
            <a:gdLst>
              <a:gd name="T0" fmla="*/ 34 w 138"/>
              <a:gd name="T1" fmla="*/ 0 h 249"/>
              <a:gd name="T2" fmla="*/ 138 w 138"/>
              <a:gd name="T3" fmla="*/ 235 h 249"/>
              <a:gd name="T4" fmla="*/ 100 w 138"/>
              <a:gd name="T5" fmla="*/ 249 h 249"/>
              <a:gd name="T6" fmla="*/ 0 w 138"/>
              <a:gd name="T7" fmla="*/ 19 h 249"/>
              <a:gd name="T8" fmla="*/ 34 w 138"/>
              <a:gd name="T9" fmla="*/ 0 h 249"/>
            </a:gdLst>
            <a:ahLst/>
            <a:cxnLst>
              <a:cxn ang="0">
                <a:pos x="T0" y="T1"/>
              </a:cxn>
              <a:cxn ang="0">
                <a:pos x="T2" y="T3"/>
              </a:cxn>
              <a:cxn ang="0">
                <a:pos x="T4" y="T5"/>
              </a:cxn>
              <a:cxn ang="0">
                <a:pos x="T6" y="T7"/>
              </a:cxn>
              <a:cxn ang="0">
                <a:pos x="T8" y="T9"/>
              </a:cxn>
            </a:cxnLst>
            <a:rect l="0" t="0" r="r" b="b"/>
            <a:pathLst>
              <a:path w="138" h="249">
                <a:moveTo>
                  <a:pt x="34" y="0"/>
                </a:moveTo>
                <a:lnTo>
                  <a:pt x="138" y="235"/>
                </a:lnTo>
                <a:lnTo>
                  <a:pt x="100" y="249"/>
                </a:lnTo>
                <a:lnTo>
                  <a:pt x="0" y="19"/>
                </a:lnTo>
                <a:lnTo>
                  <a:pt x="34"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90" name="Freeform 68"/>
          <p:cNvSpPr>
            <a:spLocks/>
          </p:cNvSpPr>
          <p:nvPr/>
        </p:nvSpPr>
        <p:spPr bwMode="auto">
          <a:xfrm>
            <a:off x="3443288" y="1195388"/>
            <a:ext cx="100013" cy="160735"/>
          </a:xfrm>
          <a:custGeom>
            <a:avLst/>
            <a:gdLst>
              <a:gd name="T0" fmla="*/ 62 w 168"/>
              <a:gd name="T1" fmla="*/ 0 h 272"/>
              <a:gd name="T2" fmla="*/ 168 w 168"/>
              <a:gd name="T3" fmla="*/ 251 h 272"/>
              <a:gd name="T4" fmla="*/ 102 w 168"/>
              <a:gd name="T5" fmla="*/ 272 h 272"/>
              <a:gd name="T6" fmla="*/ 0 w 168"/>
              <a:gd name="T7" fmla="*/ 32 h 272"/>
              <a:gd name="T8" fmla="*/ 62 w 168"/>
              <a:gd name="T9" fmla="*/ 0 h 272"/>
            </a:gdLst>
            <a:ahLst/>
            <a:cxnLst>
              <a:cxn ang="0">
                <a:pos x="T0" y="T1"/>
              </a:cxn>
              <a:cxn ang="0">
                <a:pos x="T2" y="T3"/>
              </a:cxn>
              <a:cxn ang="0">
                <a:pos x="T4" y="T5"/>
              </a:cxn>
              <a:cxn ang="0">
                <a:pos x="T6" y="T7"/>
              </a:cxn>
              <a:cxn ang="0">
                <a:pos x="T8" y="T9"/>
              </a:cxn>
            </a:cxnLst>
            <a:rect l="0" t="0" r="r" b="b"/>
            <a:pathLst>
              <a:path w="168" h="272">
                <a:moveTo>
                  <a:pt x="62" y="0"/>
                </a:moveTo>
                <a:lnTo>
                  <a:pt x="168" y="251"/>
                </a:lnTo>
                <a:lnTo>
                  <a:pt x="102" y="272"/>
                </a:lnTo>
                <a:lnTo>
                  <a:pt x="0" y="32"/>
                </a:lnTo>
                <a:lnTo>
                  <a:pt x="62"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91" name="Freeform 69"/>
          <p:cNvSpPr>
            <a:spLocks/>
          </p:cNvSpPr>
          <p:nvPr/>
        </p:nvSpPr>
        <p:spPr bwMode="auto">
          <a:xfrm>
            <a:off x="3487341" y="1179910"/>
            <a:ext cx="83344" cy="161925"/>
          </a:xfrm>
          <a:custGeom>
            <a:avLst/>
            <a:gdLst>
              <a:gd name="T0" fmla="*/ 35 w 141"/>
              <a:gd name="T1" fmla="*/ 0 h 271"/>
              <a:gd name="T2" fmla="*/ 141 w 141"/>
              <a:gd name="T3" fmla="*/ 260 h 271"/>
              <a:gd name="T4" fmla="*/ 103 w 141"/>
              <a:gd name="T5" fmla="*/ 271 h 271"/>
              <a:gd name="T6" fmla="*/ 0 w 141"/>
              <a:gd name="T7" fmla="*/ 19 h 271"/>
              <a:gd name="T8" fmla="*/ 35 w 141"/>
              <a:gd name="T9" fmla="*/ 0 h 271"/>
            </a:gdLst>
            <a:ahLst/>
            <a:cxnLst>
              <a:cxn ang="0">
                <a:pos x="T0" y="T1"/>
              </a:cxn>
              <a:cxn ang="0">
                <a:pos x="T2" y="T3"/>
              </a:cxn>
              <a:cxn ang="0">
                <a:pos x="T4" y="T5"/>
              </a:cxn>
              <a:cxn ang="0">
                <a:pos x="T6" y="T7"/>
              </a:cxn>
              <a:cxn ang="0">
                <a:pos x="T8" y="T9"/>
              </a:cxn>
            </a:cxnLst>
            <a:rect l="0" t="0" r="r" b="b"/>
            <a:pathLst>
              <a:path w="141" h="271">
                <a:moveTo>
                  <a:pt x="35" y="0"/>
                </a:moveTo>
                <a:lnTo>
                  <a:pt x="141" y="260"/>
                </a:lnTo>
                <a:lnTo>
                  <a:pt x="103" y="271"/>
                </a:lnTo>
                <a:lnTo>
                  <a:pt x="0" y="19"/>
                </a:lnTo>
                <a:lnTo>
                  <a:pt x="35"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92" name="Freeform 70"/>
          <p:cNvSpPr>
            <a:spLocks/>
          </p:cNvSpPr>
          <p:nvPr/>
        </p:nvSpPr>
        <p:spPr bwMode="auto">
          <a:xfrm>
            <a:off x="3514726" y="1165622"/>
            <a:ext cx="85725" cy="167879"/>
          </a:xfrm>
          <a:custGeom>
            <a:avLst/>
            <a:gdLst>
              <a:gd name="T0" fmla="*/ 41 w 143"/>
              <a:gd name="T1" fmla="*/ 0 h 281"/>
              <a:gd name="T2" fmla="*/ 143 w 143"/>
              <a:gd name="T3" fmla="*/ 270 h 281"/>
              <a:gd name="T4" fmla="*/ 103 w 143"/>
              <a:gd name="T5" fmla="*/ 281 h 281"/>
              <a:gd name="T6" fmla="*/ 0 w 143"/>
              <a:gd name="T7" fmla="*/ 19 h 281"/>
              <a:gd name="T8" fmla="*/ 41 w 143"/>
              <a:gd name="T9" fmla="*/ 0 h 281"/>
            </a:gdLst>
            <a:ahLst/>
            <a:cxnLst>
              <a:cxn ang="0">
                <a:pos x="T0" y="T1"/>
              </a:cxn>
              <a:cxn ang="0">
                <a:pos x="T2" y="T3"/>
              </a:cxn>
              <a:cxn ang="0">
                <a:pos x="T4" y="T5"/>
              </a:cxn>
              <a:cxn ang="0">
                <a:pos x="T6" y="T7"/>
              </a:cxn>
              <a:cxn ang="0">
                <a:pos x="T8" y="T9"/>
              </a:cxn>
            </a:cxnLst>
            <a:rect l="0" t="0" r="r" b="b"/>
            <a:pathLst>
              <a:path w="143" h="281">
                <a:moveTo>
                  <a:pt x="41" y="0"/>
                </a:moveTo>
                <a:lnTo>
                  <a:pt x="143" y="270"/>
                </a:lnTo>
                <a:lnTo>
                  <a:pt x="103" y="281"/>
                </a:lnTo>
                <a:lnTo>
                  <a:pt x="0" y="19"/>
                </a:lnTo>
                <a:lnTo>
                  <a:pt x="41"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93" name="Freeform 71"/>
          <p:cNvSpPr>
            <a:spLocks/>
          </p:cNvSpPr>
          <p:nvPr/>
        </p:nvSpPr>
        <p:spPr bwMode="auto">
          <a:xfrm>
            <a:off x="3548063" y="1146572"/>
            <a:ext cx="95250" cy="176213"/>
          </a:xfrm>
          <a:custGeom>
            <a:avLst/>
            <a:gdLst>
              <a:gd name="T0" fmla="*/ 61 w 161"/>
              <a:gd name="T1" fmla="*/ 0 h 296"/>
              <a:gd name="T2" fmla="*/ 129 w 161"/>
              <a:gd name="T3" fmla="*/ 179 h 296"/>
              <a:gd name="T4" fmla="*/ 161 w 161"/>
              <a:gd name="T5" fmla="*/ 279 h 296"/>
              <a:gd name="T6" fmla="*/ 108 w 161"/>
              <a:gd name="T7" fmla="*/ 296 h 296"/>
              <a:gd name="T8" fmla="*/ 0 w 161"/>
              <a:gd name="T9" fmla="*/ 27 h 296"/>
              <a:gd name="T10" fmla="*/ 61 w 161"/>
              <a:gd name="T11" fmla="*/ 0 h 296"/>
            </a:gdLst>
            <a:ahLst/>
            <a:cxnLst>
              <a:cxn ang="0">
                <a:pos x="T0" y="T1"/>
              </a:cxn>
              <a:cxn ang="0">
                <a:pos x="T2" y="T3"/>
              </a:cxn>
              <a:cxn ang="0">
                <a:pos x="T4" y="T5"/>
              </a:cxn>
              <a:cxn ang="0">
                <a:pos x="T6" y="T7"/>
              </a:cxn>
              <a:cxn ang="0">
                <a:pos x="T8" y="T9"/>
              </a:cxn>
              <a:cxn ang="0">
                <a:pos x="T10" y="T11"/>
              </a:cxn>
            </a:cxnLst>
            <a:rect l="0" t="0" r="r" b="b"/>
            <a:pathLst>
              <a:path w="161" h="296">
                <a:moveTo>
                  <a:pt x="61" y="0"/>
                </a:moveTo>
                <a:lnTo>
                  <a:pt x="129" y="179"/>
                </a:lnTo>
                <a:lnTo>
                  <a:pt x="161" y="279"/>
                </a:lnTo>
                <a:lnTo>
                  <a:pt x="108" y="296"/>
                </a:lnTo>
                <a:lnTo>
                  <a:pt x="0" y="27"/>
                </a:lnTo>
                <a:lnTo>
                  <a:pt x="61"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94" name="Freeform 72"/>
          <p:cNvSpPr>
            <a:spLocks/>
          </p:cNvSpPr>
          <p:nvPr/>
        </p:nvSpPr>
        <p:spPr bwMode="auto">
          <a:xfrm>
            <a:off x="3539728" y="1162051"/>
            <a:ext cx="71438" cy="164306"/>
          </a:xfrm>
          <a:custGeom>
            <a:avLst/>
            <a:gdLst>
              <a:gd name="T0" fmla="*/ 13 w 121"/>
              <a:gd name="T1" fmla="*/ 0 h 275"/>
              <a:gd name="T2" fmla="*/ 121 w 121"/>
              <a:gd name="T3" fmla="*/ 269 h 275"/>
              <a:gd name="T4" fmla="*/ 102 w 121"/>
              <a:gd name="T5" fmla="*/ 275 h 275"/>
              <a:gd name="T6" fmla="*/ 0 w 121"/>
              <a:gd name="T7" fmla="*/ 5 h 275"/>
              <a:gd name="T8" fmla="*/ 13 w 121"/>
              <a:gd name="T9" fmla="*/ 0 h 275"/>
            </a:gdLst>
            <a:ahLst/>
            <a:cxnLst>
              <a:cxn ang="0">
                <a:pos x="T0" y="T1"/>
              </a:cxn>
              <a:cxn ang="0">
                <a:pos x="T2" y="T3"/>
              </a:cxn>
              <a:cxn ang="0">
                <a:pos x="T4" y="T5"/>
              </a:cxn>
              <a:cxn ang="0">
                <a:pos x="T6" y="T7"/>
              </a:cxn>
              <a:cxn ang="0">
                <a:pos x="T8" y="T9"/>
              </a:cxn>
            </a:cxnLst>
            <a:rect l="0" t="0" r="r" b="b"/>
            <a:pathLst>
              <a:path w="121" h="275">
                <a:moveTo>
                  <a:pt x="13" y="0"/>
                </a:moveTo>
                <a:lnTo>
                  <a:pt x="121" y="269"/>
                </a:lnTo>
                <a:lnTo>
                  <a:pt x="102" y="275"/>
                </a:lnTo>
                <a:lnTo>
                  <a:pt x="0" y="5"/>
                </a:lnTo>
                <a:lnTo>
                  <a:pt x="13" y="0"/>
                </a:lnTo>
                <a:close/>
              </a:path>
            </a:pathLst>
          </a:custGeom>
          <a:solidFill>
            <a:schemeClr val="accent3">
              <a:alpha val="68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95" name="Freeform 73"/>
          <p:cNvSpPr>
            <a:spLocks/>
          </p:cNvSpPr>
          <p:nvPr/>
        </p:nvSpPr>
        <p:spPr bwMode="auto">
          <a:xfrm>
            <a:off x="3587354" y="1135856"/>
            <a:ext cx="79772" cy="177404"/>
          </a:xfrm>
          <a:custGeom>
            <a:avLst/>
            <a:gdLst>
              <a:gd name="T0" fmla="*/ 38 w 134"/>
              <a:gd name="T1" fmla="*/ 0 h 298"/>
              <a:gd name="T2" fmla="*/ 134 w 134"/>
              <a:gd name="T3" fmla="*/ 289 h 298"/>
              <a:gd name="T4" fmla="*/ 98 w 134"/>
              <a:gd name="T5" fmla="*/ 298 h 298"/>
              <a:gd name="T6" fmla="*/ 63 w 134"/>
              <a:gd name="T7" fmla="*/ 198 h 298"/>
              <a:gd name="T8" fmla="*/ 0 w 134"/>
              <a:gd name="T9" fmla="*/ 15 h 298"/>
              <a:gd name="T10" fmla="*/ 38 w 134"/>
              <a:gd name="T11" fmla="*/ 0 h 298"/>
            </a:gdLst>
            <a:ahLst/>
            <a:cxnLst>
              <a:cxn ang="0">
                <a:pos x="T0" y="T1"/>
              </a:cxn>
              <a:cxn ang="0">
                <a:pos x="T2" y="T3"/>
              </a:cxn>
              <a:cxn ang="0">
                <a:pos x="T4" y="T5"/>
              </a:cxn>
              <a:cxn ang="0">
                <a:pos x="T6" y="T7"/>
              </a:cxn>
              <a:cxn ang="0">
                <a:pos x="T8" y="T9"/>
              </a:cxn>
              <a:cxn ang="0">
                <a:pos x="T10" y="T11"/>
              </a:cxn>
            </a:cxnLst>
            <a:rect l="0" t="0" r="r" b="b"/>
            <a:pathLst>
              <a:path w="134" h="298">
                <a:moveTo>
                  <a:pt x="38" y="0"/>
                </a:moveTo>
                <a:lnTo>
                  <a:pt x="134" y="289"/>
                </a:lnTo>
                <a:lnTo>
                  <a:pt x="98" y="298"/>
                </a:lnTo>
                <a:lnTo>
                  <a:pt x="63" y="198"/>
                </a:lnTo>
                <a:lnTo>
                  <a:pt x="0" y="15"/>
                </a:lnTo>
                <a:lnTo>
                  <a:pt x="38"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96" name="Freeform 74"/>
          <p:cNvSpPr>
            <a:spLocks/>
          </p:cNvSpPr>
          <p:nvPr/>
        </p:nvSpPr>
        <p:spPr bwMode="auto">
          <a:xfrm>
            <a:off x="3624264" y="1253729"/>
            <a:ext cx="21431" cy="59531"/>
          </a:xfrm>
          <a:custGeom>
            <a:avLst/>
            <a:gdLst>
              <a:gd name="T0" fmla="*/ 0 w 35"/>
              <a:gd name="T1" fmla="*/ 0 h 100"/>
              <a:gd name="T2" fmla="*/ 35 w 35"/>
              <a:gd name="T3" fmla="*/ 100 h 100"/>
              <a:gd name="T4" fmla="*/ 32 w 35"/>
              <a:gd name="T5" fmla="*/ 100 h 100"/>
              <a:gd name="T6" fmla="*/ 0 w 35"/>
              <a:gd name="T7" fmla="*/ 0 h 100"/>
            </a:gdLst>
            <a:ahLst/>
            <a:cxnLst>
              <a:cxn ang="0">
                <a:pos x="T0" y="T1"/>
              </a:cxn>
              <a:cxn ang="0">
                <a:pos x="T2" y="T3"/>
              </a:cxn>
              <a:cxn ang="0">
                <a:pos x="T4" y="T5"/>
              </a:cxn>
              <a:cxn ang="0">
                <a:pos x="T6" y="T7"/>
              </a:cxn>
            </a:cxnLst>
            <a:rect l="0" t="0" r="r" b="b"/>
            <a:pathLst>
              <a:path w="35" h="100">
                <a:moveTo>
                  <a:pt x="0" y="0"/>
                </a:moveTo>
                <a:lnTo>
                  <a:pt x="35" y="100"/>
                </a:lnTo>
                <a:lnTo>
                  <a:pt x="32" y="100"/>
                </a:lnTo>
                <a:lnTo>
                  <a:pt x="0"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97" name="Freeform 75"/>
          <p:cNvSpPr>
            <a:spLocks/>
          </p:cNvSpPr>
          <p:nvPr/>
        </p:nvSpPr>
        <p:spPr bwMode="auto">
          <a:xfrm>
            <a:off x="3627835" y="1117998"/>
            <a:ext cx="83344" cy="183356"/>
          </a:xfrm>
          <a:custGeom>
            <a:avLst/>
            <a:gdLst>
              <a:gd name="T0" fmla="*/ 47 w 142"/>
              <a:gd name="T1" fmla="*/ 0 h 309"/>
              <a:gd name="T2" fmla="*/ 98 w 142"/>
              <a:gd name="T3" fmla="*/ 155 h 309"/>
              <a:gd name="T4" fmla="*/ 142 w 142"/>
              <a:gd name="T5" fmla="*/ 298 h 309"/>
              <a:gd name="T6" fmla="*/ 98 w 142"/>
              <a:gd name="T7" fmla="*/ 309 h 309"/>
              <a:gd name="T8" fmla="*/ 0 w 142"/>
              <a:gd name="T9" fmla="*/ 19 h 309"/>
              <a:gd name="T10" fmla="*/ 47 w 142"/>
              <a:gd name="T11" fmla="*/ 0 h 309"/>
            </a:gdLst>
            <a:ahLst/>
            <a:cxnLst>
              <a:cxn ang="0">
                <a:pos x="T0" y="T1"/>
              </a:cxn>
              <a:cxn ang="0">
                <a:pos x="T2" y="T3"/>
              </a:cxn>
              <a:cxn ang="0">
                <a:pos x="T4" y="T5"/>
              </a:cxn>
              <a:cxn ang="0">
                <a:pos x="T6" y="T7"/>
              </a:cxn>
              <a:cxn ang="0">
                <a:pos x="T8" y="T9"/>
              </a:cxn>
              <a:cxn ang="0">
                <a:pos x="T10" y="T11"/>
              </a:cxn>
            </a:cxnLst>
            <a:rect l="0" t="0" r="r" b="b"/>
            <a:pathLst>
              <a:path w="142" h="309">
                <a:moveTo>
                  <a:pt x="47" y="0"/>
                </a:moveTo>
                <a:lnTo>
                  <a:pt x="98" y="155"/>
                </a:lnTo>
                <a:lnTo>
                  <a:pt x="142" y="298"/>
                </a:lnTo>
                <a:lnTo>
                  <a:pt x="98" y="309"/>
                </a:lnTo>
                <a:lnTo>
                  <a:pt x="0" y="19"/>
                </a:lnTo>
                <a:lnTo>
                  <a:pt x="47"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98" name="Freeform 76"/>
          <p:cNvSpPr>
            <a:spLocks/>
          </p:cNvSpPr>
          <p:nvPr/>
        </p:nvSpPr>
        <p:spPr bwMode="auto">
          <a:xfrm>
            <a:off x="3657601" y="1100137"/>
            <a:ext cx="100013" cy="195263"/>
          </a:xfrm>
          <a:custGeom>
            <a:avLst/>
            <a:gdLst>
              <a:gd name="T0" fmla="*/ 75 w 168"/>
              <a:gd name="T1" fmla="*/ 0 h 326"/>
              <a:gd name="T2" fmla="*/ 168 w 168"/>
              <a:gd name="T3" fmla="*/ 307 h 326"/>
              <a:gd name="T4" fmla="*/ 94 w 168"/>
              <a:gd name="T5" fmla="*/ 326 h 326"/>
              <a:gd name="T6" fmla="*/ 47 w 168"/>
              <a:gd name="T7" fmla="*/ 183 h 326"/>
              <a:gd name="T8" fmla="*/ 0 w 168"/>
              <a:gd name="T9" fmla="*/ 26 h 326"/>
              <a:gd name="T10" fmla="*/ 75 w 168"/>
              <a:gd name="T11" fmla="*/ 0 h 326"/>
            </a:gdLst>
            <a:ahLst/>
            <a:cxnLst>
              <a:cxn ang="0">
                <a:pos x="T0" y="T1"/>
              </a:cxn>
              <a:cxn ang="0">
                <a:pos x="T2" y="T3"/>
              </a:cxn>
              <a:cxn ang="0">
                <a:pos x="T4" y="T5"/>
              </a:cxn>
              <a:cxn ang="0">
                <a:pos x="T6" y="T7"/>
              </a:cxn>
              <a:cxn ang="0">
                <a:pos x="T8" y="T9"/>
              </a:cxn>
              <a:cxn ang="0">
                <a:pos x="T10" y="T11"/>
              </a:cxn>
            </a:cxnLst>
            <a:rect l="0" t="0" r="r" b="b"/>
            <a:pathLst>
              <a:path w="168" h="326">
                <a:moveTo>
                  <a:pt x="75" y="0"/>
                </a:moveTo>
                <a:lnTo>
                  <a:pt x="168" y="307"/>
                </a:lnTo>
                <a:lnTo>
                  <a:pt x="94" y="326"/>
                </a:lnTo>
                <a:lnTo>
                  <a:pt x="47" y="183"/>
                </a:lnTo>
                <a:lnTo>
                  <a:pt x="0" y="26"/>
                </a:lnTo>
                <a:lnTo>
                  <a:pt x="75" y="0"/>
                </a:lnTo>
                <a:close/>
              </a:path>
            </a:pathLst>
          </a:custGeom>
          <a:solidFill>
            <a:schemeClr val="accent3">
              <a:alpha val="68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99" name="Freeform 77"/>
          <p:cNvSpPr>
            <a:spLocks/>
          </p:cNvSpPr>
          <p:nvPr/>
        </p:nvSpPr>
        <p:spPr bwMode="auto">
          <a:xfrm>
            <a:off x="3686176" y="1209675"/>
            <a:ext cx="27385" cy="85725"/>
          </a:xfrm>
          <a:custGeom>
            <a:avLst/>
            <a:gdLst>
              <a:gd name="T0" fmla="*/ 0 w 47"/>
              <a:gd name="T1" fmla="*/ 0 h 143"/>
              <a:gd name="T2" fmla="*/ 47 w 47"/>
              <a:gd name="T3" fmla="*/ 143 h 143"/>
              <a:gd name="T4" fmla="*/ 44 w 47"/>
              <a:gd name="T5" fmla="*/ 143 h 143"/>
              <a:gd name="T6" fmla="*/ 0 w 47"/>
              <a:gd name="T7" fmla="*/ 0 h 143"/>
            </a:gdLst>
            <a:ahLst/>
            <a:cxnLst>
              <a:cxn ang="0">
                <a:pos x="T0" y="T1"/>
              </a:cxn>
              <a:cxn ang="0">
                <a:pos x="T2" y="T3"/>
              </a:cxn>
              <a:cxn ang="0">
                <a:pos x="T4" y="T5"/>
              </a:cxn>
              <a:cxn ang="0">
                <a:pos x="T6" y="T7"/>
              </a:cxn>
            </a:cxnLst>
            <a:rect l="0" t="0" r="r" b="b"/>
            <a:pathLst>
              <a:path w="47" h="143">
                <a:moveTo>
                  <a:pt x="0" y="0"/>
                </a:moveTo>
                <a:lnTo>
                  <a:pt x="47" y="143"/>
                </a:lnTo>
                <a:lnTo>
                  <a:pt x="44" y="143"/>
                </a:lnTo>
                <a:lnTo>
                  <a:pt x="0"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00" name="Freeform 78"/>
          <p:cNvSpPr>
            <a:spLocks/>
          </p:cNvSpPr>
          <p:nvPr/>
        </p:nvSpPr>
        <p:spPr bwMode="auto">
          <a:xfrm>
            <a:off x="3712370" y="1084660"/>
            <a:ext cx="86916" cy="197644"/>
          </a:xfrm>
          <a:custGeom>
            <a:avLst/>
            <a:gdLst>
              <a:gd name="T0" fmla="*/ 57 w 146"/>
              <a:gd name="T1" fmla="*/ 0 h 332"/>
              <a:gd name="T2" fmla="*/ 146 w 146"/>
              <a:gd name="T3" fmla="*/ 319 h 332"/>
              <a:gd name="T4" fmla="*/ 87 w 146"/>
              <a:gd name="T5" fmla="*/ 332 h 332"/>
              <a:gd name="T6" fmla="*/ 0 w 146"/>
              <a:gd name="T7" fmla="*/ 19 h 332"/>
              <a:gd name="T8" fmla="*/ 57 w 146"/>
              <a:gd name="T9" fmla="*/ 0 h 332"/>
            </a:gdLst>
            <a:ahLst/>
            <a:cxnLst>
              <a:cxn ang="0">
                <a:pos x="T0" y="T1"/>
              </a:cxn>
              <a:cxn ang="0">
                <a:pos x="T2" y="T3"/>
              </a:cxn>
              <a:cxn ang="0">
                <a:pos x="T4" y="T5"/>
              </a:cxn>
              <a:cxn ang="0">
                <a:pos x="T6" y="T7"/>
              </a:cxn>
              <a:cxn ang="0">
                <a:pos x="T8" y="T9"/>
              </a:cxn>
            </a:cxnLst>
            <a:rect l="0" t="0" r="r" b="b"/>
            <a:pathLst>
              <a:path w="146" h="332">
                <a:moveTo>
                  <a:pt x="57" y="0"/>
                </a:moveTo>
                <a:lnTo>
                  <a:pt x="146" y="319"/>
                </a:lnTo>
                <a:lnTo>
                  <a:pt x="87" y="332"/>
                </a:lnTo>
                <a:lnTo>
                  <a:pt x="0" y="19"/>
                </a:lnTo>
                <a:lnTo>
                  <a:pt x="57"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01" name="Freeform 79"/>
          <p:cNvSpPr>
            <a:spLocks/>
          </p:cNvSpPr>
          <p:nvPr/>
        </p:nvSpPr>
        <p:spPr bwMode="auto">
          <a:xfrm>
            <a:off x="3754041" y="1065610"/>
            <a:ext cx="111919" cy="207169"/>
          </a:xfrm>
          <a:custGeom>
            <a:avLst/>
            <a:gdLst>
              <a:gd name="T0" fmla="*/ 94 w 189"/>
              <a:gd name="T1" fmla="*/ 0 h 347"/>
              <a:gd name="T2" fmla="*/ 189 w 189"/>
              <a:gd name="T3" fmla="*/ 329 h 347"/>
              <a:gd name="T4" fmla="*/ 91 w 189"/>
              <a:gd name="T5" fmla="*/ 347 h 347"/>
              <a:gd name="T6" fmla="*/ 0 w 189"/>
              <a:gd name="T7" fmla="*/ 29 h 347"/>
              <a:gd name="T8" fmla="*/ 94 w 189"/>
              <a:gd name="T9" fmla="*/ 0 h 347"/>
            </a:gdLst>
            <a:ahLst/>
            <a:cxnLst>
              <a:cxn ang="0">
                <a:pos x="T0" y="T1"/>
              </a:cxn>
              <a:cxn ang="0">
                <a:pos x="T2" y="T3"/>
              </a:cxn>
              <a:cxn ang="0">
                <a:pos x="T4" y="T5"/>
              </a:cxn>
              <a:cxn ang="0">
                <a:pos x="T6" y="T7"/>
              </a:cxn>
              <a:cxn ang="0">
                <a:pos x="T8" y="T9"/>
              </a:cxn>
            </a:cxnLst>
            <a:rect l="0" t="0" r="r" b="b"/>
            <a:pathLst>
              <a:path w="189" h="347">
                <a:moveTo>
                  <a:pt x="94" y="0"/>
                </a:moveTo>
                <a:lnTo>
                  <a:pt x="189" y="329"/>
                </a:lnTo>
                <a:lnTo>
                  <a:pt x="91" y="347"/>
                </a:lnTo>
                <a:lnTo>
                  <a:pt x="0" y="29"/>
                </a:lnTo>
                <a:lnTo>
                  <a:pt x="94"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02" name="Freeform 80"/>
          <p:cNvSpPr>
            <a:spLocks/>
          </p:cNvSpPr>
          <p:nvPr/>
        </p:nvSpPr>
        <p:spPr bwMode="auto">
          <a:xfrm>
            <a:off x="3821907" y="1058466"/>
            <a:ext cx="65485" cy="201216"/>
          </a:xfrm>
          <a:custGeom>
            <a:avLst/>
            <a:gdLst>
              <a:gd name="T0" fmla="*/ 28 w 111"/>
              <a:gd name="T1" fmla="*/ 0 h 340"/>
              <a:gd name="T2" fmla="*/ 111 w 111"/>
              <a:gd name="T3" fmla="*/ 334 h 340"/>
              <a:gd name="T4" fmla="*/ 83 w 111"/>
              <a:gd name="T5" fmla="*/ 340 h 340"/>
              <a:gd name="T6" fmla="*/ 0 w 111"/>
              <a:gd name="T7" fmla="*/ 8 h 340"/>
              <a:gd name="T8" fmla="*/ 28 w 111"/>
              <a:gd name="T9" fmla="*/ 0 h 340"/>
            </a:gdLst>
            <a:ahLst/>
            <a:cxnLst>
              <a:cxn ang="0">
                <a:pos x="T0" y="T1"/>
              </a:cxn>
              <a:cxn ang="0">
                <a:pos x="T2" y="T3"/>
              </a:cxn>
              <a:cxn ang="0">
                <a:pos x="T4" y="T5"/>
              </a:cxn>
              <a:cxn ang="0">
                <a:pos x="T6" y="T7"/>
              </a:cxn>
              <a:cxn ang="0">
                <a:pos x="T8" y="T9"/>
              </a:cxn>
            </a:cxnLst>
            <a:rect l="0" t="0" r="r" b="b"/>
            <a:pathLst>
              <a:path w="111" h="340">
                <a:moveTo>
                  <a:pt x="28" y="0"/>
                </a:moveTo>
                <a:lnTo>
                  <a:pt x="111" y="334"/>
                </a:lnTo>
                <a:lnTo>
                  <a:pt x="83" y="340"/>
                </a:lnTo>
                <a:lnTo>
                  <a:pt x="0" y="8"/>
                </a:lnTo>
                <a:lnTo>
                  <a:pt x="28"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03" name="Freeform 81"/>
          <p:cNvSpPr>
            <a:spLocks/>
          </p:cNvSpPr>
          <p:nvPr/>
        </p:nvSpPr>
        <p:spPr bwMode="auto">
          <a:xfrm>
            <a:off x="3844529" y="1039416"/>
            <a:ext cx="117872" cy="216694"/>
          </a:xfrm>
          <a:custGeom>
            <a:avLst/>
            <a:gdLst>
              <a:gd name="T0" fmla="*/ 115 w 198"/>
              <a:gd name="T1" fmla="*/ 0 h 364"/>
              <a:gd name="T2" fmla="*/ 198 w 198"/>
              <a:gd name="T3" fmla="*/ 343 h 364"/>
              <a:gd name="T4" fmla="*/ 81 w 198"/>
              <a:gd name="T5" fmla="*/ 364 h 364"/>
              <a:gd name="T6" fmla="*/ 0 w 198"/>
              <a:gd name="T7" fmla="*/ 28 h 364"/>
              <a:gd name="T8" fmla="*/ 115 w 198"/>
              <a:gd name="T9" fmla="*/ 0 h 364"/>
            </a:gdLst>
            <a:ahLst/>
            <a:cxnLst>
              <a:cxn ang="0">
                <a:pos x="T0" y="T1"/>
              </a:cxn>
              <a:cxn ang="0">
                <a:pos x="T2" y="T3"/>
              </a:cxn>
              <a:cxn ang="0">
                <a:pos x="T4" y="T5"/>
              </a:cxn>
              <a:cxn ang="0">
                <a:pos x="T6" y="T7"/>
              </a:cxn>
              <a:cxn ang="0">
                <a:pos x="T8" y="T9"/>
              </a:cxn>
            </a:cxnLst>
            <a:rect l="0" t="0" r="r" b="b"/>
            <a:pathLst>
              <a:path w="198" h="364">
                <a:moveTo>
                  <a:pt x="115" y="0"/>
                </a:moveTo>
                <a:lnTo>
                  <a:pt x="198" y="343"/>
                </a:lnTo>
                <a:lnTo>
                  <a:pt x="81" y="364"/>
                </a:lnTo>
                <a:lnTo>
                  <a:pt x="0" y="28"/>
                </a:lnTo>
                <a:lnTo>
                  <a:pt x="115"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04" name="Freeform 82"/>
          <p:cNvSpPr>
            <a:spLocks/>
          </p:cNvSpPr>
          <p:nvPr/>
        </p:nvSpPr>
        <p:spPr bwMode="auto">
          <a:xfrm>
            <a:off x="3920728" y="1023938"/>
            <a:ext cx="100013" cy="219075"/>
          </a:xfrm>
          <a:custGeom>
            <a:avLst/>
            <a:gdLst>
              <a:gd name="T0" fmla="*/ 98 w 170"/>
              <a:gd name="T1" fmla="*/ 0 h 367"/>
              <a:gd name="T2" fmla="*/ 168 w 170"/>
              <a:gd name="T3" fmla="*/ 341 h 367"/>
              <a:gd name="T4" fmla="*/ 170 w 170"/>
              <a:gd name="T5" fmla="*/ 352 h 367"/>
              <a:gd name="T6" fmla="*/ 74 w 170"/>
              <a:gd name="T7" fmla="*/ 367 h 367"/>
              <a:gd name="T8" fmla="*/ 0 w 170"/>
              <a:gd name="T9" fmla="*/ 20 h 367"/>
              <a:gd name="T10" fmla="*/ 98 w 170"/>
              <a:gd name="T11" fmla="*/ 0 h 367"/>
            </a:gdLst>
            <a:ahLst/>
            <a:cxnLst>
              <a:cxn ang="0">
                <a:pos x="T0" y="T1"/>
              </a:cxn>
              <a:cxn ang="0">
                <a:pos x="T2" y="T3"/>
              </a:cxn>
              <a:cxn ang="0">
                <a:pos x="T4" y="T5"/>
              </a:cxn>
              <a:cxn ang="0">
                <a:pos x="T6" y="T7"/>
              </a:cxn>
              <a:cxn ang="0">
                <a:pos x="T8" y="T9"/>
              </a:cxn>
              <a:cxn ang="0">
                <a:pos x="T10" y="T11"/>
              </a:cxn>
            </a:cxnLst>
            <a:rect l="0" t="0" r="r" b="b"/>
            <a:pathLst>
              <a:path w="170" h="367">
                <a:moveTo>
                  <a:pt x="98" y="0"/>
                </a:moveTo>
                <a:lnTo>
                  <a:pt x="168" y="341"/>
                </a:lnTo>
                <a:lnTo>
                  <a:pt x="170" y="352"/>
                </a:lnTo>
                <a:lnTo>
                  <a:pt x="74" y="367"/>
                </a:lnTo>
                <a:lnTo>
                  <a:pt x="0" y="20"/>
                </a:lnTo>
                <a:lnTo>
                  <a:pt x="98"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05" name="Freeform 83"/>
          <p:cNvSpPr>
            <a:spLocks/>
          </p:cNvSpPr>
          <p:nvPr/>
        </p:nvSpPr>
        <p:spPr bwMode="auto">
          <a:xfrm>
            <a:off x="3995739" y="1002507"/>
            <a:ext cx="122635" cy="232172"/>
          </a:xfrm>
          <a:custGeom>
            <a:avLst/>
            <a:gdLst>
              <a:gd name="T0" fmla="*/ 164 w 208"/>
              <a:gd name="T1" fmla="*/ 0 h 388"/>
              <a:gd name="T2" fmla="*/ 208 w 208"/>
              <a:gd name="T3" fmla="*/ 368 h 388"/>
              <a:gd name="T4" fmla="*/ 46 w 208"/>
              <a:gd name="T5" fmla="*/ 388 h 388"/>
              <a:gd name="T6" fmla="*/ 42 w 208"/>
              <a:gd name="T7" fmla="*/ 377 h 388"/>
              <a:gd name="T8" fmla="*/ 0 w 208"/>
              <a:gd name="T9" fmla="*/ 30 h 388"/>
              <a:gd name="T10" fmla="*/ 81 w 208"/>
              <a:gd name="T11" fmla="*/ 15 h 388"/>
              <a:gd name="T12" fmla="*/ 164 w 208"/>
              <a:gd name="T13" fmla="*/ 0 h 388"/>
            </a:gdLst>
            <a:ahLst/>
            <a:cxnLst>
              <a:cxn ang="0">
                <a:pos x="T0" y="T1"/>
              </a:cxn>
              <a:cxn ang="0">
                <a:pos x="T2" y="T3"/>
              </a:cxn>
              <a:cxn ang="0">
                <a:pos x="T4" y="T5"/>
              </a:cxn>
              <a:cxn ang="0">
                <a:pos x="T6" y="T7"/>
              </a:cxn>
              <a:cxn ang="0">
                <a:pos x="T8" y="T9"/>
              </a:cxn>
              <a:cxn ang="0">
                <a:pos x="T10" y="T11"/>
              </a:cxn>
              <a:cxn ang="0">
                <a:pos x="T12" y="T13"/>
              </a:cxn>
            </a:cxnLst>
            <a:rect l="0" t="0" r="r" b="b"/>
            <a:pathLst>
              <a:path w="208" h="388">
                <a:moveTo>
                  <a:pt x="164" y="0"/>
                </a:moveTo>
                <a:lnTo>
                  <a:pt x="208" y="368"/>
                </a:lnTo>
                <a:lnTo>
                  <a:pt x="46" y="388"/>
                </a:lnTo>
                <a:lnTo>
                  <a:pt x="42" y="377"/>
                </a:lnTo>
                <a:lnTo>
                  <a:pt x="0" y="30"/>
                </a:lnTo>
                <a:lnTo>
                  <a:pt x="81" y="15"/>
                </a:lnTo>
                <a:lnTo>
                  <a:pt x="164"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06" name="Freeform 84"/>
          <p:cNvSpPr>
            <a:spLocks/>
          </p:cNvSpPr>
          <p:nvPr/>
        </p:nvSpPr>
        <p:spPr bwMode="auto">
          <a:xfrm>
            <a:off x="4019551" y="1227535"/>
            <a:ext cx="2381" cy="7144"/>
          </a:xfrm>
          <a:custGeom>
            <a:avLst/>
            <a:gdLst>
              <a:gd name="T0" fmla="*/ 0 w 4"/>
              <a:gd name="T1" fmla="*/ 0 h 11"/>
              <a:gd name="T2" fmla="*/ 4 w 4"/>
              <a:gd name="T3" fmla="*/ 11 h 11"/>
              <a:gd name="T4" fmla="*/ 2 w 4"/>
              <a:gd name="T5" fmla="*/ 11 h 11"/>
              <a:gd name="T6" fmla="*/ 0 w 4"/>
              <a:gd name="T7" fmla="*/ 0 h 11"/>
            </a:gdLst>
            <a:ahLst/>
            <a:cxnLst>
              <a:cxn ang="0">
                <a:pos x="T0" y="T1"/>
              </a:cxn>
              <a:cxn ang="0">
                <a:pos x="T2" y="T3"/>
              </a:cxn>
              <a:cxn ang="0">
                <a:pos x="T4" y="T5"/>
              </a:cxn>
              <a:cxn ang="0">
                <a:pos x="T6" y="T7"/>
              </a:cxn>
            </a:cxnLst>
            <a:rect l="0" t="0" r="r" b="b"/>
            <a:pathLst>
              <a:path w="4" h="11">
                <a:moveTo>
                  <a:pt x="0" y="0"/>
                </a:moveTo>
                <a:lnTo>
                  <a:pt x="4" y="11"/>
                </a:lnTo>
                <a:lnTo>
                  <a:pt x="2" y="11"/>
                </a:lnTo>
                <a:lnTo>
                  <a:pt x="0"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07" name="Freeform 85"/>
          <p:cNvSpPr>
            <a:spLocks/>
          </p:cNvSpPr>
          <p:nvPr/>
        </p:nvSpPr>
        <p:spPr bwMode="auto">
          <a:xfrm>
            <a:off x="4099323" y="1000125"/>
            <a:ext cx="30956" cy="220266"/>
          </a:xfrm>
          <a:custGeom>
            <a:avLst/>
            <a:gdLst>
              <a:gd name="T0" fmla="*/ 26 w 50"/>
              <a:gd name="T1" fmla="*/ 0 h 372"/>
              <a:gd name="T2" fmla="*/ 50 w 50"/>
              <a:gd name="T3" fmla="*/ 372 h 372"/>
              <a:gd name="T4" fmla="*/ 45 w 50"/>
              <a:gd name="T5" fmla="*/ 372 h 372"/>
              <a:gd name="T6" fmla="*/ 0 w 50"/>
              <a:gd name="T7" fmla="*/ 4 h 372"/>
              <a:gd name="T8" fmla="*/ 26 w 50"/>
              <a:gd name="T9" fmla="*/ 0 h 372"/>
            </a:gdLst>
            <a:ahLst/>
            <a:cxnLst>
              <a:cxn ang="0">
                <a:pos x="T0" y="T1"/>
              </a:cxn>
              <a:cxn ang="0">
                <a:pos x="T2" y="T3"/>
              </a:cxn>
              <a:cxn ang="0">
                <a:pos x="T4" y="T5"/>
              </a:cxn>
              <a:cxn ang="0">
                <a:pos x="T6" y="T7"/>
              </a:cxn>
              <a:cxn ang="0">
                <a:pos x="T8" y="T9"/>
              </a:cxn>
            </a:cxnLst>
            <a:rect l="0" t="0" r="r" b="b"/>
            <a:pathLst>
              <a:path w="50" h="372">
                <a:moveTo>
                  <a:pt x="26" y="0"/>
                </a:moveTo>
                <a:lnTo>
                  <a:pt x="50" y="372"/>
                </a:lnTo>
                <a:lnTo>
                  <a:pt x="45" y="372"/>
                </a:lnTo>
                <a:lnTo>
                  <a:pt x="0" y="4"/>
                </a:lnTo>
                <a:lnTo>
                  <a:pt x="26"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08" name="Freeform 86"/>
          <p:cNvSpPr>
            <a:spLocks/>
          </p:cNvSpPr>
          <p:nvPr/>
        </p:nvSpPr>
        <p:spPr bwMode="auto">
          <a:xfrm>
            <a:off x="4093369" y="1001316"/>
            <a:ext cx="33338" cy="220266"/>
          </a:xfrm>
          <a:custGeom>
            <a:avLst/>
            <a:gdLst>
              <a:gd name="T0" fmla="*/ 12 w 57"/>
              <a:gd name="T1" fmla="*/ 0 h 370"/>
              <a:gd name="T2" fmla="*/ 57 w 57"/>
              <a:gd name="T3" fmla="*/ 368 h 370"/>
              <a:gd name="T4" fmla="*/ 44 w 57"/>
              <a:gd name="T5" fmla="*/ 370 h 370"/>
              <a:gd name="T6" fmla="*/ 0 w 57"/>
              <a:gd name="T7" fmla="*/ 2 h 370"/>
              <a:gd name="T8" fmla="*/ 12 w 57"/>
              <a:gd name="T9" fmla="*/ 0 h 370"/>
            </a:gdLst>
            <a:ahLst/>
            <a:cxnLst>
              <a:cxn ang="0">
                <a:pos x="T0" y="T1"/>
              </a:cxn>
              <a:cxn ang="0">
                <a:pos x="T2" y="T3"/>
              </a:cxn>
              <a:cxn ang="0">
                <a:pos x="T4" y="T5"/>
              </a:cxn>
              <a:cxn ang="0">
                <a:pos x="T6" y="T7"/>
              </a:cxn>
              <a:cxn ang="0">
                <a:pos x="T8" y="T9"/>
              </a:cxn>
            </a:cxnLst>
            <a:rect l="0" t="0" r="r" b="b"/>
            <a:pathLst>
              <a:path w="57" h="370">
                <a:moveTo>
                  <a:pt x="12" y="0"/>
                </a:moveTo>
                <a:lnTo>
                  <a:pt x="57" y="368"/>
                </a:lnTo>
                <a:lnTo>
                  <a:pt x="44" y="370"/>
                </a:lnTo>
                <a:lnTo>
                  <a:pt x="0" y="2"/>
                </a:lnTo>
                <a:lnTo>
                  <a:pt x="12"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09" name="Freeform 87"/>
          <p:cNvSpPr>
            <a:spLocks/>
          </p:cNvSpPr>
          <p:nvPr/>
        </p:nvSpPr>
        <p:spPr bwMode="auto">
          <a:xfrm>
            <a:off x="4145757" y="991791"/>
            <a:ext cx="44054" cy="225029"/>
          </a:xfrm>
          <a:custGeom>
            <a:avLst/>
            <a:gdLst>
              <a:gd name="T0" fmla="*/ 55 w 73"/>
              <a:gd name="T1" fmla="*/ 0 h 377"/>
              <a:gd name="T2" fmla="*/ 73 w 73"/>
              <a:gd name="T3" fmla="*/ 375 h 377"/>
              <a:gd name="T4" fmla="*/ 41 w 73"/>
              <a:gd name="T5" fmla="*/ 377 h 377"/>
              <a:gd name="T6" fmla="*/ 0 w 73"/>
              <a:gd name="T7" fmla="*/ 6 h 377"/>
              <a:gd name="T8" fmla="*/ 55 w 73"/>
              <a:gd name="T9" fmla="*/ 0 h 377"/>
            </a:gdLst>
            <a:ahLst/>
            <a:cxnLst>
              <a:cxn ang="0">
                <a:pos x="T0" y="T1"/>
              </a:cxn>
              <a:cxn ang="0">
                <a:pos x="T2" y="T3"/>
              </a:cxn>
              <a:cxn ang="0">
                <a:pos x="T4" y="T5"/>
              </a:cxn>
              <a:cxn ang="0">
                <a:pos x="T6" y="T7"/>
              </a:cxn>
              <a:cxn ang="0">
                <a:pos x="T8" y="T9"/>
              </a:cxn>
            </a:cxnLst>
            <a:rect l="0" t="0" r="r" b="b"/>
            <a:pathLst>
              <a:path w="73" h="377">
                <a:moveTo>
                  <a:pt x="55" y="0"/>
                </a:moveTo>
                <a:lnTo>
                  <a:pt x="73" y="375"/>
                </a:lnTo>
                <a:lnTo>
                  <a:pt x="41" y="377"/>
                </a:lnTo>
                <a:lnTo>
                  <a:pt x="0" y="6"/>
                </a:lnTo>
                <a:lnTo>
                  <a:pt x="55"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10" name="Freeform 88"/>
          <p:cNvSpPr>
            <a:spLocks/>
          </p:cNvSpPr>
          <p:nvPr/>
        </p:nvSpPr>
        <p:spPr bwMode="auto">
          <a:xfrm>
            <a:off x="4114801" y="995362"/>
            <a:ext cx="55960" cy="225029"/>
          </a:xfrm>
          <a:custGeom>
            <a:avLst/>
            <a:gdLst>
              <a:gd name="T0" fmla="*/ 51 w 92"/>
              <a:gd name="T1" fmla="*/ 0 h 379"/>
              <a:gd name="T2" fmla="*/ 92 w 92"/>
              <a:gd name="T3" fmla="*/ 371 h 379"/>
              <a:gd name="T4" fmla="*/ 24 w 92"/>
              <a:gd name="T5" fmla="*/ 379 h 379"/>
              <a:gd name="T6" fmla="*/ 0 w 92"/>
              <a:gd name="T7" fmla="*/ 7 h 379"/>
              <a:gd name="T8" fmla="*/ 51 w 92"/>
              <a:gd name="T9" fmla="*/ 0 h 379"/>
            </a:gdLst>
            <a:ahLst/>
            <a:cxnLst>
              <a:cxn ang="0">
                <a:pos x="T0" y="T1"/>
              </a:cxn>
              <a:cxn ang="0">
                <a:pos x="T2" y="T3"/>
              </a:cxn>
              <a:cxn ang="0">
                <a:pos x="T4" y="T5"/>
              </a:cxn>
              <a:cxn ang="0">
                <a:pos x="T6" y="T7"/>
              </a:cxn>
              <a:cxn ang="0">
                <a:pos x="T8" y="T9"/>
              </a:cxn>
            </a:cxnLst>
            <a:rect l="0" t="0" r="r" b="b"/>
            <a:pathLst>
              <a:path w="92" h="379">
                <a:moveTo>
                  <a:pt x="51" y="0"/>
                </a:moveTo>
                <a:lnTo>
                  <a:pt x="92" y="371"/>
                </a:lnTo>
                <a:lnTo>
                  <a:pt x="24" y="379"/>
                </a:lnTo>
                <a:lnTo>
                  <a:pt x="0" y="7"/>
                </a:lnTo>
                <a:lnTo>
                  <a:pt x="51"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11" name="Freeform 89"/>
          <p:cNvSpPr>
            <a:spLocks/>
          </p:cNvSpPr>
          <p:nvPr/>
        </p:nvSpPr>
        <p:spPr bwMode="auto">
          <a:xfrm>
            <a:off x="4208860" y="987029"/>
            <a:ext cx="5954" cy="104775"/>
          </a:xfrm>
          <a:custGeom>
            <a:avLst/>
            <a:gdLst>
              <a:gd name="T0" fmla="*/ 6 w 12"/>
              <a:gd name="T1" fmla="*/ 0 h 176"/>
              <a:gd name="T2" fmla="*/ 12 w 12"/>
              <a:gd name="T3" fmla="*/ 176 h 176"/>
              <a:gd name="T4" fmla="*/ 0 w 12"/>
              <a:gd name="T5" fmla="*/ 2 h 176"/>
              <a:gd name="T6" fmla="*/ 6 w 12"/>
              <a:gd name="T7" fmla="*/ 0 h 176"/>
            </a:gdLst>
            <a:ahLst/>
            <a:cxnLst>
              <a:cxn ang="0">
                <a:pos x="T0" y="T1"/>
              </a:cxn>
              <a:cxn ang="0">
                <a:pos x="T2" y="T3"/>
              </a:cxn>
              <a:cxn ang="0">
                <a:pos x="T4" y="T5"/>
              </a:cxn>
              <a:cxn ang="0">
                <a:pos x="T6" y="T7"/>
              </a:cxn>
            </a:cxnLst>
            <a:rect l="0" t="0" r="r" b="b"/>
            <a:pathLst>
              <a:path w="12" h="176">
                <a:moveTo>
                  <a:pt x="6" y="0"/>
                </a:moveTo>
                <a:lnTo>
                  <a:pt x="12" y="176"/>
                </a:lnTo>
                <a:lnTo>
                  <a:pt x="0" y="2"/>
                </a:lnTo>
                <a:lnTo>
                  <a:pt x="6"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12" name="Freeform 90"/>
          <p:cNvSpPr>
            <a:spLocks/>
          </p:cNvSpPr>
          <p:nvPr/>
        </p:nvSpPr>
        <p:spPr bwMode="auto">
          <a:xfrm>
            <a:off x="4177903" y="988219"/>
            <a:ext cx="42863" cy="227410"/>
          </a:xfrm>
          <a:custGeom>
            <a:avLst/>
            <a:gdLst>
              <a:gd name="T0" fmla="*/ 50 w 71"/>
              <a:gd name="T1" fmla="*/ 0 h 381"/>
              <a:gd name="T2" fmla="*/ 62 w 71"/>
              <a:gd name="T3" fmla="*/ 174 h 381"/>
              <a:gd name="T4" fmla="*/ 71 w 71"/>
              <a:gd name="T5" fmla="*/ 376 h 381"/>
              <a:gd name="T6" fmla="*/ 18 w 71"/>
              <a:gd name="T7" fmla="*/ 381 h 381"/>
              <a:gd name="T8" fmla="*/ 0 w 71"/>
              <a:gd name="T9" fmla="*/ 6 h 381"/>
              <a:gd name="T10" fmla="*/ 50 w 71"/>
              <a:gd name="T11" fmla="*/ 0 h 381"/>
            </a:gdLst>
            <a:ahLst/>
            <a:cxnLst>
              <a:cxn ang="0">
                <a:pos x="T0" y="T1"/>
              </a:cxn>
              <a:cxn ang="0">
                <a:pos x="T2" y="T3"/>
              </a:cxn>
              <a:cxn ang="0">
                <a:pos x="T4" y="T5"/>
              </a:cxn>
              <a:cxn ang="0">
                <a:pos x="T6" y="T7"/>
              </a:cxn>
              <a:cxn ang="0">
                <a:pos x="T8" y="T9"/>
              </a:cxn>
              <a:cxn ang="0">
                <a:pos x="T10" y="T11"/>
              </a:cxn>
            </a:cxnLst>
            <a:rect l="0" t="0" r="r" b="b"/>
            <a:pathLst>
              <a:path w="71" h="381">
                <a:moveTo>
                  <a:pt x="50" y="0"/>
                </a:moveTo>
                <a:lnTo>
                  <a:pt x="62" y="174"/>
                </a:lnTo>
                <a:lnTo>
                  <a:pt x="71" y="376"/>
                </a:lnTo>
                <a:lnTo>
                  <a:pt x="18" y="381"/>
                </a:lnTo>
                <a:lnTo>
                  <a:pt x="0" y="6"/>
                </a:lnTo>
                <a:lnTo>
                  <a:pt x="50"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13" name="Freeform 91"/>
          <p:cNvSpPr>
            <a:spLocks/>
          </p:cNvSpPr>
          <p:nvPr/>
        </p:nvSpPr>
        <p:spPr bwMode="auto">
          <a:xfrm>
            <a:off x="4236245" y="979885"/>
            <a:ext cx="70247" cy="229791"/>
          </a:xfrm>
          <a:custGeom>
            <a:avLst/>
            <a:gdLst>
              <a:gd name="T0" fmla="*/ 116 w 116"/>
              <a:gd name="T1" fmla="*/ 0 h 387"/>
              <a:gd name="T2" fmla="*/ 116 w 116"/>
              <a:gd name="T3" fmla="*/ 28 h 387"/>
              <a:gd name="T4" fmla="*/ 116 w 116"/>
              <a:gd name="T5" fmla="*/ 381 h 387"/>
              <a:gd name="T6" fmla="*/ 20 w 116"/>
              <a:gd name="T7" fmla="*/ 387 h 387"/>
              <a:gd name="T8" fmla="*/ 0 w 116"/>
              <a:gd name="T9" fmla="*/ 10 h 387"/>
              <a:gd name="T10" fmla="*/ 116 w 116"/>
              <a:gd name="T11" fmla="*/ 0 h 387"/>
            </a:gdLst>
            <a:ahLst/>
            <a:cxnLst>
              <a:cxn ang="0">
                <a:pos x="T0" y="T1"/>
              </a:cxn>
              <a:cxn ang="0">
                <a:pos x="T2" y="T3"/>
              </a:cxn>
              <a:cxn ang="0">
                <a:pos x="T4" y="T5"/>
              </a:cxn>
              <a:cxn ang="0">
                <a:pos x="T6" y="T7"/>
              </a:cxn>
              <a:cxn ang="0">
                <a:pos x="T8" y="T9"/>
              </a:cxn>
              <a:cxn ang="0">
                <a:pos x="T10" y="T11"/>
              </a:cxn>
            </a:cxnLst>
            <a:rect l="0" t="0" r="r" b="b"/>
            <a:pathLst>
              <a:path w="116" h="387">
                <a:moveTo>
                  <a:pt x="116" y="0"/>
                </a:moveTo>
                <a:lnTo>
                  <a:pt x="116" y="28"/>
                </a:lnTo>
                <a:lnTo>
                  <a:pt x="116" y="381"/>
                </a:lnTo>
                <a:lnTo>
                  <a:pt x="20" y="387"/>
                </a:lnTo>
                <a:lnTo>
                  <a:pt x="0" y="10"/>
                </a:lnTo>
                <a:lnTo>
                  <a:pt x="116" y="0"/>
                </a:lnTo>
                <a:close/>
              </a:path>
            </a:pathLst>
          </a:custGeom>
          <a:solidFill>
            <a:schemeClr val="accent3">
              <a:alpha val="68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14" name="Freeform 92"/>
          <p:cNvSpPr>
            <a:spLocks/>
          </p:cNvSpPr>
          <p:nvPr/>
        </p:nvSpPr>
        <p:spPr bwMode="auto">
          <a:xfrm>
            <a:off x="4212432" y="984648"/>
            <a:ext cx="36910" cy="227410"/>
          </a:xfrm>
          <a:custGeom>
            <a:avLst/>
            <a:gdLst>
              <a:gd name="T0" fmla="*/ 42 w 62"/>
              <a:gd name="T1" fmla="*/ 0 h 381"/>
              <a:gd name="T2" fmla="*/ 62 w 62"/>
              <a:gd name="T3" fmla="*/ 377 h 381"/>
              <a:gd name="T4" fmla="*/ 21 w 62"/>
              <a:gd name="T5" fmla="*/ 381 h 381"/>
              <a:gd name="T6" fmla="*/ 6 w 62"/>
              <a:gd name="T7" fmla="*/ 179 h 381"/>
              <a:gd name="T8" fmla="*/ 0 w 62"/>
              <a:gd name="T9" fmla="*/ 3 h 381"/>
              <a:gd name="T10" fmla="*/ 42 w 62"/>
              <a:gd name="T11" fmla="*/ 0 h 381"/>
            </a:gdLst>
            <a:ahLst/>
            <a:cxnLst>
              <a:cxn ang="0">
                <a:pos x="T0" y="T1"/>
              </a:cxn>
              <a:cxn ang="0">
                <a:pos x="T2" y="T3"/>
              </a:cxn>
              <a:cxn ang="0">
                <a:pos x="T4" y="T5"/>
              </a:cxn>
              <a:cxn ang="0">
                <a:pos x="T6" y="T7"/>
              </a:cxn>
              <a:cxn ang="0">
                <a:pos x="T8" y="T9"/>
              </a:cxn>
              <a:cxn ang="0">
                <a:pos x="T10" y="T11"/>
              </a:cxn>
            </a:cxnLst>
            <a:rect l="0" t="0" r="r" b="b"/>
            <a:pathLst>
              <a:path w="62" h="381">
                <a:moveTo>
                  <a:pt x="42" y="0"/>
                </a:moveTo>
                <a:lnTo>
                  <a:pt x="62" y="377"/>
                </a:lnTo>
                <a:lnTo>
                  <a:pt x="21" y="381"/>
                </a:lnTo>
                <a:lnTo>
                  <a:pt x="6" y="179"/>
                </a:lnTo>
                <a:lnTo>
                  <a:pt x="0" y="3"/>
                </a:lnTo>
                <a:lnTo>
                  <a:pt x="42"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15" name="Freeform 93"/>
          <p:cNvSpPr>
            <a:spLocks/>
          </p:cNvSpPr>
          <p:nvPr/>
        </p:nvSpPr>
        <p:spPr bwMode="auto">
          <a:xfrm>
            <a:off x="4214813" y="1091803"/>
            <a:ext cx="9525" cy="120254"/>
          </a:xfrm>
          <a:custGeom>
            <a:avLst/>
            <a:gdLst>
              <a:gd name="T0" fmla="*/ 0 w 15"/>
              <a:gd name="T1" fmla="*/ 0 h 202"/>
              <a:gd name="T2" fmla="*/ 15 w 15"/>
              <a:gd name="T3" fmla="*/ 202 h 202"/>
              <a:gd name="T4" fmla="*/ 9 w 15"/>
              <a:gd name="T5" fmla="*/ 202 h 202"/>
              <a:gd name="T6" fmla="*/ 0 w 15"/>
              <a:gd name="T7" fmla="*/ 0 h 202"/>
            </a:gdLst>
            <a:ahLst/>
            <a:cxnLst>
              <a:cxn ang="0">
                <a:pos x="T0" y="T1"/>
              </a:cxn>
              <a:cxn ang="0">
                <a:pos x="T2" y="T3"/>
              </a:cxn>
              <a:cxn ang="0">
                <a:pos x="T4" y="T5"/>
              </a:cxn>
              <a:cxn ang="0">
                <a:pos x="T6" y="T7"/>
              </a:cxn>
            </a:cxnLst>
            <a:rect l="0" t="0" r="r" b="b"/>
            <a:pathLst>
              <a:path w="15" h="202">
                <a:moveTo>
                  <a:pt x="0" y="0"/>
                </a:moveTo>
                <a:lnTo>
                  <a:pt x="15" y="202"/>
                </a:lnTo>
                <a:lnTo>
                  <a:pt x="9" y="202"/>
                </a:lnTo>
                <a:lnTo>
                  <a:pt x="0" y="0"/>
                </a:lnTo>
                <a:close/>
              </a:path>
            </a:pathLst>
          </a:custGeom>
          <a:solidFill>
            <a:schemeClr val="accent3">
              <a:alpha val="68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16" name="Freeform 94"/>
          <p:cNvSpPr>
            <a:spLocks/>
          </p:cNvSpPr>
          <p:nvPr/>
        </p:nvSpPr>
        <p:spPr bwMode="auto">
          <a:xfrm>
            <a:off x="4306491" y="976313"/>
            <a:ext cx="64294" cy="228600"/>
          </a:xfrm>
          <a:custGeom>
            <a:avLst/>
            <a:gdLst>
              <a:gd name="T0" fmla="*/ 110 w 110"/>
              <a:gd name="T1" fmla="*/ 0 h 384"/>
              <a:gd name="T2" fmla="*/ 102 w 110"/>
              <a:gd name="T3" fmla="*/ 381 h 384"/>
              <a:gd name="T4" fmla="*/ 14 w 110"/>
              <a:gd name="T5" fmla="*/ 384 h 384"/>
              <a:gd name="T6" fmla="*/ 0 w 110"/>
              <a:gd name="T7" fmla="*/ 33 h 384"/>
              <a:gd name="T8" fmla="*/ 0 w 110"/>
              <a:gd name="T9" fmla="*/ 5 h 384"/>
              <a:gd name="T10" fmla="*/ 110 w 110"/>
              <a:gd name="T11" fmla="*/ 0 h 384"/>
            </a:gdLst>
            <a:ahLst/>
            <a:cxnLst>
              <a:cxn ang="0">
                <a:pos x="T0" y="T1"/>
              </a:cxn>
              <a:cxn ang="0">
                <a:pos x="T2" y="T3"/>
              </a:cxn>
              <a:cxn ang="0">
                <a:pos x="T4" y="T5"/>
              </a:cxn>
              <a:cxn ang="0">
                <a:pos x="T6" y="T7"/>
              </a:cxn>
              <a:cxn ang="0">
                <a:pos x="T8" y="T9"/>
              </a:cxn>
              <a:cxn ang="0">
                <a:pos x="T10" y="T11"/>
              </a:cxn>
            </a:cxnLst>
            <a:rect l="0" t="0" r="r" b="b"/>
            <a:pathLst>
              <a:path w="110" h="384">
                <a:moveTo>
                  <a:pt x="110" y="0"/>
                </a:moveTo>
                <a:lnTo>
                  <a:pt x="102" y="381"/>
                </a:lnTo>
                <a:lnTo>
                  <a:pt x="14" y="384"/>
                </a:lnTo>
                <a:lnTo>
                  <a:pt x="0" y="33"/>
                </a:lnTo>
                <a:lnTo>
                  <a:pt x="0" y="5"/>
                </a:lnTo>
                <a:lnTo>
                  <a:pt x="110"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17" name="Freeform 95"/>
          <p:cNvSpPr>
            <a:spLocks/>
          </p:cNvSpPr>
          <p:nvPr/>
        </p:nvSpPr>
        <p:spPr bwMode="auto">
          <a:xfrm>
            <a:off x="4306491" y="996554"/>
            <a:ext cx="7144" cy="209550"/>
          </a:xfrm>
          <a:custGeom>
            <a:avLst/>
            <a:gdLst>
              <a:gd name="T0" fmla="*/ 0 w 14"/>
              <a:gd name="T1" fmla="*/ 0 h 353"/>
              <a:gd name="T2" fmla="*/ 14 w 14"/>
              <a:gd name="T3" fmla="*/ 351 h 353"/>
              <a:gd name="T4" fmla="*/ 0 w 14"/>
              <a:gd name="T5" fmla="*/ 353 h 353"/>
              <a:gd name="T6" fmla="*/ 0 w 14"/>
              <a:gd name="T7" fmla="*/ 0 h 353"/>
            </a:gdLst>
            <a:ahLst/>
            <a:cxnLst>
              <a:cxn ang="0">
                <a:pos x="T0" y="T1"/>
              </a:cxn>
              <a:cxn ang="0">
                <a:pos x="T2" y="T3"/>
              </a:cxn>
              <a:cxn ang="0">
                <a:pos x="T4" y="T5"/>
              </a:cxn>
              <a:cxn ang="0">
                <a:pos x="T6" y="T7"/>
              </a:cxn>
            </a:cxnLst>
            <a:rect l="0" t="0" r="r" b="b"/>
            <a:pathLst>
              <a:path w="14" h="353">
                <a:moveTo>
                  <a:pt x="0" y="0"/>
                </a:moveTo>
                <a:lnTo>
                  <a:pt x="14" y="351"/>
                </a:lnTo>
                <a:lnTo>
                  <a:pt x="0" y="353"/>
                </a:lnTo>
                <a:lnTo>
                  <a:pt x="0"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18" name="Freeform 96"/>
          <p:cNvSpPr>
            <a:spLocks/>
          </p:cNvSpPr>
          <p:nvPr/>
        </p:nvSpPr>
        <p:spPr bwMode="auto">
          <a:xfrm>
            <a:off x="4376739" y="975123"/>
            <a:ext cx="16669" cy="226219"/>
          </a:xfrm>
          <a:custGeom>
            <a:avLst/>
            <a:gdLst>
              <a:gd name="T0" fmla="*/ 28 w 28"/>
              <a:gd name="T1" fmla="*/ 0 h 381"/>
              <a:gd name="T2" fmla="*/ 19 w 28"/>
              <a:gd name="T3" fmla="*/ 381 h 381"/>
              <a:gd name="T4" fmla="*/ 0 w 28"/>
              <a:gd name="T5" fmla="*/ 381 h 381"/>
              <a:gd name="T6" fmla="*/ 0 w 28"/>
              <a:gd name="T7" fmla="*/ 0 h 381"/>
              <a:gd name="T8" fmla="*/ 28 w 28"/>
              <a:gd name="T9" fmla="*/ 0 h 381"/>
            </a:gdLst>
            <a:ahLst/>
            <a:cxnLst>
              <a:cxn ang="0">
                <a:pos x="T0" y="T1"/>
              </a:cxn>
              <a:cxn ang="0">
                <a:pos x="T2" y="T3"/>
              </a:cxn>
              <a:cxn ang="0">
                <a:pos x="T4" y="T5"/>
              </a:cxn>
              <a:cxn ang="0">
                <a:pos x="T6" y="T7"/>
              </a:cxn>
              <a:cxn ang="0">
                <a:pos x="T8" y="T9"/>
              </a:cxn>
            </a:cxnLst>
            <a:rect l="0" t="0" r="r" b="b"/>
            <a:pathLst>
              <a:path w="28" h="381">
                <a:moveTo>
                  <a:pt x="28" y="0"/>
                </a:moveTo>
                <a:lnTo>
                  <a:pt x="19" y="381"/>
                </a:lnTo>
                <a:lnTo>
                  <a:pt x="0" y="381"/>
                </a:lnTo>
                <a:lnTo>
                  <a:pt x="0" y="0"/>
                </a:lnTo>
                <a:lnTo>
                  <a:pt x="28"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19" name="Freeform 97"/>
          <p:cNvSpPr>
            <a:spLocks/>
          </p:cNvSpPr>
          <p:nvPr/>
        </p:nvSpPr>
        <p:spPr bwMode="auto">
          <a:xfrm>
            <a:off x="4367213" y="975123"/>
            <a:ext cx="9525" cy="227410"/>
          </a:xfrm>
          <a:custGeom>
            <a:avLst/>
            <a:gdLst>
              <a:gd name="T0" fmla="*/ 17 w 17"/>
              <a:gd name="T1" fmla="*/ 0 h 383"/>
              <a:gd name="T2" fmla="*/ 17 w 17"/>
              <a:gd name="T3" fmla="*/ 381 h 383"/>
              <a:gd name="T4" fmla="*/ 0 w 17"/>
              <a:gd name="T5" fmla="*/ 383 h 383"/>
              <a:gd name="T6" fmla="*/ 8 w 17"/>
              <a:gd name="T7" fmla="*/ 2 h 383"/>
              <a:gd name="T8" fmla="*/ 17 w 17"/>
              <a:gd name="T9" fmla="*/ 0 h 383"/>
            </a:gdLst>
            <a:ahLst/>
            <a:cxnLst>
              <a:cxn ang="0">
                <a:pos x="T0" y="T1"/>
              </a:cxn>
              <a:cxn ang="0">
                <a:pos x="T2" y="T3"/>
              </a:cxn>
              <a:cxn ang="0">
                <a:pos x="T4" y="T5"/>
              </a:cxn>
              <a:cxn ang="0">
                <a:pos x="T6" y="T7"/>
              </a:cxn>
              <a:cxn ang="0">
                <a:pos x="T8" y="T9"/>
              </a:cxn>
            </a:cxnLst>
            <a:rect l="0" t="0" r="r" b="b"/>
            <a:pathLst>
              <a:path w="17" h="383">
                <a:moveTo>
                  <a:pt x="17" y="0"/>
                </a:moveTo>
                <a:lnTo>
                  <a:pt x="17" y="381"/>
                </a:lnTo>
                <a:lnTo>
                  <a:pt x="0" y="383"/>
                </a:lnTo>
                <a:lnTo>
                  <a:pt x="8" y="2"/>
                </a:lnTo>
                <a:lnTo>
                  <a:pt x="17"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20" name="Freeform 98"/>
          <p:cNvSpPr>
            <a:spLocks/>
          </p:cNvSpPr>
          <p:nvPr/>
        </p:nvSpPr>
        <p:spPr bwMode="auto">
          <a:xfrm>
            <a:off x="4389835" y="972741"/>
            <a:ext cx="70247" cy="228600"/>
          </a:xfrm>
          <a:custGeom>
            <a:avLst/>
            <a:gdLst>
              <a:gd name="T0" fmla="*/ 117 w 117"/>
              <a:gd name="T1" fmla="*/ 0 h 385"/>
              <a:gd name="T2" fmla="*/ 98 w 117"/>
              <a:gd name="T3" fmla="*/ 381 h 385"/>
              <a:gd name="T4" fmla="*/ 0 w 117"/>
              <a:gd name="T5" fmla="*/ 385 h 385"/>
              <a:gd name="T6" fmla="*/ 7 w 117"/>
              <a:gd name="T7" fmla="*/ 4 h 385"/>
              <a:gd name="T8" fmla="*/ 117 w 117"/>
              <a:gd name="T9" fmla="*/ 0 h 385"/>
            </a:gdLst>
            <a:ahLst/>
            <a:cxnLst>
              <a:cxn ang="0">
                <a:pos x="T0" y="T1"/>
              </a:cxn>
              <a:cxn ang="0">
                <a:pos x="T2" y="T3"/>
              </a:cxn>
              <a:cxn ang="0">
                <a:pos x="T4" y="T5"/>
              </a:cxn>
              <a:cxn ang="0">
                <a:pos x="T6" y="T7"/>
              </a:cxn>
              <a:cxn ang="0">
                <a:pos x="T8" y="T9"/>
              </a:cxn>
            </a:cxnLst>
            <a:rect l="0" t="0" r="r" b="b"/>
            <a:pathLst>
              <a:path w="117" h="385">
                <a:moveTo>
                  <a:pt x="117" y="0"/>
                </a:moveTo>
                <a:lnTo>
                  <a:pt x="98" y="381"/>
                </a:lnTo>
                <a:lnTo>
                  <a:pt x="0" y="385"/>
                </a:lnTo>
                <a:lnTo>
                  <a:pt x="7" y="4"/>
                </a:lnTo>
                <a:lnTo>
                  <a:pt x="117" y="0"/>
                </a:lnTo>
                <a:close/>
              </a:path>
            </a:pathLst>
          </a:custGeom>
          <a:solidFill>
            <a:schemeClr val="accent3">
              <a:alpha val="68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21" name="Freeform 99"/>
          <p:cNvSpPr>
            <a:spLocks/>
          </p:cNvSpPr>
          <p:nvPr/>
        </p:nvSpPr>
        <p:spPr bwMode="auto">
          <a:xfrm>
            <a:off x="4387454" y="975123"/>
            <a:ext cx="7144" cy="226219"/>
          </a:xfrm>
          <a:custGeom>
            <a:avLst/>
            <a:gdLst>
              <a:gd name="T0" fmla="*/ 11 w 11"/>
              <a:gd name="T1" fmla="*/ 0 h 381"/>
              <a:gd name="T2" fmla="*/ 4 w 11"/>
              <a:gd name="T3" fmla="*/ 381 h 381"/>
              <a:gd name="T4" fmla="*/ 0 w 11"/>
              <a:gd name="T5" fmla="*/ 381 h 381"/>
              <a:gd name="T6" fmla="*/ 9 w 11"/>
              <a:gd name="T7" fmla="*/ 0 h 381"/>
              <a:gd name="T8" fmla="*/ 11 w 11"/>
              <a:gd name="T9" fmla="*/ 0 h 381"/>
            </a:gdLst>
            <a:ahLst/>
            <a:cxnLst>
              <a:cxn ang="0">
                <a:pos x="T0" y="T1"/>
              </a:cxn>
              <a:cxn ang="0">
                <a:pos x="T2" y="T3"/>
              </a:cxn>
              <a:cxn ang="0">
                <a:pos x="T4" y="T5"/>
              </a:cxn>
              <a:cxn ang="0">
                <a:pos x="T6" y="T7"/>
              </a:cxn>
              <a:cxn ang="0">
                <a:pos x="T8" y="T9"/>
              </a:cxn>
            </a:cxnLst>
            <a:rect l="0" t="0" r="r" b="b"/>
            <a:pathLst>
              <a:path w="11" h="381">
                <a:moveTo>
                  <a:pt x="11" y="0"/>
                </a:moveTo>
                <a:lnTo>
                  <a:pt x="4" y="381"/>
                </a:lnTo>
                <a:lnTo>
                  <a:pt x="0" y="381"/>
                </a:lnTo>
                <a:lnTo>
                  <a:pt x="9" y="0"/>
                </a:lnTo>
                <a:lnTo>
                  <a:pt x="11"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22" name="Freeform 100"/>
          <p:cNvSpPr>
            <a:spLocks/>
          </p:cNvSpPr>
          <p:nvPr/>
        </p:nvSpPr>
        <p:spPr bwMode="auto">
          <a:xfrm>
            <a:off x="4458891" y="972741"/>
            <a:ext cx="58341" cy="226219"/>
          </a:xfrm>
          <a:custGeom>
            <a:avLst/>
            <a:gdLst>
              <a:gd name="T0" fmla="*/ 98 w 98"/>
              <a:gd name="T1" fmla="*/ 0 h 381"/>
              <a:gd name="T2" fmla="*/ 73 w 98"/>
              <a:gd name="T3" fmla="*/ 379 h 381"/>
              <a:gd name="T4" fmla="*/ 0 w 98"/>
              <a:gd name="T5" fmla="*/ 381 h 381"/>
              <a:gd name="T6" fmla="*/ 9 w 98"/>
              <a:gd name="T7" fmla="*/ 0 h 381"/>
              <a:gd name="T8" fmla="*/ 88 w 98"/>
              <a:gd name="T9" fmla="*/ 0 h 381"/>
              <a:gd name="T10" fmla="*/ 90 w 98"/>
              <a:gd name="T11" fmla="*/ 0 h 381"/>
              <a:gd name="T12" fmla="*/ 92 w 98"/>
              <a:gd name="T13" fmla="*/ 0 h 381"/>
              <a:gd name="T14" fmla="*/ 98 w 98"/>
              <a:gd name="T15" fmla="*/ 0 h 3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381">
                <a:moveTo>
                  <a:pt x="98" y="0"/>
                </a:moveTo>
                <a:lnTo>
                  <a:pt x="73" y="379"/>
                </a:lnTo>
                <a:lnTo>
                  <a:pt x="0" y="381"/>
                </a:lnTo>
                <a:lnTo>
                  <a:pt x="9" y="0"/>
                </a:lnTo>
                <a:lnTo>
                  <a:pt x="88" y="0"/>
                </a:lnTo>
                <a:lnTo>
                  <a:pt x="90" y="0"/>
                </a:lnTo>
                <a:lnTo>
                  <a:pt x="92" y="0"/>
                </a:lnTo>
                <a:lnTo>
                  <a:pt x="98"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23" name="Freeform 101"/>
          <p:cNvSpPr>
            <a:spLocks/>
          </p:cNvSpPr>
          <p:nvPr/>
        </p:nvSpPr>
        <p:spPr bwMode="auto">
          <a:xfrm>
            <a:off x="4448176" y="972741"/>
            <a:ext cx="16669" cy="226219"/>
          </a:xfrm>
          <a:custGeom>
            <a:avLst/>
            <a:gdLst>
              <a:gd name="T0" fmla="*/ 26 w 26"/>
              <a:gd name="T1" fmla="*/ 0 h 381"/>
              <a:gd name="T2" fmla="*/ 17 w 26"/>
              <a:gd name="T3" fmla="*/ 381 h 381"/>
              <a:gd name="T4" fmla="*/ 0 w 26"/>
              <a:gd name="T5" fmla="*/ 381 h 381"/>
              <a:gd name="T6" fmla="*/ 19 w 26"/>
              <a:gd name="T7" fmla="*/ 0 h 381"/>
              <a:gd name="T8" fmla="*/ 26 w 26"/>
              <a:gd name="T9" fmla="*/ 0 h 381"/>
            </a:gdLst>
            <a:ahLst/>
            <a:cxnLst>
              <a:cxn ang="0">
                <a:pos x="T0" y="T1"/>
              </a:cxn>
              <a:cxn ang="0">
                <a:pos x="T2" y="T3"/>
              </a:cxn>
              <a:cxn ang="0">
                <a:pos x="T4" y="T5"/>
              </a:cxn>
              <a:cxn ang="0">
                <a:pos x="T6" y="T7"/>
              </a:cxn>
              <a:cxn ang="0">
                <a:pos x="T8" y="T9"/>
              </a:cxn>
            </a:cxnLst>
            <a:rect l="0" t="0" r="r" b="b"/>
            <a:pathLst>
              <a:path w="26" h="381">
                <a:moveTo>
                  <a:pt x="26" y="0"/>
                </a:moveTo>
                <a:lnTo>
                  <a:pt x="17" y="381"/>
                </a:lnTo>
                <a:lnTo>
                  <a:pt x="0" y="381"/>
                </a:lnTo>
                <a:lnTo>
                  <a:pt x="19" y="0"/>
                </a:lnTo>
                <a:lnTo>
                  <a:pt x="26"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24" name="Freeform 102"/>
          <p:cNvSpPr>
            <a:spLocks/>
          </p:cNvSpPr>
          <p:nvPr/>
        </p:nvSpPr>
        <p:spPr bwMode="auto">
          <a:xfrm>
            <a:off x="4519614" y="971550"/>
            <a:ext cx="65485" cy="226219"/>
          </a:xfrm>
          <a:custGeom>
            <a:avLst/>
            <a:gdLst>
              <a:gd name="T0" fmla="*/ 74 w 112"/>
              <a:gd name="T1" fmla="*/ 0 h 381"/>
              <a:gd name="T2" fmla="*/ 112 w 112"/>
              <a:gd name="T3" fmla="*/ 0 h 381"/>
              <a:gd name="T4" fmla="*/ 81 w 112"/>
              <a:gd name="T5" fmla="*/ 381 h 381"/>
              <a:gd name="T6" fmla="*/ 48 w 112"/>
              <a:gd name="T7" fmla="*/ 381 h 381"/>
              <a:gd name="T8" fmla="*/ 21 w 112"/>
              <a:gd name="T9" fmla="*/ 381 h 381"/>
              <a:gd name="T10" fmla="*/ 0 w 112"/>
              <a:gd name="T11" fmla="*/ 381 h 381"/>
              <a:gd name="T12" fmla="*/ 19 w 112"/>
              <a:gd name="T13" fmla="*/ 0 h 381"/>
              <a:gd name="T14" fmla="*/ 44 w 112"/>
              <a:gd name="T15" fmla="*/ 0 h 381"/>
              <a:gd name="T16" fmla="*/ 74 w 112"/>
              <a:gd name="T17"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381">
                <a:moveTo>
                  <a:pt x="74" y="0"/>
                </a:moveTo>
                <a:lnTo>
                  <a:pt x="112" y="0"/>
                </a:lnTo>
                <a:lnTo>
                  <a:pt x="81" y="381"/>
                </a:lnTo>
                <a:lnTo>
                  <a:pt x="48" y="381"/>
                </a:lnTo>
                <a:lnTo>
                  <a:pt x="21" y="381"/>
                </a:lnTo>
                <a:lnTo>
                  <a:pt x="0" y="381"/>
                </a:lnTo>
                <a:lnTo>
                  <a:pt x="19" y="0"/>
                </a:lnTo>
                <a:lnTo>
                  <a:pt x="44" y="0"/>
                </a:lnTo>
                <a:lnTo>
                  <a:pt x="74"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25" name="Freeform 103"/>
          <p:cNvSpPr>
            <a:spLocks/>
          </p:cNvSpPr>
          <p:nvPr/>
        </p:nvSpPr>
        <p:spPr bwMode="auto">
          <a:xfrm>
            <a:off x="4502945" y="971550"/>
            <a:ext cx="27385" cy="226219"/>
          </a:xfrm>
          <a:custGeom>
            <a:avLst/>
            <a:gdLst>
              <a:gd name="T0" fmla="*/ 47 w 47"/>
              <a:gd name="T1" fmla="*/ 0 h 381"/>
              <a:gd name="T2" fmla="*/ 28 w 47"/>
              <a:gd name="T3" fmla="*/ 381 h 381"/>
              <a:gd name="T4" fmla="*/ 21 w 47"/>
              <a:gd name="T5" fmla="*/ 381 h 381"/>
              <a:gd name="T6" fmla="*/ 17 w 47"/>
              <a:gd name="T7" fmla="*/ 381 h 381"/>
              <a:gd name="T8" fmla="*/ 15 w 47"/>
              <a:gd name="T9" fmla="*/ 381 h 381"/>
              <a:gd name="T10" fmla="*/ 0 w 47"/>
              <a:gd name="T11" fmla="*/ 381 h 381"/>
              <a:gd name="T12" fmla="*/ 25 w 47"/>
              <a:gd name="T13" fmla="*/ 2 h 381"/>
              <a:gd name="T14" fmla="*/ 34 w 47"/>
              <a:gd name="T15" fmla="*/ 0 h 381"/>
              <a:gd name="T16" fmla="*/ 47 w 47"/>
              <a:gd name="T17"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81">
                <a:moveTo>
                  <a:pt x="47" y="0"/>
                </a:moveTo>
                <a:lnTo>
                  <a:pt x="28" y="381"/>
                </a:lnTo>
                <a:lnTo>
                  <a:pt x="21" y="381"/>
                </a:lnTo>
                <a:lnTo>
                  <a:pt x="17" y="381"/>
                </a:lnTo>
                <a:lnTo>
                  <a:pt x="15" y="381"/>
                </a:lnTo>
                <a:lnTo>
                  <a:pt x="0" y="381"/>
                </a:lnTo>
                <a:lnTo>
                  <a:pt x="25" y="2"/>
                </a:lnTo>
                <a:lnTo>
                  <a:pt x="34" y="0"/>
                </a:lnTo>
                <a:lnTo>
                  <a:pt x="47"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26" name="Freeform 104"/>
          <p:cNvSpPr>
            <a:spLocks/>
          </p:cNvSpPr>
          <p:nvPr/>
        </p:nvSpPr>
        <p:spPr bwMode="auto">
          <a:xfrm>
            <a:off x="4573192" y="971550"/>
            <a:ext cx="30956" cy="226219"/>
          </a:xfrm>
          <a:custGeom>
            <a:avLst/>
            <a:gdLst>
              <a:gd name="T0" fmla="*/ 24 w 53"/>
              <a:gd name="T1" fmla="*/ 0 h 381"/>
              <a:gd name="T2" fmla="*/ 53 w 53"/>
              <a:gd name="T3" fmla="*/ 0 h 381"/>
              <a:gd name="T4" fmla="*/ 30 w 53"/>
              <a:gd name="T5" fmla="*/ 377 h 381"/>
              <a:gd name="T6" fmla="*/ 30 w 53"/>
              <a:gd name="T7" fmla="*/ 381 h 381"/>
              <a:gd name="T8" fmla="*/ 15 w 53"/>
              <a:gd name="T9" fmla="*/ 381 h 381"/>
              <a:gd name="T10" fmla="*/ 0 w 53"/>
              <a:gd name="T11" fmla="*/ 381 h 381"/>
              <a:gd name="T12" fmla="*/ 24 w 53"/>
              <a:gd name="T13" fmla="*/ 0 h 381"/>
            </a:gdLst>
            <a:ahLst/>
            <a:cxnLst>
              <a:cxn ang="0">
                <a:pos x="T0" y="T1"/>
              </a:cxn>
              <a:cxn ang="0">
                <a:pos x="T2" y="T3"/>
              </a:cxn>
              <a:cxn ang="0">
                <a:pos x="T4" y="T5"/>
              </a:cxn>
              <a:cxn ang="0">
                <a:pos x="T6" y="T7"/>
              </a:cxn>
              <a:cxn ang="0">
                <a:pos x="T8" y="T9"/>
              </a:cxn>
              <a:cxn ang="0">
                <a:pos x="T10" y="T11"/>
              </a:cxn>
              <a:cxn ang="0">
                <a:pos x="T12" y="T13"/>
              </a:cxn>
            </a:cxnLst>
            <a:rect l="0" t="0" r="r" b="b"/>
            <a:pathLst>
              <a:path w="53" h="381">
                <a:moveTo>
                  <a:pt x="24" y="0"/>
                </a:moveTo>
                <a:lnTo>
                  <a:pt x="53" y="0"/>
                </a:lnTo>
                <a:lnTo>
                  <a:pt x="30" y="377"/>
                </a:lnTo>
                <a:lnTo>
                  <a:pt x="30" y="381"/>
                </a:lnTo>
                <a:lnTo>
                  <a:pt x="15" y="381"/>
                </a:lnTo>
                <a:lnTo>
                  <a:pt x="0" y="381"/>
                </a:lnTo>
                <a:lnTo>
                  <a:pt x="24"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27" name="Freeform 105"/>
          <p:cNvSpPr>
            <a:spLocks/>
          </p:cNvSpPr>
          <p:nvPr/>
        </p:nvSpPr>
        <p:spPr bwMode="auto">
          <a:xfrm>
            <a:off x="4567238" y="971550"/>
            <a:ext cx="20241" cy="226219"/>
          </a:xfrm>
          <a:custGeom>
            <a:avLst/>
            <a:gdLst>
              <a:gd name="T0" fmla="*/ 31 w 34"/>
              <a:gd name="T1" fmla="*/ 0 h 381"/>
              <a:gd name="T2" fmla="*/ 34 w 34"/>
              <a:gd name="T3" fmla="*/ 0 h 381"/>
              <a:gd name="T4" fmla="*/ 10 w 34"/>
              <a:gd name="T5" fmla="*/ 381 h 381"/>
              <a:gd name="T6" fmla="*/ 0 w 34"/>
              <a:gd name="T7" fmla="*/ 381 h 381"/>
              <a:gd name="T8" fmla="*/ 31 w 34"/>
              <a:gd name="T9" fmla="*/ 0 h 381"/>
            </a:gdLst>
            <a:ahLst/>
            <a:cxnLst>
              <a:cxn ang="0">
                <a:pos x="T0" y="T1"/>
              </a:cxn>
              <a:cxn ang="0">
                <a:pos x="T2" y="T3"/>
              </a:cxn>
              <a:cxn ang="0">
                <a:pos x="T4" y="T5"/>
              </a:cxn>
              <a:cxn ang="0">
                <a:pos x="T6" y="T7"/>
              </a:cxn>
              <a:cxn ang="0">
                <a:pos x="T8" y="T9"/>
              </a:cxn>
            </a:cxnLst>
            <a:rect l="0" t="0" r="r" b="b"/>
            <a:pathLst>
              <a:path w="34" h="381">
                <a:moveTo>
                  <a:pt x="31" y="0"/>
                </a:moveTo>
                <a:lnTo>
                  <a:pt x="34" y="0"/>
                </a:lnTo>
                <a:lnTo>
                  <a:pt x="10" y="381"/>
                </a:lnTo>
                <a:lnTo>
                  <a:pt x="0" y="381"/>
                </a:lnTo>
                <a:lnTo>
                  <a:pt x="31"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28" name="Freeform 106"/>
          <p:cNvSpPr>
            <a:spLocks/>
          </p:cNvSpPr>
          <p:nvPr/>
        </p:nvSpPr>
        <p:spPr bwMode="auto">
          <a:xfrm>
            <a:off x="4591051" y="971550"/>
            <a:ext cx="86916" cy="228600"/>
          </a:xfrm>
          <a:custGeom>
            <a:avLst/>
            <a:gdLst>
              <a:gd name="T0" fmla="*/ 30 w 145"/>
              <a:gd name="T1" fmla="*/ 0 h 385"/>
              <a:gd name="T2" fmla="*/ 85 w 145"/>
              <a:gd name="T3" fmla="*/ 2 h 385"/>
              <a:gd name="T4" fmla="*/ 145 w 145"/>
              <a:gd name="T5" fmla="*/ 6 h 385"/>
              <a:gd name="T6" fmla="*/ 111 w 145"/>
              <a:gd name="T7" fmla="*/ 385 h 385"/>
              <a:gd name="T8" fmla="*/ 53 w 145"/>
              <a:gd name="T9" fmla="*/ 383 h 385"/>
              <a:gd name="T10" fmla="*/ 0 w 145"/>
              <a:gd name="T11" fmla="*/ 381 h 385"/>
              <a:gd name="T12" fmla="*/ 0 w 145"/>
              <a:gd name="T13" fmla="*/ 377 h 385"/>
              <a:gd name="T14" fmla="*/ 30 w 145"/>
              <a:gd name="T15" fmla="*/ 0 h 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385">
                <a:moveTo>
                  <a:pt x="30" y="0"/>
                </a:moveTo>
                <a:lnTo>
                  <a:pt x="85" y="2"/>
                </a:lnTo>
                <a:lnTo>
                  <a:pt x="145" y="6"/>
                </a:lnTo>
                <a:lnTo>
                  <a:pt x="111" y="385"/>
                </a:lnTo>
                <a:lnTo>
                  <a:pt x="53" y="383"/>
                </a:lnTo>
                <a:lnTo>
                  <a:pt x="0" y="381"/>
                </a:lnTo>
                <a:lnTo>
                  <a:pt x="0" y="377"/>
                </a:lnTo>
                <a:lnTo>
                  <a:pt x="30" y="0"/>
                </a:lnTo>
                <a:close/>
              </a:path>
            </a:pathLst>
          </a:custGeom>
          <a:solidFill>
            <a:schemeClr val="accent3">
              <a:alpha val="68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29" name="Freeform 107"/>
          <p:cNvSpPr>
            <a:spLocks/>
          </p:cNvSpPr>
          <p:nvPr/>
        </p:nvSpPr>
        <p:spPr bwMode="auto">
          <a:xfrm>
            <a:off x="4591051" y="971550"/>
            <a:ext cx="17860" cy="225029"/>
          </a:xfrm>
          <a:custGeom>
            <a:avLst/>
            <a:gdLst>
              <a:gd name="T0" fmla="*/ 23 w 30"/>
              <a:gd name="T1" fmla="*/ 0 h 377"/>
              <a:gd name="T2" fmla="*/ 30 w 30"/>
              <a:gd name="T3" fmla="*/ 0 h 377"/>
              <a:gd name="T4" fmla="*/ 0 w 30"/>
              <a:gd name="T5" fmla="*/ 377 h 377"/>
              <a:gd name="T6" fmla="*/ 23 w 30"/>
              <a:gd name="T7" fmla="*/ 0 h 377"/>
            </a:gdLst>
            <a:ahLst/>
            <a:cxnLst>
              <a:cxn ang="0">
                <a:pos x="T0" y="T1"/>
              </a:cxn>
              <a:cxn ang="0">
                <a:pos x="T2" y="T3"/>
              </a:cxn>
              <a:cxn ang="0">
                <a:pos x="T4" y="T5"/>
              </a:cxn>
              <a:cxn ang="0">
                <a:pos x="T6" y="T7"/>
              </a:cxn>
            </a:cxnLst>
            <a:rect l="0" t="0" r="r" b="b"/>
            <a:pathLst>
              <a:path w="30" h="377">
                <a:moveTo>
                  <a:pt x="23" y="0"/>
                </a:moveTo>
                <a:lnTo>
                  <a:pt x="30" y="0"/>
                </a:lnTo>
                <a:lnTo>
                  <a:pt x="0" y="377"/>
                </a:lnTo>
                <a:lnTo>
                  <a:pt x="23"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30" name="Freeform 108"/>
          <p:cNvSpPr>
            <a:spLocks/>
          </p:cNvSpPr>
          <p:nvPr/>
        </p:nvSpPr>
        <p:spPr bwMode="auto">
          <a:xfrm>
            <a:off x="4673204" y="975123"/>
            <a:ext cx="55960" cy="227410"/>
          </a:xfrm>
          <a:custGeom>
            <a:avLst/>
            <a:gdLst>
              <a:gd name="T0" fmla="*/ 24 w 94"/>
              <a:gd name="T1" fmla="*/ 0 h 383"/>
              <a:gd name="T2" fmla="*/ 94 w 94"/>
              <a:gd name="T3" fmla="*/ 5 h 383"/>
              <a:gd name="T4" fmla="*/ 50 w 94"/>
              <a:gd name="T5" fmla="*/ 383 h 383"/>
              <a:gd name="T6" fmla="*/ 0 w 94"/>
              <a:gd name="T7" fmla="*/ 381 h 383"/>
              <a:gd name="T8" fmla="*/ 24 w 94"/>
              <a:gd name="T9" fmla="*/ 0 h 383"/>
            </a:gdLst>
            <a:ahLst/>
            <a:cxnLst>
              <a:cxn ang="0">
                <a:pos x="T0" y="T1"/>
              </a:cxn>
              <a:cxn ang="0">
                <a:pos x="T2" y="T3"/>
              </a:cxn>
              <a:cxn ang="0">
                <a:pos x="T4" y="T5"/>
              </a:cxn>
              <a:cxn ang="0">
                <a:pos x="T6" y="T7"/>
              </a:cxn>
              <a:cxn ang="0">
                <a:pos x="T8" y="T9"/>
              </a:cxn>
            </a:cxnLst>
            <a:rect l="0" t="0" r="r" b="b"/>
            <a:pathLst>
              <a:path w="94" h="383">
                <a:moveTo>
                  <a:pt x="24" y="0"/>
                </a:moveTo>
                <a:lnTo>
                  <a:pt x="94" y="5"/>
                </a:lnTo>
                <a:lnTo>
                  <a:pt x="50" y="383"/>
                </a:lnTo>
                <a:lnTo>
                  <a:pt x="0" y="381"/>
                </a:lnTo>
                <a:lnTo>
                  <a:pt x="24"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31" name="Freeform 109"/>
          <p:cNvSpPr>
            <a:spLocks/>
          </p:cNvSpPr>
          <p:nvPr/>
        </p:nvSpPr>
        <p:spPr bwMode="auto">
          <a:xfrm>
            <a:off x="4657726" y="975123"/>
            <a:ext cx="29766" cy="226219"/>
          </a:xfrm>
          <a:custGeom>
            <a:avLst/>
            <a:gdLst>
              <a:gd name="T0" fmla="*/ 34 w 51"/>
              <a:gd name="T1" fmla="*/ 0 h 381"/>
              <a:gd name="T2" fmla="*/ 51 w 51"/>
              <a:gd name="T3" fmla="*/ 0 h 381"/>
              <a:gd name="T4" fmla="*/ 27 w 51"/>
              <a:gd name="T5" fmla="*/ 381 h 381"/>
              <a:gd name="T6" fmla="*/ 0 w 51"/>
              <a:gd name="T7" fmla="*/ 379 h 381"/>
              <a:gd name="T8" fmla="*/ 34 w 51"/>
              <a:gd name="T9" fmla="*/ 0 h 381"/>
            </a:gdLst>
            <a:ahLst/>
            <a:cxnLst>
              <a:cxn ang="0">
                <a:pos x="T0" y="T1"/>
              </a:cxn>
              <a:cxn ang="0">
                <a:pos x="T2" y="T3"/>
              </a:cxn>
              <a:cxn ang="0">
                <a:pos x="T4" y="T5"/>
              </a:cxn>
              <a:cxn ang="0">
                <a:pos x="T6" y="T7"/>
              </a:cxn>
              <a:cxn ang="0">
                <a:pos x="T8" y="T9"/>
              </a:cxn>
            </a:cxnLst>
            <a:rect l="0" t="0" r="r" b="b"/>
            <a:pathLst>
              <a:path w="51" h="381">
                <a:moveTo>
                  <a:pt x="34" y="0"/>
                </a:moveTo>
                <a:lnTo>
                  <a:pt x="51" y="0"/>
                </a:lnTo>
                <a:lnTo>
                  <a:pt x="27" y="381"/>
                </a:lnTo>
                <a:lnTo>
                  <a:pt x="0" y="379"/>
                </a:lnTo>
                <a:lnTo>
                  <a:pt x="34"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32" name="Freeform 110"/>
          <p:cNvSpPr>
            <a:spLocks/>
          </p:cNvSpPr>
          <p:nvPr/>
        </p:nvSpPr>
        <p:spPr bwMode="auto">
          <a:xfrm>
            <a:off x="4717257" y="978694"/>
            <a:ext cx="46435" cy="227410"/>
          </a:xfrm>
          <a:custGeom>
            <a:avLst/>
            <a:gdLst>
              <a:gd name="T0" fmla="*/ 34 w 79"/>
              <a:gd name="T1" fmla="*/ 0 h 383"/>
              <a:gd name="T2" fmla="*/ 79 w 79"/>
              <a:gd name="T3" fmla="*/ 4 h 383"/>
              <a:gd name="T4" fmla="*/ 42 w 79"/>
              <a:gd name="T5" fmla="*/ 383 h 383"/>
              <a:gd name="T6" fmla="*/ 0 w 79"/>
              <a:gd name="T7" fmla="*/ 379 h 383"/>
              <a:gd name="T8" fmla="*/ 34 w 79"/>
              <a:gd name="T9" fmla="*/ 0 h 383"/>
            </a:gdLst>
            <a:ahLst/>
            <a:cxnLst>
              <a:cxn ang="0">
                <a:pos x="T0" y="T1"/>
              </a:cxn>
              <a:cxn ang="0">
                <a:pos x="T2" y="T3"/>
              </a:cxn>
              <a:cxn ang="0">
                <a:pos x="T4" y="T5"/>
              </a:cxn>
              <a:cxn ang="0">
                <a:pos x="T6" y="T7"/>
              </a:cxn>
              <a:cxn ang="0">
                <a:pos x="T8" y="T9"/>
              </a:cxn>
            </a:cxnLst>
            <a:rect l="0" t="0" r="r" b="b"/>
            <a:pathLst>
              <a:path w="79" h="383">
                <a:moveTo>
                  <a:pt x="34" y="0"/>
                </a:moveTo>
                <a:lnTo>
                  <a:pt x="79" y="4"/>
                </a:lnTo>
                <a:lnTo>
                  <a:pt x="42" y="383"/>
                </a:lnTo>
                <a:lnTo>
                  <a:pt x="0" y="379"/>
                </a:lnTo>
                <a:lnTo>
                  <a:pt x="34"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33" name="Freeform 111"/>
          <p:cNvSpPr>
            <a:spLocks/>
          </p:cNvSpPr>
          <p:nvPr/>
        </p:nvSpPr>
        <p:spPr bwMode="auto">
          <a:xfrm>
            <a:off x="4702969" y="978694"/>
            <a:ext cx="34529" cy="225029"/>
          </a:xfrm>
          <a:custGeom>
            <a:avLst/>
            <a:gdLst>
              <a:gd name="T0" fmla="*/ 44 w 57"/>
              <a:gd name="T1" fmla="*/ 0 h 379"/>
              <a:gd name="T2" fmla="*/ 57 w 57"/>
              <a:gd name="T3" fmla="*/ 0 h 379"/>
              <a:gd name="T4" fmla="*/ 23 w 57"/>
              <a:gd name="T5" fmla="*/ 379 h 379"/>
              <a:gd name="T6" fmla="*/ 0 w 57"/>
              <a:gd name="T7" fmla="*/ 378 h 379"/>
              <a:gd name="T8" fmla="*/ 44 w 57"/>
              <a:gd name="T9" fmla="*/ 0 h 379"/>
            </a:gdLst>
            <a:ahLst/>
            <a:cxnLst>
              <a:cxn ang="0">
                <a:pos x="T0" y="T1"/>
              </a:cxn>
              <a:cxn ang="0">
                <a:pos x="T2" y="T3"/>
              </a:cxn>
              <a:cxn ang="0">
                <a:pos x="T4" y="T5"/>
              </a:cxn>
              <a:cxn ang="0">
                <a:pos x="T6" y="T7"/>
              </a:cxn>
              <a:cxn ang="0">
                <a:pos x="T8" y="T9"/>
              </a:cxn>
            </a:cxnLst>
            <a:rect l="0" t="0" r="r" b="b"/>
            <a:pathLst>
              <a:path w="57" h="379">
                <a:moveTo>
                  <a:pt x="44" y="0"/>
                </a:moveTo>
                <a:lnTo>
                  <a:pt x="57" y="0"/>
                </a:lnTo>
                <a:lnTo>
                  <a:pt x="23" y="379"/>
                </a:lnTo>
                <a:lnTo>
                  <a:pt x="0" y="378"/>
                </a:lnTo>
                <a:lnTo>
                  <a:pt x="44"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34" name="Freeform 112"/>
          <p:cNvSpPr>
            <a:spLocks/>
          </p:cNvSpPr>
          <p:nvPr/>
        </p:nvSpPr>
        <p:spPr bwMode="auto">
          <a:xfrm>
            <a:off x="4762501" y="982266"/>
            <a:ext cx="36910" cy="225029"/>
          </a:xfrm>
          <a:custGeom>
            <a:avLst/>
            <a:gdLst>
              <a:gd name="T0" fmla="*/ 42 w 63"/>
              <a:gd name="T1" fmla="*/ 0 h 377"/>
              <a:gd name="T2" fmla="*/ 63 w 63"/>
              <a:gd name="T3" fmla="*/ 2 h 377"/>
              <a:gd name="T4" fmla="*/ 6 w 63"/>
              <a:gd name="T5" fmla="*/ 377 h 377"/>
              <a:gd name="T6" fmla="*/ 0 w 63"/>
              <a:gd name="T7" fmla="*/ 377 h 377"/>
              <a:gd name="T8" fmla="*/ 42 w 63"/>
              <a:gd name="T9" fmla="*/ 0 h 377"/>
            </a:gdLst>
            <a:ahLst/>
            <a:cxnLst>
              <a:cxn ang="0">
                <a:pos x="T0" y="T1"/>
              </a:cxn>
              <a:cxn ang="0">
                <a:pos x="T2" y="T3"/>
              </a:cxn>
              <a:cxn ang="0">
                <a:pos x="T4" y="T5"/>
              </a:cxn>
              <a:cxn ang="0">
                <a:pos x="T6" y="T7"/>
              </a:cxn>
              <a:cxn ang="0">
                <a:pos x="T8" y="T9"/>
              </a:cxn>
            </a:cxnLst>
            <a:rect l="0" t="0" r="r" b="b"/>
            <a:pathLst>
              <a:path w="63" h="377">
                <a:moveTo>
                  <a:pt x="42" y="0"/>
                </a:moveTo>
                <a:lnTo>
                  <a:pt x="63" y="2"/>
                </a:lnTo>
                <a:lnTo>
                  <a:pt x="6" y="377"/>
                </a:lnTo>
                <a:lnTo>
                  <a:pt x="0" y="377"/>
                </a:lnTo>
                <a:lnTo>
                  <a:pt x="42"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35" name="Freeform 113"/>
          <p:cNvSpPr>
            <a:spLocks/>
          </p:cNvSpPr>
          <p:nvPr/>
        </p:nvSpPr>
        <p:spPr bwMode="auto">
          <a:xfrm>
            <a:off x="4741070" y="981075"/>
            <a:ext cx="46435" cy="226219"/>
          </a:xfrm>
          <a:custGeom>
            <a:avLst/>
            <a:gdLst>
              <a:gd name="T0" fmla="*/ 37 w 77"/>
              <a:gd name="T1" fmla="*/ 0 h 381"/>
              <a:gd name="T2" fmla="*/ 77 w 77"/>
              <a:gd name="T3" fmla="*/ 4 h 381"/>
              <a:gd name="T4" fmla="*/ 35 w 77"/>
              <a:gd name="T5" fmla="*/ 381 h 381"/>
              <a:gd name="T6" fmla="*/ 0 w 77"/>
              <a:gd name="T7" fmla="*/ 379 h 381"/>
              <a:gd name="T8" fmla="*/ 37 w 77"/>
              <a:gd name="T9" fmla="*/ 0 h 381"/>
            </a:gdLst>
            <a:ahLst/>
            <a:cxnLst>
              <a:cxn ang="0">
                <a:pos x="T0" y="T1"/>
              </a:cxn>
              <a:cxn ang="0">
                <a:pos x="T2" y="T3"/>
              </a:cxn>
              <a:cxn ang="0">
                <a:pos x="T4" y="T5"/>
              </a:cxn>
              <a:cxn ang="0">
                <a:pos x="T6" y="T7"/>
              </a:cxn>
              <a:cxn ang="0">
                <a:pos x="T8" y="T9"/>
              </a:cxn>
            </a:cxnLst>
            <a:rect l="0" t="0" r="r" b="b"/>
            <a:pathLst>
              <a:path w="77" h="381">
                <a:moveTo>
                  <a:pt x="37" y="0"/>
                </a:moveTo>
                <a:lnTo>
                  <a:pt x="77" y="4"/>
                </a:lnTo>
                <a:lnTo>
                  <a:pt x="35" y="381"/>
                </a:lnTo>
                <a:lnTo>
                  <a:pt x="0" y="379"/>
                </a:lnTo>
                <a:lnTo>
                  <a:pt x="37"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36" name="Freeform 114"/>
          <p:cNvSpPr>
            <a:spLocks/>
          </p:cNvSpPr>
          <p:nvPr/>
        </p:nvSpPr>
        <p:spPr bwMode="auto">
          <a:xfrm>
            <a:off x="4799410" y="987029"/>
            <a:ext cx="67866" cy="227410"/>
          </a:xfrm>
          <a:custGeom>
            <a:avLst/>
            <a:gdLst>
              <a:gd name="T0" fmla="*/ 37 w 113"/>
              <a:gd name="T1" fmla="*/ 0 h 381"/>
              <a:gd name="T2" fmla="*/ 113 w 113"/>
              <a:gd name="T3" fmla="*/ 10 h 381"/>
              <a:gd name="T4" fmla="*/ 50 w 113"/>
              <a:gd name="T5" fmla="*/ 381 h 381"/>
              <a:gd name="T6" fmla="*/ 0 w 113"/>
              <a:gd name="T7" fmla="*/ 376 h 381"/>
              <a:gd name="T8" fmla="*/ 37 w 113"/>
              <a:gd name="T9" fmla="*/ 0 h 381"/>
            </a:gdLst>
            <a:ahLst/>
            <a:cxnLst>
              <a:cxn ang="0">
                <a:pos x="T0" y="T1"/>
              </a:cxn>
              <a:cxn ang="0">
                <a:pos x="T2" y="T3"/>
              </a:cxn>
              <a:cxn ang="0">
                <a:pos x="T4" y="T5"/>
              </a:cxn>
              <a:cxn ang="0">
                <a:pos x="T6" y="T7"/>
              </a:cxn>
              <a:cxn ang="0">
                <a:pos x="T8" y="T9"/>
              </a:cxn>
            </a:cxnLst>
            <a:rect l="0" t="0" r="r" b="b"/>
            <a:pathLst>
              <a:path w="113" h="381">
                <a:moveTo>
                  <a:pt x="37" y="0"/>
                </a:moveTo>
                <a:lnTo>
                  <a:pt x="113" y="10"/>
                </a:lnTo>
                <a:lnTo>
                  <a:pt x="50" y="381"/>
                </a:lnTo>
                <a:lnTo>
                  <a:pt x="0" y="376"/>
                </a:lnTo>
                <a:lnTo>
                  <a:pt x="37" y="0"/>
                </a:lnTo>
                <a:close/>
              </a:path>
            </a:pathLst>
          </a:custGeom>
          <a:solidFill>
            <a:schemeClr val="accent3">
              <a:alpha val="68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37" name="Freeform 115"/>
          <p:cNvSpPr>
            <a:spLocks/>
          </p:cNvSpPr>
          <p:nvPr/>
        </p:nvSpPr>
        <p:spPr bwMode="auto">
          <a:xfrm>
            <a:off x="4766073" y="983457"/>
            <a:ext cx="55960" cy="227410"/>
          </a:xfrm>
          <a:custGeom>
            <a:avLst/>
            <a:gdLst>
              <a:gd name="T0" fmla="*/ 57 w 94"/>
              <a:gd name="T1" fmla="*/ 0 h 381"/>
              <a:gd name="T2" fmla="*/ 94 w 94"/>
              <a:gd name="T3" fmla="*/ 5 h 381"/>
              <a:gd name="T4" fmla="*/ 57 w 94"/>
              <a:gd name="T5" fmla="*/ 381 h 381"/>
              <a:gd name="T6" fmla="*/ 0 w 94"/>
              <a:gd name="T7" fmla="*/ 375 h 381"/>
              <a:gd name="T8" fmla="*/ 57 w 94"/>
              <a:gd name="T9" fmla="*/ 0 h 381"/>
            </a:gdLst>
            <a:ahLst/>
            <a:cxnLst>
              <a:cxn ang="0">
                <a:pos x="T0" y="T1"/>
              </a:cxn>
              <a:cxn ang="0">
                <a:pos x="T2" y="T3"/>
              </a:cxn>
              <a:cxn ang="0">
                <a:pos x="T4" y="T5"/>
              </a:cxn>
              <a:cxn ang="0">
                <a:pos x="T6" y="T7"/>
              </a:cxn>
              <a:cxn ang="0">
                <a:pos x="T8" y="T9"/>
              </a:cxn>
            </a:cxnLst>
            <a:rect l="0" t="0" r="r" b="b"/>
            <a:pathLst>
              <a:path w="94" h="381">
                <a:moveTo>
                  <a:pt x="57" y="0"/>
                </a:moveTo>
                <a:lnTo>
                  <a:pt x="94" y="5"/>
                </a:lnTo>
                <a:lnTo>
                  <a:pt x="57" y="381"/>
                </a:lnTo>
                <a:lnTo>
                  <a:pt x="0" y="375"/>
                </a:lnTo>
                <a:lnTo>
                  <a:pt x="57"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38" name="Freeform 116"/>
          <p:cNvSpPr>
            <a:spLocks/>
          </p:cNvSpPr>
          <p:nvPr/>
        </p:nvSpPr>
        <p:spPr bwMode="auto">
          <a:xfrm>
            <a:off x="4849417" y="995362"/>
            <a:ext cx="79772" cy="223838"/>
          </a:xfrm>
          <a:custGeom>
            <a:avLst/>
            <a:gdLst>
              <a:gd name="T0" fmla="*/ 55 w 134"/>
              <a:gd name="T1" fmla="*/ 0 h 377"/>
              <a:gd name="T2" fmla="*/ 134 w 134"/>
              <a:gd name="T3" fmla="*/ 11 h 377"/>
              <a:gd name="T4" fmla="*/ 63 w 134"/>
              <a:gd name="T5" fmla="*/ 377 h 377"/>
              <a:gd name="T6" fmla="*/ 0 w 134"/>
              <a:gd name="T7" fmla="*/ 369 h 377"/>
              <a:gd name="T8" fmla="*/ 55 w 134"/>
              <a:gd name="T9" fmla="*/ 0 h 377"/>
            </a:gdLst>
            <a:ahLst/>
            <a:cxnLst>
              <a:cxn ang="0">
                <a:pos x="T0" y="T1"/>
              </a:cxn>
              <a:cxn ang="0">
                <a:pos x="T2" y="T3"/>
              </a:cxn>
              <a:cxn ang="0">
                <a:pos x="T4" y="T5"/>
              </a:cxn>
              <a:cxn ang="0">
                <a:pos x="T6" y="T7"/>
              </a:cxn>
              <a:cxn ang="0">
                <a:pos x="T8" y="T9"/>
              </a:cxn>
            </a:cxnLst>
            <a:rect l="0" t="0" r="r" b="b"/>
            <a:pathLst>
              <a:path w="134" h="377">
                <a:moveTo>
                  <a:pt x="55" y="0"/>
                </a:moveTo>
                <a:lnTo>
                  <a:pt x="134" y="11"/>
                </a:lnTo>
                <a:lnTo>
                  <a:pt x="63" y="377"/>
                </a:lnTo>
                <a:lnTo>
                  <a:pt x="0" y="369"/>
                </a:lnTo>
                <a:lnTo>
                  <a:pt x="55"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39" name="Freeform 117"/>
          <p:cNvSpPr>
            <a:spLocks/>
          </p:cNvSpPr>
          <p:nvPr/>
        </p:nvSpPr>
        <p:spPr bwMode="auto">
          <a:xfrm>
            <a:off x="4830367" y="992982"/>
            <a:ext cx="51197" cy="222647"/>
          </a:xfrm>
          <a:custGeom>
            <a:avLst/>
            <a:gdLst>
              <a:gd name="T0" fmla="*/ 63 w 87"/>
              <a:gd name="T1" fmla="*/ 0 h 373"/>
              <a:gd name="T2" fmla="*/ 87 w 87"/>
              <a:gd name="T3" fmla="*/ 4 h 373"/>
              <a:gd name="T4" fmla="*/ 32 w 87"/>
              <a:gd name="T5" fmla="*/ 373 h 373"/>
              <a:gd name="T6" fmla="*/ 0 w 87"/>
              <a:gd name="T7" fmla="*/ 371 h 373"/>
              <a:gd name="T8" fmla="*/ 63 w 87"/>
              <a:gd name="T9" fmla="*/ 0 h 373"/>
            </a:gdLst>
            <a:ahLst/>
            <a:cxnLst>
              <a:cxn ang="0">
                <a:pos x="T0" y="T1"/>
              </a:cxn>
              <a:cxn ang="0">
                <a:pos x="T2" y="T3"/>
              </a:cxn>
              <a:cxn ang="0">
                <a:pos x="T4" y="T5"/>
              </a:cxn>
              <a:cxn ang="0">
                <a:pos x="T6" y="T7"/>
              </a:cxn>
              <a:cxn ang="0">
                <a:pos x="T8" y="T9"/>
              </a:cxn>
            </a:cxnLst>
            <a:rect l="0" t="0" r="r" b="b"/>
            <a:pathLst>
              <a:path w="87" h="373">
                <a:moveTo>
                  <a:pt x="63" y="0"/>
                </a:moveTo>
                <a:lnTo>
                  <a:pt x="87" y="4"/>
                </a:lnTo>
                <a:lnTo>
                  <a:pt x="32" y="373"/>
                </a:lnTo>
                <a:lnTo>
                  <a:pt x="0" y="371"/>
                </a:lnTo>
                <a:lnTo>
                  <a:pt x="63"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40" name="Freeform 118"/>
          <p:cNvSpPr>
            <a:spLocks/>
          </p:cNvSpPr>
          <p:nvPr/>
        </p:nvSpPr>
        <p:spPr bwMode="auto">
          <a:xfrm>
            <a:off x="4912520" y="1004888"/>
            <a:ext cx="75010" cy="222647"/>
          </a:xfrm>
          <a:custGeom>
            <a:avLst/>
            <a:gdLst>
              <a:gd name="T0" fmla="*/ 62 w 126"/>
              <a:gd name="T1" fmla="*/ 0 h 373"/>
              <a:gd name="T2" fmla="*/ 126 w 126"/>
              <a:gd name="T3" fmla="*/ 11 h 373"/>
              <a:gd name="T4" fmla="*/ 55 w 126"/>
              <a:gd name="T5" fmla="*/ 373 h 373"/>
              <a:gd name="T6" fmla="*/ 0 w 126"/>
              <a:gd name="T7" fmla="*/ 365 h 373"/>
              <a:gd name="T8" fmla="*/ 62 w 126"/>
              <a:gd name="T9" fmla="*/ 0 h 373"/>
            </a:gdLst>
            <a:ahLst/>
            <a:cxnLst>
              <a:cxn ang="0">
                <a:pos x="T0" y="T1"/>
              </a:cxn>
              <a:cxn ang="0">
                <a:pos x="T2" y="T3"/>
              </a:cxn>
              <a:cxn ang="0">
                <a:pos x="T4" y="T5"/>
              </a:cxn>
              <a:cxn ang="0">
                <a:pos x="T6" y="T7"/>
              </a:cxn>
              <a:cxn ang="0">
                <a:pos x="T8" y="T9"/>
              </a:cxn>
            </a:cxnLst>
            <a:rect l="0" t="0" r="r" b="b"/>
            <a:pathLst>
              <a:path w="126" h="373">
                <a:moveTo>
                  <a:pt x="62" y="0"/>
                </a:moveTo>
                <a:lnTo>
                  <a:pt x="126" y="11"/>
                </a:lnTo>
                <a:lnTo>
                  <a:pt x="55" y="373"/>
                </a:lnTo>
                <a:lnTo>
                  <a:pt x="0" y="365"/>
                </a:lnTo>
                <a:lnTo>
                  <a:pt x="62"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41" name="Freeform 119"/>
          <p:cNvSpPr>
            <a:spLocks/>
          </p:cNvSpPr>
          <p:nvPr/>
        </p:nvSpPr>
        <p:spPr bwMode="auto">
          <a:xfrm>
            <a:off x="4886326" y="1001317"/>
            <a:ext cx="63104" cy="221456"/>
          </a:xfrm>
          <a:custGeom>
            <a:avLst/>
            <a:gdLst>
              <a:gd name="T0" fmla="*/ 71 w 105"/>
              <a:gd name="T1" fmla="*/ 0 h 371"/>
              <a:gd name="T2" fmla="*/ 105 w 105"/>
              <a:gd name="T3" fmla="*/ 6 h 371"/>
              <a:gd name="T4" fmla="*/ 43 w 105"/>
              <a:gd name="T5" fmla="*/ 371 h 371"/>
              <a:gd name="T6" fmla="*/ 0 w 105"/>
              <a:gd name="T7" fmla="*/ 366 h 371"/>
              <a:gd name="T8" fmla="*/ 71 w 105"/>
              <a:gd name="T9" fmla="*/ 0 h 371"/>
            </a:gdLst>
            <a:ahLst/>
            <a:cxnLst>
              <a:cxn ang="0">
                <a:pos x="T0" y="T1"/>
              </a:cxn>
              <a:cxn ang="0">
                <a:pos x="T2" y="T3"/>
              </a:cxn>
              <a:cxn ang="0">
                <a:pos x="T4" y="T5"/>
              </a:cxn>
              <a:cxn ang="0">
                <a:pos x="T6" y="T7"/>
              </a:cxn>
              <a:cxn ang="0">
                <a:pos x="T8" y="T9"/>
              </a:cxn>
            </a:cxnLst>
            <a:rect l="0" t="0" r="r" b="b"/>
            <a:pathLst>
              <a:path w="105" h="371">
                <a:moveTo>
                  <a:pt x="71" y="0"/>
                </a:moveTo>
                <a:lnTo>
                  <a:pt x="105" y="6"/>
                </a:lnTo>
                <a:lnTo>
                  <a:pt x="43" y="371"/>
                </a:lnTo>
                <a:lnTo>
                  <a:pt x="0" y="366"/>
                </a:lnTo>
                <a:lnTo>
                  <a:pt x="71"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42" name="Freeform 120"/>
          <p:cNvSpPr>
            <a:spLocks/>
          </p:cNvSpPr>
          <p:nvPr/>
        </p:nvSpPr>
        <p:spPr bwMode="auto">
          <a:xfrm>
            <a:off x="4950620" y="1014413"/>
            <a:ext cx="76200" cy="219075"/>
          </a:xfrm>
          <a:custGeom>
            <a:avLst/>
            <a:gdLst>
              <a:gd name="T0" fmla="*/ 74 w 128"/>
              <a:gd name="T1" fmla="*/ 0 h 367"/>
              <a:gd name="T2" fmla="*/ 128 w 128"/>
              <a:gd name="T3" fmla="*/ 9 h 367"/>
              <a:gd name="T4" fmla="*/ 62 w 128"/>
              <a:gd name="T5" fmla="*/ 367 h 367"/>
              <a:gd name="T6" fmla="*/ 0 w 128"/>
              <a:gd name="T7" fmla="*/ 360 h 367"/>
              <a:gd name="T8" fmla="*/ 74 w 128"/>
              <a:gd name="T9" fmla="*/ 0 h 367"/>
            </a:gdLst>
            <a:ahLst/>
            <a:cxnLst>
              <a:cxn ang="0">
                <a:pos x="T0" y="T1"/>
              </a:cxn>
              <a:cxn ang="0">
                <a:pos x="T2" y="T3"/>
              </a:cxn>
              <a:cxn ang="0">
                <a:pos x="T4" y="T5"/>
              </a:cxn>
              <a:cxn ang="0">
                <a:pos x="T6" y="T7"/>
              </a:cxn>
              <a:cxn ang="0">
                <a:pos x="T8" y="T9"/>
              </a:cxn>
            </a:cxnLst>
            <a:rect l="0" t="0" r="r" b="b"/>
            <a:pathLst>
              <a:path w="128" h="367">
                <a:moveTo>
                  <a:pt x="74" y="0"/>
                </a:moveTo>
                <a:lnTo>
                  <a:pt x="128" y="9"/>
                </a:lnTo>
                <a:lnTo>
                  <a:pt x="62" y="367"/>
                </a:lnTo>
                <a:lnTo>
                  <a:pt x="0" y="360"/>
                </a:lnTo>
                <a:lnTo>
                  <a:pt x="74"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43" name="Freeform 121"/>
          <p:cNvSpPr>
            <a:spLocks/>
          </p:cNvSpPr>
          <p:nvPr/>
        </p:nvSpPr>
        <p:spPr bwMode="auto">
          <a:xfrm>
            <a:off x="4991101" y="1021556"/>
            <a:ext cx="91679" cy="219075"/>
          </a:xfrm>
          <a:custGeom>
            <a:avLst/>
            <a:gdLst>
              <a:gd name="T0" fmla="*/ 71 w 152"/>
              <a:gd name="T1" fmla="*/ 0 h 368"/>
              <a:gd name="T2" fmla="*/ 152 w 152"/>
              <a:gd name="T3" fmla="*/ 17 h 368"/>
              <a:gd name="T4" fmla="*/ 66 w 152"/>
              <a:gd name="T5" fmla="*/ 368 h 368"/>
              <a:gd name="T6" fmla="*/ 0 w 152"/>
              <a:gd name="T7" fmla="*/ 356 h 368"/>
              <a:gd name="T8" fmla="*/ 71 w 152"/>
              <a:gd name="T9" fmla="*/ 0 h 368"/>
            </a:gdLst>
            <a:ahLst/>
            <a:cxnLst>
              <a:cxn ang="0">
                <a:pos x="T0" y="T1"/>
              </a:cxn>
              <a:cxn ang="0">
                <a:pos x="T2" y="T3"/>
              </a:cxn>
              <a:cxn ang="0">
                <a:pos x="T4" y="T5"/>
              </a:cxn>
              <a:cxn ang="0">
                <a:pos x="T6" y="T7"/>
              </a:cxn>
              <a:cxn ang="0">
                <a:pos x="T8" y="T9"/>
              </a:cxn>
            </a:cxnLst>
            <a:rect l="0" t="0" r="r" b="b"/>
            <a:pathLst>
              <a:path w="152" h="368">
                <a:moveTo>
                  <a:pt x="71" y="0"/>
                </a:moveTo>
                <a:lnTo>
                  <a:pt x="152" y="17"/>
                </a:lnTo>
                <a:lnTo>
                  <a:pt x="66" y="368"/>
                </a:lnTo>
                <a:lnTo>
                  <a:pt x="0" y="356"/>
                </a:lnTo>
                <a:lnTo>
                  <a:pt x="71"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44" name="Freeform 122"/>
          <p:cNvSpPr>
            <a:spLocks/>
          </p:cNvSpPr>
          <p:nvPr/>
        </p:nvSpPr>
        <p:spPr bwMode="auto">
          <a:xfrm>
            <a:off x="4987529" y="1020366"/>
            <a:ext cx="46435" cy="214313"/>
          </a:xfrm>
          <a:custGeom>
            <a:avLst/>
            <a:gdLst>
              <a:gd name="T0" fmla="*/ 66 w 79"/>
              <a:gd name="T1" fmla="*/ 0 h 360"/>
              <a:gd name="T2" fmla="*/ 79 w 79"/>
              <a:gd name="T3" fmla="*/ 4 h 360"/>
              <a:gd name="T4" fmla="*/ 8 w 79"/>
              <a:gd name="T5" fmla="*/ 360 h 360"/>
              <a:gd name="T6" fmla="*/ 0 w 79"/>
              <a:gd name="T7" fmla="*/ 358 h 360"/>
              <a:gd name="T8" fmla="*/ 66 w 79"/>
              <a:gd name="T9" fmla="*/ 0 h 360"/>
            </a:gdLst>
            <a:ahLst/>
            <a:cxnLst>
              <a:cxn ang="0">
                <a:pos x="T0" y="T1"/>
              </a:cxn>
              <a:cxn ang="0">
                <a:pos x="T2" y="T3"/>
              </a:cxn>
              <a:cxn ang="0">
                <a:pos x="T4" y="T5"/>
              </a:cxn>
              <a:cxn ang="0">
                <a:pos x="T6" y="T7"/>
              </a:cxn>
              <a:cxn ang="0">
                <a:pos x="T8" y="T9"/>
              </a:cxn>
            </a:cxnLst>
            <a:rect l="0" t="0" r="r" b="b"/>
            <a:pathLst>
              <a:path w="79" h="360">
                <a:moveTo>
                  <a:pt x="66" y="0"/>
                </a:moveTo>
                <a:lnTo>
                  <a:pt x="79" y="4"/>
                </a:lnTo>
                <a:lnTo>
                  <a:pt x="8" y="360"/>
                </a:lnTo>
                <a:lnTo>
                  <a:pt x="0" y="358"/>
                </a:lnTo>
                <a:lnTo>
                  <a:pt x="66" y="0"/>
                </a:lnTo>
                <a:close/>
              </a:path>
            </a:pathLst>
          </a:custGeom>
          <a:solidFill>
            <a:schemeClr val="accent3">
              <a:alpha val="68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45" name="Freeform 123"/>
          <p:cNvSpPr>
            <a:spLocks/>
          </p:cNvSpPr>
          <p:nvPr/>
        </p:nvSpPr>
        <p:spPr bwMode="auto">
          <a:xfrm>
            <a:off x="5044679" y="1033463"/>
            <a:ext cx="95250" cy="217885"/>
          </a:xfrm>
          <a:custGeom>
            <a:avLst/>
            <a:gdLst>
              <a:gd name="T0" fmla="*/ 68 w 161"/>
              <a:gd name="T1" fmla="*/ 0 h 366"/>
              <a:gd name="T2" fmla="*/ 161 w 161"/>
              <a:gd name="T3" fmla="*/ 22 h 366"/>
              <a:gd name="T4" fmla="*/ 76 w 161"/>
              <a:gd name="T5" fmla="*/ 366 h 366"/>
              <a:gd name="T6" fmla="*/ 0 w 161"/>
              <a:gd name="T7" fmla="*/ 352 h 366"/>
              <a:gd name="T8" fmla="*/ 68 w 161"/>
              <a:gd name="T9" fmla="*/ 0 h 366"/>
            </a:gdLst>
            <a:ahLst/>
            <a:cxnLst>
              <a:cxn ang="0">
                <a:pos x="T0" y="T1"/>
              </a:cxn>
              <a:cxn ang="0">
                <a:pos x="T2" y="T3"/>
              </a:cxn>
              <a:cxn ang="0">
                <a:pos x="T4" y="T5"/>
              </a:cxn>
              <a:cxn ang="0">
                <a:pos x="T6" y="T7"/>
              </a:cxn>
              <a:cxn ang="0">
                <a:pos x="T8" y="T9"/>
              </a:cxn>
            </a:cxnLst>
            <a:rect l="0" t="0" r="r" b="b"/>
            <a:pathLst>
              <a:path w="161" h="366">
                <a:moveTo>
                  <a:pt x="68" y="0"/>
                </a:moveTo>
                <a:lnTo>
                  <a:pt x="161" y="22"/>
                </a:lnTo>
                <a:lnTo>
                  <a:pt x="76" y="366"/>
                </a:lnTo>
                <a:lnTo>
                  <a:pt x="0" y="352"/>
                </a:lnTo>
                <a:lnTo>
                  <a:pt x="68" y="0"/>
                </a:lnTo>
                <a:close/>
              </a:path>
            </a:pathLst>
          </a:custGeom>
          <a:solidFill>
            <a:schemeClr val="accent3">
              <a:alpha val="68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46" name="Freeform 124"/>
          <p:cNvSpPr>
            <a:spLocks/>
          </p:cNvSpPr>
          <p:nvPr/>
        </p:nvSpPr>
        <p:spPr bwMode="auto">
          <a:xfrm>
            <a:off x="5030391" y="1032272"/>
            <a:ext cx="54769" cy="210741"/>
          </a:xfrm>
          <a:custGeom>
            <a:avLst/>
            <a:gdLst>
              <a:gd name="T0" fmla="*/ 86 w 90"/>
              <a:gd name="T1" fmla="*/ 0 h 354"/>
              <a:gd name="T2" fmla="*/ 90 w 90"/>
              <a:gd name="T3" fmla="*/ 2 h 354"/>
              <a:gd name="T4" fmla="*/ 22 w 90"/>
              <a:gd name="T5" fmla="*/ 354 h 354"/>
              <a:gd name="T6" fmla="*/ 0 w 90"/>
              <a:gd name="T7" fmla="*/ 351 h 354"/>
              <a:gd name="T8" fmla="*/ 86 w 90"/>
              <a:gd name="T9" fmla="*/ 0 h 354"/>
            </a:gdLst>
            <a:ahLst/>
            <a:cxnLst>
              <a:cxn ang="0">
                <a:pos x="T0" y="T1"/>
              </a:cxn>
              <a:cxn ang="0">
                <a:pos x="T2" y="T3"/>
              </a:cxn>
              <a:cxn ang="0">
                <a:pos x="T4" y="T5"/>
              </a:cxn>
              <a:cxn ang="0">
                <a:pos x="T6" y="T7"/>
              </a:cxn>
              <a:cxn ang="0">
                <a:pos x="T8" y="T9"/>
              </a:cxn>
            </a:cxnLst>
            <a:rect l="0" t="0" r="r" b="b"/>
            <a:pathLst>
              <a:path w="90" h="354">
                <a:moveTo>
                  <a:pt x="86" y="0"/>
                </a:moveTo>
                <a:lnTo>
                  <a:pt x="90" y="2"/>
                </a:lnTo>
                <a:lnTo>
                  <a:pt x="22" y="354"/>
                </a:lnTo>
                <a:lnTo>
                  <a:pt x="0" y="351"/>
                </a:lnTo>
                <a:lnTo>
                  <a:pt x="86"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47" name="Freeform 125"/>
          <p:cNvSpPr>
            <a:spLocks/>
          </p:cNvSpPr>
          <p:nvPr/>
        </p:nvSpPr>
        <p:spPr bwMode="auto">
          <a:xfrm>
            <a:off x="5094685" y="1047751"/>
            <a:ext cx="90488" cy="211931"/>
          </a:xfrm>
          <a:custGeom>
            <a:avLst/>
            <a:gdLst>
              <a:gd name="T0" fmla="*/ 87 w 153"/>
              <a:gd name="T1" fmla="*/ 0 h 357"/>
              <a:gd name="T2" fmla="*/ 153 w 153"/>
              <a:gd name="T3" fmla="*/ 19 h 357"/>
              <a:gd name="T4" fmla="*/ 68 w 153"/>
              <a:gd name="T5" fmla="*/ 357 h 357"/>
              <a:gd name="T6" fmla="*/ 0 w 153"/>
              <a:gd name="T7" fmla="*/ 344 h 357"/>
              <a:gd name="T8" fmla="*/ 87 w 153"/>
              <a:gd name="T9" fmla="*/ 0 h 357"/>
            </a:gdLst>
            <a:ahLst/>
            <a:cxnLst>
              <a:cxn ang="0">
                <a:pos x="T0" y="T1"/>
              </a:cxn>
              <a:cxn ang="0">
                <a:pos x="T2" y="T3"/>
              </a:cxn>
              <a:cxn ang="0">
                <a:pos x="T4" y="T5"/>
              </a:cxn>
              <a:cxn ang="0">
                <a:pos x="T6" y="T7"/>
              </a:cxn>
              <a:cxn ang="0">
                <a:pos x="T8" y="T9"/>
              </a:cxn>
            </a:cxnLst>
            <a:rect l="0" t="0" r="r" b="b"/>
            <a:pathLst>
              <a:path w="153" h="357">
                <a:moveTo>
                  <a:pt x="87" y="0"/>
                </a:moveTo>
                <a:lnTo>
                  <a:pt x="153" y="19"/>
                </a:lnTo>
                <a:lnTo>
                  <a:pt x="68" y="357"/>
                </a:lnTo>
                <a:lnTo>
                  <a:pt x="0" y="344"/>
                </a:lnTo>
                <a:lnTo>
                  <a:pt x="87"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48" name="Freeform 126"/>
          <p:cNvSpPr>
            <a:spLocks/>
          </p:cNvSpPr>
          <p:nvPr/>
        </p:nvSpPr>
        <p:spPr bwMode="auto">
          <a:xfrm>
            <a:off x="5138738" y="1059656"/>
            <a:ext cx="105966" cy="210741"/>
          </a:xfrm>
          <a:custGeom>
            <a:avLst/>
            <a:gdLst>
              <a:gd name="T0" fmla="*/ 85 w 179"/>
              <a:gd name="T1" fmla="*/ 0 h 353"/>
              <a:gd name="T2" fmla="*/ 179 w 179"/>
              <a:gd name="T3" fmla="*/ 28 h 353"/>
              <a:gd name="T4" fmla="*/ 177 w 179"/>
              <a:gd name="T5" fmla="*/ 36 h 353"/>
              <a:gd name="T6" fmla="*/ 75 w 179"/>
              <a:gd name="T7" fmla="*/ 353 h 353"/>
              <a:gd name="T8" fmla="*/ 0 w 179"/>
              <a:gd name="T9" fmla="*/ 336 h 353"/>
              <a:gd name="T10" fmla="*/ 85 w 179"/>
              <a:gd name="T11" fmla="*/ 0 h 353"/>
            </a:gdLst>
            <a:ahLst/>
            <a:cxnLst>
              <a:cxn ang="0">
                <a:pos x="T0" y="T1"/>
              </a:cxn>
              <a:cxn ang="0">
                <a:pos x="T2" y="T3"/>
              </a:cxn>
              <a:cxn ang="0">
                <a:pos x="T4" y="T5"/>
              </a:cxn>
              <a:cxn ang="0">
                <a:pos x="T6" y="T7"/>
              </a:cxn>
              <a:cxn ang="0">
                <a:pos x="T8" y="T9"/>
              </a:cxn>
              <a:cxn ang="0">
                <a:pos x="T10" y="T11"/>
              </a:cxn>
            </a:cxnLst>
            <a:rect l="0" t="0" r="r" b="b"/>
            <a:pathLst>
              <a:path w="179" h="353">
                <a:moveTo>
                  <a:pt x="85" y="0"/>
                </a:moveTo>
                <a:lnTo>
                  <a:pt x="179" y="28"/>
                </a:lnTo>
                <a:lnTo>
                  <a:pt x="177" y="36"/>
                </a:lnTo>
                <a:lnTo>
                  <a:pt x="75" y="353"/>
                </a:lnTo>
                <a:lnTo>
                  <a:pt x="0" y="336"/>
                </a:lnTo>
                <a:lnTo>
                  <a:pt x="85"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49" name="Freeform 127"/>
          <p:cNvSpPr>
            <a:spLocks/>
          </p:cNvSpPr>
          <p:nvPr/>
        </p:nvSpPr>
        <p:spPr bwMode="auto">
          <a:xfrm>
            <a:off x="5195889" y="1077516"/>
            <a:ext cx="116681" cy="208360"/>
          </a:xfrm>
          <a:custGeom>
            <a:avLst/>
            <a:gdLst>
              <a:gd name="T0" fmla="*/ 83 w 196"/>
              <a:gd name="T1" fmla="*/ 0 h 351"/>
              <a:gd name="T2" fmla="*/ 196 w 196"/>
              <a:gd name="T3" fmla="*/ 38 h 351"/>
              <a:gd name="T4" fmla="*/ 94 w 196"/>
              <a:gd name="T5" fmla="*/ 351 h 351"/>
              <a:gd name="T6" fmla="*/ 0 w 196"/>
              <a:gd name="T7" fmla="*/ 328 h 351"/>
              <a:gd name="T8" fmla="*/ 81 w 196"/>
              <a:gd name="T9" fmla="*/ 8 h 351"/>
              <a:gd name="T10" fmla="*/ 83 w 196"/>
              <a:gd name="T11" fmla="*/ 0 h 351"/>
            </a:gdLst>
            <a:ahLst/>
            <a:cxnLst>
              <a:cxn ang="0">
                <a:pos x="T0" y="T1"/>
              </a:cxn>
              <a:cxn ang="0">
                <a:pos x="T2" y="T3"/>
              </a:cxn>
              <a:cxn ang="0">
                <a:pos x="T4" y="T5"/>
              </a:cxn>
              <a:cxn ang="0">
                <a:pos x="T6" y="T7"/>
              </a:cxn>
              <a:cxn ang="0">
                <a:pos x="T8" y="T9"/>
              </a:cxn>
              <a:cxn ang="0">
                <a:pos x="T10" y="T11"/>
              </a:cxn>
            </a:cxnLst>
            <a:rect l="0" t="0" r="r" b="b"/>
            <a:pathLst>
              <a:path w="196" h="351">
                <a:moveTo>
                  <a:pt x="83" y="0"/>
                </a:moveTo>
                <a:lnTo>
                  <a:pt x="196" y="38"/>
                </a:lnTo>
                <a:lnTo>
                  <a:pt x="94" y="351"/>
                </a:lnTo>
                <a:lnTo>
                  <a:pt x="0" y="328"/>
                </a:lnTo>
                <a:lnTo>
                  <a:pt x="81" y="8"/>
                </a:lnTo>
                <a:lnTo>
                  <a:pt x="83" y="0"/>
                </a:lnTo>
                <a:close/>
              </a:path>
            </a:pathLst>
          </a:custGeom>
          <a:solidFill>
            <a:schemeClr val="accent3">
              <a:alpha val="68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50" name="Freeform 128"/>
          <p:cNvSpPr>
            <a:spLocks/>
          </p:cNvSpPr>
          <p:nvPr/>
        </p:nvSpPr>
        <p:spPr bwMode="auto">
          <a:xfrm>
            <a:off x="5183983" y="1081088"/>
            <a:ext cx="59531" cy="191691"/>
          </a:xfrm>
          <a:custGeom>
            <a:avLst/>
            <a:gdLst>
              <a:gd name="T0" fmla="*/ 102 w 102"/>
              <a:gd name="T1" fmla="*/ 0 h 320"/>
              <a:gd name="T2" fmla="*/ 21 w 102"/>
              <a:gd name="T3" fmla="*/ 320 h 320"/>
              <a:gd name="T4" fmla="*/ 0 w 102"/>
              <a:gd name="T5" fmla="*/ 317 h 320"/>
              <a:gd name="T6" fmla="*/ 102 w 102"/>
              <a:gd name="T7" fmla="*/ 0 h 320"/>
            </a:gdLst>
            <a:ahLst/>
            <a:cxnLst>
              <a:cxn ang="0">
                <a:pos x="T0" y="T1"/>
              </a:cxn>
              <a:cxn ang="0">
                <a:pos x="T2" y="T3"/>
              </a:cxn>
              <a:cxn ang="0">
                <a:pos x="T4" y="T5"/>
              </a:cxn>
              <a:cxn ang="0">
                <a:pos x="T6" y="T7"/>
              </a:cxn>
            </a:cxnLst>
            <a:rect l="0" t="0" r="r" b="b"/>
            <a:pathLst>
              <a:path w="102" h="320">
                <a:moveTo>
                  <a:pt x="102" y="0"/>
                </a:moveTo>
                <a:lnTo>
                  <a:pt x="21" y="320"/>
                </a:lnTo>
                <a:lnTo>
                  <a:pt x="0" y="317"/>
                </a:lnTo>
                <a:lnTo>
                  <a:pt x="102"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51" name="Freeform 129"/>
          <p:cNvSpPr>
            <a:spLocks/>
          </p:cNvSpPr>
          <p:nvPr/>
        </p:nvSpPr>
        <p:spPr bwMode="auto">
          <a:xfrm>
            <a:off x="5253038" y="1100138"/>
            <a:ext cx="105966" cy="197644"/>
          </a:xfrm>
          <a:custGeom>
            <a:avLst/>
            <a:gdLst>
              <a:gd name="T0" fmla="*/ 102 w 177"/>
              <a:gd name="T1" fmla="*/ 0 h 334"/>
              <a:gd name="T2" fmla="*/ 177 w 177"/>
              <a:gd name="T3" fmla="*/ 28 h 334"/>
              <a:gd name="T4" fmla="*/ 77 w 177"/>
              <a:gd name="T5" fmla="*/ 334 h 334"/>
              <a:gd name="T6" fmla="*/ 0 w 177"/>
              <a:gd name="T7" fmla="*/ 313 h 334"/>
              <a:gd name="T8" fmla="*/ 102 w 177"/>
              <a:gd name="T9" fmla="*/ 0 h 334"/>
            </a:gdLst>
            <a:ahLst/>
            <a:cxnLst>
              <a:cxn ang="0">
                <a:pos x="T0" y="T1"/>
              </a:cxn>
              <a:cxn ang="0">
                <a:pos x="T2" y="T3"/>
              </a:cxn>
              <a:cxn ang="0">
                <a:pos x="T4" y="T5"/>
              </a:cxn>
              <a:cxn ang="0">
                <a:pos x="T6" y="T7"/>
              </a:cxn>
              <a:cxn ang="0">
                <a:pos x="T8" y="T9"/>
              </a:cxn>
            </a:cxnLst>
            <a:rect l="0" t="0" r="r" b="b"/>
            <a:pathLst>
              <a:path w="177" h="334">
                <a:moveTo>
                  <a:pt x="102" y="0"/>
                </a:moveTo>
                <a:lnTo>
                  <a:pt x="177" y="28"/>
                </a:lnTo>
                <a:lnTo>
                  <a:pt x="77" y="334"/>
                </a:lnTo>
                <a:lnTo>
                  <a:pt x="0" y="313"/>
                </a:lnTo>
                <a:lnTo>
                  <a:pt x="102"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52" name="Freeform 130"/>
          <p:cNvSpPr>
            <a:spLocks/>
          </p:cNvSpPr>
          <p:nvPr/>
        </p:nvSpPr>
        <p:spPr bwMode="auto">
          <a:xfrm>
            <a:off x="5300664" y="1119188"/>
            <a:ext cx="83344" cy="184547"/>
          </a:xfrm>
          <a:custGeom>
            <a:avLst/>
            <a:gdLst>
              <a:gd name="T0" fmla="*/ 109 w 141"/>
              <a:gd name="T1" fmla="*/ 0 h 311"/>
              <a:gd name="T2" fmla="*/ 141 w 141"/>
              <a:gd name="T3" fmla="*/ 13 h 311"/>
              <a:gd name="T4" fmla="*/ 38 w 141"/>
              <a:gd name="T5" fmla="*/ 311 h 311"/>
              <a:gd name="T6" fmla="*/ 0 w 141"/>
              <a:gd name="T7" fmla="*/ 302 h 311"/>
              <a:gd name="T8" fmla="*/ 109 w 141"/>
              <a:gd name="T9" fmla="*/ 0 h 311"/>
            </a:gdLst>
            <a:ahLst/>
            <a:cxnLst>
              <a:cxn ang="0">
                <a:pos x="T0" y="T1"/>
              </a:cxn>
              <a:cxn ang="0">
                <a:pos x="T2" y="T3"/>
              </a:cxn>
              <a:cxn ang="0">
                <a:pos x="T4" y="T5"/>
              </a:cxn>
              <a:cxn ang="0">
                <a:pos x="T6" y="T7"/>
              </a:cxn>
              <a:cxn ang="0">
                <a:pos x="T8" y="T9"/>
              </a:cxn>
            </a:cxnLst>
            <a:rect l="0" t="0" r="r" b="b"/>
            <a:pathLst>
              <a:path w="141" h="311">
                <a:moveTo>
                  <a:pt x="109" y="0"/>
                </a:moveTo>
                <a:lnTo>
                  <a:pt x="141" y="13"/>
                </a:lnTo>
                <a:lnTo>
                  <a:pt x="38" y="311"/>
                </a:lnTo>
                <a:lnTo>
                  <a:pt x="0" y="302"/>
                </a:lnTo>
                <a:lnTo>
                  <a:pt x="109"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53" name="Freeform 131"/>
          <p:cNvSpPr>
            <a:spLocks/>
          </p:cNvSpPr>
          <p:nvPr/>
        </p:nvSpPr>
        <p:spPr bwMode="auto">
          <a:xfrm>
            <a:off x="5322094" y="1127522"/>
            <a:ext cx="110729" cy="191691"/>
          </a:xfrm>
          <a:custGeom>
            <a:avLst/>
            <a:gdLst>
              <a:gd name="T0" fmla="*/ 109 w 184"/>
              <a:gd name="T1" fmla="*/ 0 h 323"/>
              <a:gd name="T2" fmla="*/ 184 w 184"/>
              <a:gd name="T3" fmla="*/ 30 h 323"/>
              <a:gd name="T4" fmla="*/ 88 w 184"/>
              <a:gd name="T5" fmla="*/ 323 h 323"/>
              <a:gd name="T6" fmla="*/ 0 w 184"/>
              <a:gd name="T7" fmla="*/ 296 h 323"/>
              <a:gd name="T8" fmla="*/ 109 w 184"/>
              <a:gd name="T9" fmla="*/ 0 h 323"/>
            </a:gdLst>
            <a:ahLst/>
            <a:cxnLst>
              <a:cxn ang="0">
                <a:pos x="T0" y="T1"/>
              </a:cxn>
              <a:cxn ang="0">
                <a:pos x="T2" y="T3"/>
              </a:cxn>
              <a:cxn ang="0">
                <a:pos x="T4" y="T5"/>
              </a:cxn>
              <a:cxn ang="0">
                <a:pos x="T6" y="T7"/>
              </a:cxn>
              <a:cxn ang="0">
                <a:pos x="T8" y="T9"/>
              </a:cxn>
            </a:cxnLst>
            <a:rect l="0" t="0" r="r" b="b"/>
            <a:pathLst>
              <a:path w="184" h="323">
                <a:moveTo>
                  <a:pt x="109" y="0"/>
                </a:moveTo>
                <a:lnTo>
                  <a:pt x="184" y="30"/>
                </a:lnTo>
                <a:lnTo>
                  <a:pt x="88" y="323"/>
                </a:lnTo>
                <a:lnTo>
                  <a:pt x="0" y="296"/>
                </a:lnTo>
                <a:lnTo>
                  <a:pt x="109"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54" name="Freeform 132"/>
          <p:cNvSpPr>
            <a:spLocks/>
          </p:cNvSpPr>
          <p:nvPr/>
        </p:nvSpPr>
        <p:spPr bwMode="auto">
          <a:xfrm>
            <a:off x="5322095" y="1126331"/>
            <a:ext cx="65485" cy="177404"/>
          </a:xfrm>
          <a:custGeom>
            <a:avLst/>
            <a:gdLst>
              <a:gd name="T0" fmla="*/ 103 w 109"/>
              <a:gd name="T1" fmla="*/ 0 h 298"/>
              <a:gd name="T2" fmla="*/ 109 w 109"/>
              <a:gd name="T3" fmla="*/ 2 h 298"/>
              <a:gd name="T4" fmla="*/ 0 w 109"/>
              <a:gd name="T5" fmla="*/ 298 h 298"/>
              <a:gd name="T6" fmla="*/ 0 w 109"/>
              <a:gd name="T7" fmla="*/ 298 h 298"/>
              <a:gd name="T8" fmla="*/ 103 w 109"/>
              <a:gd name="T9" fmla="*/ 0 h 298"/>
            </a:gdLst>
            <a:ahLst/>
            <a:cxnLst>
              <a:cxn ang="0">
                <a:pos x="T0" y="T1"/>
              </a:cxn>
              <a:cxn ang="0">
                <a:pos x="T2" y="T3"/>
              </a:cxn>
              <a:cxn ang="0">
                <a:pos x="T4" y="T5"/>
              </a:cxn>
              <a:cxn ang="0">
                <a:pos x="T6" y="T7"/>
              </a:cxn>
              <a:cxn ang="0">
                <a:pos x="T8" y="T9"/>
              </a:cxn>
            </a:cxnLst>
            <a:rect l="0" t="0" r="r" b="b"/>
            <a:pathLst>
              <a:path w="109" h="298">
                <a:moveTo>
                  <a:pt x="103" y="0"/>
                </a:moveTo>
                <a:lnTo>
                  <a:pt x="109" y="2"/>
                </a:lnTo>
                <a:lnTo>
                  <a:pt x="0" y="298"/>
                </a:lnTo>
                <a:lnTo>
                  <a:pt x="0" y="298"/>
                </a:lnTo>
                <a:lnTo>
                  <a:pt x="103"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55" name="Freeform 133"/>
          <p:cNvSpPr>
            <a:spLocks/>
          </p:cNvSpPr>
          <p:nvPr/>
        </p:nvSpPr>
        <p:spPr bwMode="auto">
          <a:xfrm>
            <a:off x="5389960" y="1153716"/>
            <a:ext cx="80963" cy="177404"/>
          </a:xfrm>
          <a:custGeom>
            <a:avLst/>
            <a:gdLst>
              <a:gd name="T0" fmla="*/ 100 w 136"/>
              <a:gd name="T1" fmla="*/ 0 h 298"/>
              <a:gd name="T2" fmla="*/ 136 w 136"/>
              <a:gd name="T3" fmla="*/ 15 h 298"/>
              <a:gd name="T4" fmla="*/ 41 w 136"/>
              <a:gd name="T5" fmla="*/ 298 h 298"/>
              <a:gd name="T6" fmla="*/ 0 w 136"/>
              <a:gd name="T7" fmla="*/ 286 h 298"/>
              <a:gd name="T8" fmla="*/ 100 w 136"/>
              <a:gd name="T9" fmla="*/ 0 h 298"/>
            </a:gdLst>
            <a:ahLst/>
            <a:cxnLst>
              <a:cxn ang="0">
                <a:pos x="T0" y="T1"/>
              </a:cxn>
              <a:cxn ang="0">
                <a:pos x="T2" y="T3"/>
              </a:cxn>
              <a:cxn ang="0">
                <a:pos x="T4" y="T5"/>
              </a:cxn>
              <a:cxn ang="0">
                <a:pos x="T6" y="T7"/>
              </a:cxn>
              <a:cxn ang="0">
                <a:pos x="T8" y="T9"/>
              </a:cxn>
            </a:cxnLst>
            <a:rect l="0" t="0" r="r" b="b"/>
            <a:pathLst>
              <a:path w="136" h="298">
                <a:moveTo>
                  <a:pt x="100" y="0"/>
                </a:moveTo>
                <a:lnTo>
                  <a:pt x="136" y="15"/>
                </a:lnTo>
                <a:lnTo>
                  <a:pt x="41" y="298"/>
                </a:lnTo>
                <a:lnTo>
                  <a:pt x="0" y="286"/>
                </a:lnTo>
                <a:lnTo>
                  <a:pt x="100"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56" name="Freeform 134"/>
          <p:cNvSpPr>
            <a:spLocks/>
          </p:cNvSpPr>
          <p:nvPr/>
        </p:nvSpPr>
        <p:spPr bwMode="auto">
          <a:xfrm>
            <a:off x="5375673" y="1145382"/>
            <a:ext cx="73819" cy="178594"/>
          </a:xfrm>
          <a:custGeom>
            <a:avLst/>
            <a:gdLst>
              <a:gd name="T0" fmla="*/ 96 w 125"/>
              <a:gd name="T1" fmla="*/ 0 h 300"/>
              <a:gd name="T2" fmla="*/ 125 w 125"/>
              <a:gd name="T3" fmla="*/ 14 h 300"/>
              <a:gd name="T4" fmla="*/ 25 w 125"/>
              <a:gd name="T5" fmla="*/ 300 h 300"/>
              <a:gd name="T6" fmla="*/ 0 w 125"/>
              <a:gd name="T7" fmla="*/ 293 h 300"/>
              <a:gd name="T8" fmla="*/ 96 w 125"/>
              <a:gd name="T9" fmla="*/ 0 h 300"/>
            </a:gdLst>
            <a:ahLst/>
            <a:cxnLst>
              <a:cxn ang="0">
                <a:pos x="T0" y="T1"/>
              </a:cxn>
              <a:cxn ang="0">
                <a:pos x="T2" y="T3"/>
              </a:cxn>
              <a:cxn ang="0">
                <a:pos x="T4" y="T5"/>
              </a:cxn>
              <a:cxn ang="0">
                <a:pos x="T6" y="T7"/>
              </a:cxn>
              <a:cxn ang="0">
                <a:pos x="T8" y="T9"/>
              </a:cxn>
            </a:cxnLst>
            <a:rect l="0" t="0" r="r" b="b"/>
            <a:pathLst>
              <a:path w="125" h="300">
                <a:moveTo>
                  <a:pt x="96" y="0"/>
                </a:moveTo>
                <a:lnTo>
                  <a:pt x="125" y="14"/>
                </a:lnTo>
                <a:lnTo>
                  <a:pt x="25" y="300"/>
                </a:lnTo>
                <a:lnTo>
                  <a:pt x="0" y="293"/>
                </a:lnTo>
                <a:lnTo>
                  <a:pt x="96" y="0"/>
                </a:lnTo>
                <a:close/>
              </a:path>
            </a:pathLst>
          </a:custGeom>
          <a:solidFill>
            <a:schemeClr val="accent1">
              <a:alpha val="68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57" name="Freeform 135"/>
          <p:cNvSpPr>
            <a:spLocks/>
          </p:cNvSpPr>
          <p:nvPr/>
        </p:nvSpPr>
        <p:spPr bwMode="auto">
          <a:xfrm>
            <a:off x="5417345" y="1166813"/>
            <a:ext cx="75010" cy="169069"/>
          </a:xfrm>
          <a:custGeom>
            <a:avLst/>
            <a:gdLst>
              <a:gd name="T0" fmla="*/ 104 w 126"/>
              <a:gd name="T1" fmla="*/ 0 h 283"/>
              <a:gd name="T2" fmla="*/ 126 w 126"/>
              <a:gd name="T3" fmla="*/ 10 h 283"/>
              <a:gd name="T4" fmla="*/ 17 w 126"/>
              <a:gd name="T5" fmla="*/ 283 h 283"/>
              <a:gd name="T6" fmla="*/ 0 w 126"/>
              <a:gd name="T7" fmla="*/ 277 h 283"/>
              <a:gd name="T8" fmla="*/ 104 w 126"/>
              <a:gd name="T9" fmla="*/ 0 h 283"/>
            </a:gdLst>
            <a:ahLst/>
            <a:cxnLst>
              <a:cxn ang="0">
                <a:pos x="T0" y="T1"/>
              </a:cxn>
              <a:cxn ang="0">
                <a:pos x="T2" y="T3"/>
              </a:cxn>
              <a:cxn ang="0">
                <a:pos x="T4" y="T5"/>
              </a:cxn>
              <a:cxn ang="0">
                <a:pos x="T6" y="T7"/>
              </a:cxn>
              <a:cxn ang="0">
                <a:pos x="T8" y="T9"/>
              </a:cxn>
            </a:cxnLst>
            <a:rect l="0" t="0" r="r" b="b"/>
            <a:pathLst>
              <a:path w="126" h="283">
                <a:moveTo>
                  <a:pt x="104" y="0"/>
                </a:moveTo>
                <a:lnTo>
                  <a:pt x="126" y="10"/>
                </a:lnTo>
                <a:lnTo>
                  <a:pt x="17" y="283"/>
                </a:lnTo>
                <a:lnTo>
                  <a:pt x="0" y="277"/>
                </a:lnTo>
                <a:lnTo>
                  <a:pt x="104"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58" name="Freeform 136"/>
          <p:cNvSpPr>
            <a:spLocks/>
          </p:cNvSpPr>
          <p:nvPr/>
        </p:nvSpPr>
        <p:spPr bwMode="auto">
          <a:xfrm>
            <a:off x="5740004" y="1351360"/>
            <a:ext cx="65485" cy="115491"/>
          </a:xfrm>
          <a:custGeom>
            <a:avLst/>
            <a:gdLst>
              <a:gd name="T0" fmla="*/ 92 w 109"/>
              <a:gd name="T1" fmla="*/ 0 h 195"/>
              <a:gd name="T2" fmla="*/ 109 w 109"/>
              <a:gd name="T3" fmla="*/ 12 h 195"/>
              <a:gd name="T4" fmla="*/ 19 w 109"/>
              <a:gd name="T5" fmla="*/ 195 h 195"/>
              <a:gd name="T6" fmla="*/ 0 w 109"/>
              <a:gd name="T7" fmla="*/ 185 h 195"/>
              <a:gd name="T8" fmla="*/ 92 w 109"/>
              <a:gd name="T9" fmla="*/ 0 h 195"/>
            </a:gdLst>
            <a:ahLst/>
            <a:cxnLst>
              <a:cxn ang="0">
                <a:pos x="T0" y="T1"/>
              </a:cxn>
              <a:cxn ang="0">
                <a:pos x="T2" y="T3"/>
              </a:cxn>
              <a:cxn ang="0">
                <a:pos x="T4" y="T5"/>
              </a:cxn>
              <a:cxn ang="0">
                <a:pos x="T6" y="T7"/>
              </a:cxn>
              <a:cxn ang="0">
                <a:pos x="T8" y="T9"/>
              </a:cxn>
            </a:cxnLst>
            <a:rect l="0" t="0" r="r" b="b"/>
            <a:pathLst>
              <a:path w="109" h="195">
                <a:moveTo>
                  <a:pt x="92" y="0"/>
                </a:moveTo>
                <a:lnTo>
                  <a:pt x="109" y="12"/>
                </a:lnTo>
                <a:lnTo>
                  <a:pt x="19" y="195"/>
                </a:lnTo>
                <a:lnTo>
                  <a:pt x="0" y="185"/>
                </a:lnTo>
                <a:lnTo>
                  <a:pt x="92"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59" name="Freeform 137"/>
          <p:cNvSpPr>
            <a:spLocks/>
          </p:cNvSpPr>
          <p:nvPr/>
        </p:nvSpPr>
        <p:spPr bwMode="auto">
          <a:xfrm>
            <a:off x="5676901" y="1310879"/>
            <a:ext cx="90488" cy="134541"/>
          </a:xfrm>
          <a:custGeom>
            <a:avLst/>
            <a:gdLst>
              <a:gd name="T0" fmla="*/ 102 w 151"/>
              <a:gd name="T1" fmla="*/ 0 h 226"/>
              <a:gd name="T2" fmla="*/ 151 w 151"/>
              <a:gd name="T3" fmla="*/ 34 h 226"/>
              <a:gd name="T4" fmla="*/ 53 w 151"/>
              <a:gd name="T5" fmla="*/ 226 h 226"/>
              <a:gd name="T6" fmla="*/ 0 w 151"/>
              <a:gd name="T7" fmla="*/ 201 h 226"/>
              <a:gd name="T8" fmla="*/ 102 w 151"/>
              <a:gd name="T9" fmla="*/ 0 h 226"/>
            </a:gdLst>
            <a:ahLst/>
            <a:cxnLst>
              <a:cxn ang="0">
                <a:pos x="T0" y="T1"/>
              </a:cxn>
              <a:cxn ang="0">
                <a:pos x="T2" y="T3"/>
              </a:cxn>
              <a:cxn ang="0">
                <a:pos x="T4" y="T5"/>
              </a:cxn>
              <a:cxn ang="0">
                <a:pos x="T6" y="T7"/>
              </a:cxn>
              <a:cxn ang="0">
                <a:pos x="T8" y="T9"/>
              </a:cxn>
            </a:cxnLst>
            <a:rect l="0" t="0" r="r" b="b"/>
            <a:pathLst>
              <a:path w="151" h="226">
                <a:moveTo>
                  <a:pt x="102" y="0"/>
                </a:moveTo>
                <a:lnTo>
                  <a:pt x="151" y="34"/>
                </a:lnTo>
                <a:lnTo>
                  <a:pt x="53" y="226"/>
                </a:lnTo>
                <a:lnTo>
                  <a:pt x="0" y="201"/>
                </a:lnTo>
                <a:lnTo>
                  <a:pt x="102" y="0"/>
                </a:lnTo>
                <a:close/>
              </a:path>
            </a:pathLst>
          </a:custGeom>
          <a:solidFill>
            <a:schemeClr val="accent3">
              <a:alpha val="68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60" name="Freeform 138"/>
          <p:cNvSpPr>
            <a:spLocks/>
          </p:cNvSpPr>
          <p:nvPr/>
        </p:nvSpPr>
        <p:spPr bwMode="auto">
          <a:xfrm>
            <a:off x="5648326" y="1294210"/>
            <a:ext cx="72629" cy="128588"/>
          </a:xfrm>
          <a:custGeom>
            <a:avLst/>
            <a:gdLst>
              <a:gd name="T0" fmla="*/ 110 w 123"/>
              <a:gd name="T1" fmla="*/ 0 h 217"/>
              <a:gd name="T2" fmla="*/ 123 w 123"/>
              <a:gd name="T3" fmla="*/ 10 h 217"/>
              <a:gd name="T4" fmla="*/ 19 w 123"/>
              <a:gd name="T5" fmla="*/ 217 h 217"/>
              <a:gd name="T6" fmla="*/ 0 w 123"/>
              <a:gd name="T7" fmla="*/ 208 h 217"/>
              <a:gd name="T8" fmla="*/ 110 w 123"/>
              <a:gd name="T9" fmla="*/ 0 h 217"/>
            </a:gdLst>
            <a:ahLst/>
            <a:cxnLst>
              <a:cxn ang="0">
                <a:pos x="T0" y="T1"/>
              </a:cxn>
              <a:cxn ang="0">
                <a:pos x="T2" y="T3"/>
              </a:cxn>
              <a:cxn ang="0">
                <a:pos x="T4" y="T5"/>
              </a:cxn>
              <a:cxn ang="0">
                <a:pos x="T6" y="T7"/>
              </a:cxn>
              <a:cxn ang="0">
                <a:pos x="T8" y="T9"/>
              </a:cxn>
            </a:cxnLst>
            <a:rect l="0" t="0" r="r" b="b"/>
            <a:pathLst>
              <a:path w="123" h="217">
                <a:moveTo>
                  <a:pt x="110" y="0"/>
                </a:moveTo>
                <a:lnTo>
                  <a:pt x="123" y="10"/>
                </a:lnTo>
                <a:lnTo>
                  <a:pt x="19" y="217"/>
                </a:lnTo>
                <a:lnTo>
                  <a:pt x="0" y="208"/>
                </a:lnTo>
                <a:lnTo>
                  <a:pt x="110"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61" name="Freeform 139"/>
          <p:cNvSpPr>
            <a:spLocks/>
          </p:cNvSpPr>
          <p:nvPr/>
        </p:nvSpPr>
        <p:spPr bwMode="auto">
          <a:xfrm>
            <a:off x="5619751" y="1277541"/>
            <a:ext cx="86916" cy="138113"/>
          </a:xfrm>
          <a:custGeom>
            <a:avLst/>
            <a:gdLst>
              <a:gd name="T0" fmla="*/ 115 w 145"/>
              <a:gd name="T1" fmla="*/ 0 h 232"/>
              <a:gd name="T2" fmla="*/ 145 w 145"/>
              <a:gd name="T3" fmla="*/ 19 h 232"/>
              <a:gd name="T4" fmla="*/ 38 w 145"/>
              <a:gd name="T5" fmla="*/ 232 h 232"/>
              <a:gd name="T6" fmla="*/ 0 w 145"/>
              <a:gd name="T7" fmla="*/ 215 h 232"/>
              <a:gd name="T8" fmla="*/ 115 w 145"/>
              <a:gd name="T9" fmla="*/ 0 h 232"/>
            </a:gdLst>
            <a:ahLst/>
            <a:cxnLst>
              <a:cxn ang="0">
                <a:pos x="T0" y="T1"/>
              </a:cxn>
              <a:cxn ang="0">
                <a:pos x="T2" y="T3"/>
              </a:cxn>
              <a:cxn ang="0">
                <a:pos x="T4" y="T5"/>
              </a:cxn>
              <a:cxn ang="0">
                <a:pos x="T6" y="T7"/>
              </a:cxn>
              <a:cxn ang="0">
                <a:pos x="T8" y="T9"/>
              </a:cxn>
            </a:cxnLst>
            <a:rect l="0" t="0" r="r" b="b"/>
            <a:pathLst>
              <a:path w="145" h="232">
                <a:moveTo>
                  <a:pt x="115" y="0"/>
                </a:moveTo>
                <a:lnTo>
                  <a:pt x="145" y="19"/>
                </a:lnTo>
                <a:lnTo>
                  <a:pt x="38" y="232"/>
                </a:lnTo>
                <a:lnTo>
                  <a:pt x="0" y="215"/>
                </a:lnTo>
                <a:lnTo>
                  <a:pt x="115"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62" name="Freeform 140"/>
          <p:cNvSpPr>
            <a:spLocks/>
          </p:cNvSpPr>
          <p:nvPr/>
        </p:nvSpPr>
        <p:spPr bwMode="auto">
          <a:xfrm>
            <a:off x="5642373" y="1289448"/>
            <a:ext cx="70247" cy="127397"/>
          </a:xfrm>
          <a:custGeom>
            <a:avLst/>
            <a:gdLst>
              <a:gd name="T0" fmla="*/ 107 w 119"/>
              <a:gd name="T1" fmla="*/ 0 h 215"/>
              <a:gd name="T2" fmla="*/ 119 w 119"/>
              <a:gd name="T3" fmla="*/ 7 h 215"/>
              <a:gd name="T4" fmla="*/ 9 w 119"/>
              <a:gd name="T5" fmla="*/ 215 h 215"/>
              <a:gd name="T6" fmla="*/ 0 w 119"/>
              <a:gd name="T7" fmla="*/ 213 h 215"/>
              <a:gd name="T8" fmla="*/ 107 w 119"/>
              <a:gd name="T9" fmla="*/ 0 h 215"/>
            </a:gdLst>
            <a:ahLst/>
            <a:cxnLst>
              <a:cxn ang="0">
                <a:pos x="T0" y="T1"/>
              </a:cxn>
              <a:cxn ang="0">
                <a:pos x="T2" y="T3"/>
              </a:cxn>
              <a:cxn ang="0">
                <a:pos x="T4" y="T5"/>
              </a:cxn>
              <a:cxn ang="0">
                <a:pos x="T6" y="T7"/>
              </a:cxn>
              <a:cxn ang="0">
                <a:pos x="T8" y="T9"/>
              </a:cxn>
            </a:cxnLst>
            <a:rect l="0" t="0" r="r" b="b"/>
            <a:pathLst>
              <a:path w="119" h="215">
                <a:moveTo>
                  <a:pt x="107" y="0"/>
                </a:moveTo>
                <a:lnTo>
                  <a:pt x="119" y="7"/>
                </a:lnTo>
                <a:lnTo>
                  <a:pt x="9" y="215"/>
                </a:lnTo>
                <a:lnTo>
                  <a:pt x="0" y="213"/>
                </a:lnTo>
                <a:lnTo>
                  <a:pt x="107"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63" name="Freeform 141"/>
          <p:cNvSpPr>
            <a:spLocks/>
          </p:cNvSpPr>
          <p:nvPr/>
        </p:nvSpPr>
        <p:spPr bwMode="auto">
          <a:xfrm>
            <a:off x="5582841" y="1254919"/>
            <a:ext cx="85725" cy="144066"/>
          </a:xfrm>
          <a:custGeom>
            <a:avLst/>
            <a:gdLst>
              <a:gd name="T0" fmla="*/ 109 w 143"/>
              <a:gd name="T1" fmla="*/ 0 h 244"/>
              <a:gd name="T2" fmla="*/ 143 w 143"/>
              <a:gd name="T3" fmla="*/ 19 h 244"/>
              <a:gd name="T4" fmla="*/ 115 w 143"/>
              <a:gd name="T5" fmla="*/ 79 h 244"/>
              <a:gd name="T6" fmla="*/ 87 w 143"/>
              <a:gd name="T7" fmla="*/ 138 h 244"/>
              <a:gd name="T8" fmla="*/ 60 w 143"/>
              <a:gd name="T9" fmla="*/ 195 h 244"/>
              <a:gd name="T10" fmla="*/ 38 w 143"/>
              <a:gd name="T11" fmla="*/ 244 h 244"/>
              <a:gd name="T12" fmla="*/ 0 w 143"/>
              <a:gd name="T13" fmla="*/ 230 h 244"/>
              <a:gd name="T14" fmla="*/ 15 w 143"/>
              <a:gd name="T15" fmla="*/ 198 h 244"/>
              <a:gd name="T16" fmla="*/ 32 w 143"/>
              <a:gd name="T17" fmla="*/ 161 h 244"/>
              <a:gd name="T18" fmla="*/ 55 w 143"/>
              <a:gd name="T19" fmla="*/ 115 h 244"/>
              <a:gd name="T20" fmla="*/ 79 w 143"/>
              <a:gd name="T21" fmla="*/ 63 h 244"/>
              <a:gd name="T22" fmla="*/ 109 w 143"/>
              <a:gd name="T23"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 h="244">
                <a:moveTo>
                  <a:pt x="109" y="0"/>
                </a:moveTo>
                <a:lnTo>
                  <a:pt x="143" y="19"/>
                </a:lnTo>
                <a:lnTo>
                  <a:pt x="115" y="79"/>
                </a:lnTo>
                <a:lnTo>
                  <a:pt x="87" y="138"/>
                </a:lnTo>
                <a:lnTo>
                  <a:pt x="60" y="195"/>
                </a:lnTo>
                <a:lnTo>
                  <a:pt x="38" y="244"/>
                </a:lnTo>
                <a:lnTo>
                  <a:pt x="0" y="230"/>
                </a:lnTo>
                <a:lnTo>
                  <a:pt x="15" y="198"/>
                </a:lnTo>
                <a:lnTo>
                  <a:pt x="32" y="161"/>
                </a:lnTo>
                <a:lnTo>
                  <a:pt x="55" y="115"/>
                </a:lnTo>
                <a:lnTo>
                  <a:pt x="79" y="63"/>
                </a:lnTo>
                <a:lnTo>
                  <a:pt x="109" y="0"/>
                </a:lnTo>
                <a:close/>
              </a:path>
            </a:pathLst>
          </a:custGeom>
          <a:solidFill>
            <a:schemeClr val="accent3">
              <a:alpha val="68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64" name="Freeform 142"/>
          <p:cNvSpPr>
            <a:spLocks/>
          </p:cNvSpPr>
          <p:nvPr/>
        </p:nvSpPr>
        <p:spPr bwMode="auto">
          <a:xfrm>
            <a:off x="5554266" y="1238250"/>
            <a:ext cx="86916" cy="150019"/>
          </a:xfrm>
          <a:custGeom>
            <a:avLst/>
            <a:gdLst>
              <a:gd name="T0" fmla="*/ 111 w 145"/>
              <a:gd name="T1" fmla="*/ 0 h 251"/>
              <a:gd name="T2" fmla="*/ 145 w 145"/>
              <a:gd name="T3" fmla="*/ 19 h 251"/>
              <a:gd name="T4" fmla="*/ 38 w 145"/>
              <a:gd name="T5" fmla="*/ 251 h 251"/>
              <a:gd name="T6" fmla="*/ 0 w 145"/>
              <a:gd name="T7" fmla="*/ 238 h 251"/>
              <a:gd name="T8" fmla="*/ 111 w 145"/>
              <a:gd name="T9" fmla="*/ 0 h 251"/>
            </a:gdLst>
            <a:ahLst/>
            <a:cxnLst>
              <a:cxn ang="0">
                <a:pos x="T0" y="T1"/>
              </a:cxn>
              <a:cxn ang="0">
                <a:pos x="T2" y="T3"/>
              </a:cxn>
              <a:cxn ang="0">
                <a:pos x="T4" y="T5"/>
              </a:cxn>
              <a:cxn ang="0">
                <a:pos x="T6" y="T7"/>
              </a:cxn>
              <a:cxn ang="0">
                <a:pos x="T8" y="T9"/>
              </a:cxn>
            </a:cxnLst>
            <a:rect l="0" t="0" r="r" b="b"/>
            <a:pathLst>
              <a:path w="145" h="251">
                <a:moveTo>
                  <a:pt x="111" y="0"/>
                </a:moveTo>
                <a:lnTo>
                  <a:pt x="145" y="19"/>
                </a:lnTo>
                <a:lnTo>
                  <a:pt x="38" y="251"/>
                </a:lnTo>
                <a:lnTo>
                  <a:pt x="0" y="238"/>
                </a:lnTo>
                <a:lnTo>
                  <a:pt x="111"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65" name="Freeform 143"/>
          <p:cNvSpPr>
            <a:spLocks/>
          </p:cNvSpPr>
          <p:nvPr/>
        </p:nvSpPr>
        <p:spPr bwMode="auto">
          <a:xfrm>
            <a:off x="5514976" y="1215629"/>
            <a:ext cx="98822" cy="163116"/>
          </a:xfrm>
          <a:custGeom>
            <a:avLst/>
            <a:gdLst>
              <a:gd name="T0" fmla="*/ 106 w 168"/>
              <a:gd name="T1" fmla="*/ 0 h 276"/>
              <a:gd name="T2" fmla="*/ 168 w 168"/>
              <a:gd name="T3" fmla="*/ 32 h 276"/>
              <a:gd name="T4" fmla="*/ 64 w 168"/>
              <a:gd name="T5" fmla="*/ 276 h 276"/>
              <a:gd name="T6" fmla="*/ 0 w 168"/>
              <a:gd name="T7" fmla="*/ 251 h 276"/>
              <a:gd name="T8" fmla="*/ 106 w 168"/>
              <a:gd name="T9" fmla="*/ 0 h 276"/>
            </a:gdLst>
            <a:ahLst/>
            <a:cxnLst>
              <a:cxn ang="0">
                <a:pos x="T0" y="T1"/>
              </a:cxn>
              <a:cxn ang="0">
                <a:pos x="T2" y="T3"/>
              </a:cxn>
              <a:cxn ang="0">
                <a:pos x="T4" y="T5"/>
              </a:cxn>
              <a:cxn ang="0">
                <a:pos x="T6" y="T7"/>
              </a:cxn>
              <a:cxn ang="0">
                <a:pos x="T8" y="T9"/>
              </a:cxn>
            </a:cxnLst>
            <a:rect l="0" t="0" r="r" b="b"/>
            <a:pathLst>
              <a:path w="168" h="276">
                <a:moveTo>
                  <a:pt x="106" y="0"/>
                </a:moveTo>
                <a:lnTo>
                  <a:pt x="168" y="32"/>
                </a:lnTo>
                <a:lnTo>
                  <a:pt x="64" y="276"/>
                </a:lnTo>
                <a:lnTo>
                  <a:pt x="0" y="251"/>
                </a:lnTo>
                <a:lnTo>
                  <a:pt x="106"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66" name="Freeform 144"/>
          <p:cNvSpPr>
            <a:spLocks/>
          </p:cNvSpPr>
          <p:nvPr/>
        </p:nvSpPr>
        <p:spPr bwMode="auto">
          <a:xfrm>
            <a:off x="5486401" y="1200150"/>
            <a:ext cx="84535" cy="163116"/>
          </a:xfrm>
          <a:custGeom>
            <a:avLst/>
            <a:gdLst>
              <a:gd name="T0" fmla="*/ 105 w 141"/>
              <a:gd name="T1" fmla="*/ 0 h 273"/>
              <a:gd name="T2" fmla="*/ 141 w 141"/>
              <a:gd name="T3" fmla="*/ 17 h 273"/>
              <a:gd name="T4" fmla="*/ 38 w 141"/>
              <a:gd name="T5" fmla="*/ 273 h 273"/>
              <a:gd name="T6" fmla="*/ 0 w 141"/>
              <a:gd name="T7" fmla="*/ 258 h 273"/>
              <a:gd name="T8" fmla="*/ 105 w 141"/>
              <a:gd name="T9" fmla="*/ 0 h 273"/>
            </a:gdLst>
            <a:ahLst/>
            <a:cxnLst>
              <a:cxn ang="0">
                <a:pos x="T0" y="T1"/>
              </a:cxn>
              <a:cxn ang="0">
                <a:pos x="T2" y="T3"/>
              </a:cxn>
              <a:cxn ang="0">
                <a:pos x="T4" y="T5"/>
              </a:cxn>
              <a:cxn ang="0">
                <a:pos x="T6" y="T7"/>
              </a:cxn>
              <a:cxn ang="0">
                <a:pos x="T8" y="T9"/>
              </a:cxn>
            </a:cxnLst>
            <a:rect l="0" t="0" r="r" b="b"/>
            <a:pathLst>
              <a:path w="141" h="273">
                <a:moveTo>
                  <a:pt x="105" y="0"/>
                </a:moveTo>
                <a:lnTo>
                  <a:pt x="141" y="17"/>
                </a:lnTo>
                <a:lnTo>
                  <a:pt x="38" y="273"/>
                </a:lnTo>
                <a:lnTo>
                  <a:pt x="0" y="258"/>
                </a:lnTo>
                <a:lnTo>
                  <a:pt x="105"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67" name="Freeform 145"/>
          <p:cNvSpPr>
            <a:spLocks/>
          </p:cNvSpPr>
          <p:nvPr/>
        </p:nvSpPr>
        <p:spPr bwMode="auto">
          <a:xfrm>
            <a:off x="5438776" y="1176337"/>
            <a:ext cx="105966" cy="177404"/>
          </a:xfrm>
          <a:custGeom>
            <a:avLst/>
            <a:gdLst>
              <a:gd name="T0" fmla="*/ 102 w 177"/>
              <a:gd name="T1" fmla="*/ 0 h 298"/>
              <a:gd name="T2" fmla="*/ 177 w 177"/>
              <a:gd name="T3" fmla="*/ 38 h 298"/>
              <a:gd name="T4" fmla="*/ 73 w 177"/>
              <a:gd name="T5" fmla="*/ 298 h 298"/>
              <a:gd name="T6" fmla="*/ 0 w 177"/>
              <a:gd name="T7" fmla="*/ 274 h 298"/>
              <a:gd name="T8" fmla="*/ 102 w 177"/>
              <a:gd name="T9" fmla="*/ 0 h 298"/>
            </a:gdLst>
            <a:ahLst/>
            <a:cxnLst>
              <a:cxn ang="0">
                <a:pos x="T0" y="T1"/>
              </a:cxn>
              <a:cxn ang="0">
                <a:pos x="T2" y="T3"/>
              </a:cxn>
              <a:cxn ang="0">
                <a:pos x="T4" y="T5"/>
              </a:cxn>
              <a:cxn ang="0">
                <a:pos x="T6" y="T7"/>
              </a:cxn>
              <a:cxn ang="0">
                <a:pos x="T8" y="T9"/>
              </a:cxn>
            </a:cxnLst>
            <a:rect l="0" t="0" r="r" b="b"/>
            <a:pathLst>
              <a:path w="177" h="298">
                <a:moveTo>
                  <a:pt x="102" y="0"/>
                </a:moveTo>
                <a:lnTo>
                  <a:pt x="177" y="38"/>
                </a:lnTo>
                <a:lnTo>
                  <a:pt x="73" y="298"/>
                </a:lnTo>
                <a:lnTo>
                  <a:pt x="0" y="274"/>
                </a:lnTo>
                <a:lnTo>
                  <a:pt x="102" y="0"/>
                </a:lnTo>
                <a:close/>
              </a:path>
            </a:pathLst>
          </a:custGeom>
          <a:solidFill>
            <a:schemeClr val="accent3">
              <a:alpha val="68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68" name="Freeform 146"/>
          <p:cNvSpPr>
            <a:spLocks/>
          </p:cNvSpPr>
          <p:nvPr/>
        </p:nvSpPr>
        <p:spPr bwMode="auto">
          <a:xfrm>
            <a:off x="5426869" y="1172767"/>
            <a:ext cx="72629" cy="165497"/>
          </a:xfrm>
          <a:custGeom>
            <a:avLst/>
            <a:gdLst>
              <a:gd name="T0" fmla="*/ 109 w 123"/>
              <a:gd name="T1" fmla="*/ 0 h 279"/>
              <a:gd name="T2" fmla="*/ 123 w 123"/>
              <a:gd name="T3" fmla="*/ 5 h 279"/>
              <a:gd name="T4" fmla="*/ 21 w 123"/>
              <a:gd name="T5" fmla="*/ 279 h 279"/>
              <a:gd name="T6" fmla="*/ 0 w 123"/>
              <a:gd name="T7" fmla="*/ 273 h 279"/>
              <a:gd name="T8" fmla="*/ 109 w 123"/>
              <a:gd name="T9" fmla="*/ 0 h 279"/>
            </a:gdLst>
            <a:ahLst/>
            <a:cxnLst>
              <a:cxn ang="0">
                <a:pos x="T0" y="T1"/>
              </a:cxn>
              <a:cxn ang="0">
                <a:pos x="T2" y="T3"/>
              </a:cxn>
              <a:cxn ang="0">
                <a:pos x="T4" y="T5"/>
              </a:cxn>
              <a:cxn ang="0">
                <a:pos x="T6" y="T7"/>
              </a:cxn>
              <a:cxn ang="0">
                <a:pos x="T8" y="T9"/>
              </a:cxn>
            </a:cxnLst>
            <a:rect l="0" t="0" r="r" b="b"/>
            <a:pathLst>
              <a:path w="123" h="279">
                <a:moveTo>
                  <a:pt x="109" y="0"/>
                </a:moveTo>
                <a:lnTo>
                  <a:pt x="123" y="5"/>
                </a:lnTo>
                <a:lnTo>
                  <a:pt x="21" y="279"/>
                </a:lnTo>
                <a:lnTo>
                  <a:pt x="0" y="273"/>
                </a:lnTo>
                <a:lnTo>
                  <a:pt x="109"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69" name="Freeform 147"/>
          <p:cNvSpPr>
            <a:spLocks/>
          </p:cNvSpPr>
          <p:nvPr/>
        </p:nvSpPr>
        <p:spPr bwMode="auto">
          <a:xfrm>
            <a:off x="6272213" y="2209800"/>
            <a:ext cx="110729" cy="20241"/>
          </a:xfrm>
          <a:custGeom>
            <a:avLst/>
            <a:gdLst>
              <a:gd name="T0" fmla="*/ 0 w 187"/>
              <a:gd name="T1" fmla="*/ 0 h 34"/>
              <a:gd name="T2" fmla="*/ 181 w 187"/>
              <a:gd name="T3" fmla="*/ 6 h 34"/>
              <a:gd name="T4" fmla="*/ 187 w 187"/>
              <a:gd name="T5" fmla="*/ 34 h 34"/>
              <a:gd name="T6" fmla="*/ 0 w 187"/>
              <a:gd name="T7" fmla="*/ 30 h 34"/>
              <a:gd name="T8" fmla="*/ 0 w 187"/>
              <a:gd name="T9" fmla="*/ 15 h 34"/>
              <a:gd name="T10" fmla="*/ 0 w 187"/>
              <a:gd name="T11" fmla="*/ 0 h 34"/>
            </a:gdLst>
            <a:ahLst/>
            <a:cxnLst>
              <a:cxn ang="0">
                <a:pos x="T0" y="T1"/>
              </a:cxn>
              <a:cxn ang="0">
                <a:pos x="T2" y="T3"/>
              </a:cxn>
              <a:cxn ang="0">
                <a:pos x="T4" y="T5"/>
              </a:cxn>
              <a:cxn ang="0">
                <a:pos x="T6" y="T7"/>
              </a:cxn>
              <a:cxn ang="0">
                <a:pos x="T8" y="T9"/>
              </a:cxn>
              <a:cxn ang="0">
                <a:pos x="T10" y="T11"/>
              </a:cxn>
            </a:cxnLst>
            <a:rect l="0" t="0" r="r" b="b"/>
            <a:pathLst>
              <a:path w="187" h="34">
                <a:moveTo>
                  <a:pt x="0" y="0"/>
                </a:moveTo>
                <a:lnTo>
                  <a:pt x="181" y="6"/>
                </a:lnTo>
                <a:lnTo>
                  <a:pt x="187" y="34"/>
                </a:lnTo>
                <a:lnTo>
                  <a:pt x="0" y="30"/>
                </a:lnTo>
                <a:lnTo>
                  <a:pt x="0" y="15"/>
                </a:lnTo>
                <a:lnTo>
                  <a:pt x="0" y="0"/>
                </a:lnTo>
                <a:close/>
              </a:path>
            </a:pathLst>
          </a:custGeom>
          <a:solidFill>
            <a:schemeClr val="accent3">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70" name="Freeform 148"/>
          <p:cNvSpPr>
            <a:spLocks/>
          </p:cNvSpPr>
          <p:nvPr/>
        </p:nvSpPr>
        <p:spPr bwMode="auto">
          <a:xfrm>
            <a:off x="6268641" y="2266950"/>
            <a:ext cx="121444" cy="25004"/>
          </a:xfrm>
          <a:custGeom>
            <a:avLst/>
            <a:gdLst>
              <a:gd name="T0" fmla="*/ 1 w 205"/>
              <a:gd name="T1" fmla="*/ 0 h 42"/>
              <a:gd name="T2" fmla="*/ 201 w 205"/>
              <a:gd name="T3" fmla="*/ 12 h 42"/>
              <a:gd name="T4" fmla="*/ 205 w 205"/>
              <a:gd name="T5" fmla="*/ 42 h 42"/>
              <a:gd name="T6" fmla="*/ 0 w 205"/>
              <a:gd name="T7" fmla="*/ 29 h 42"/>
              <a:gd name="T8" fmla="*/ 1 w 205"/>
              <a:gd name="T9" fmla="*/ 0 h 42"/>
            </a:gdLst>
            <a:ahLst/>
            <a:cxnLst>
              <a:cxn ang="0">
                <a:pos x="T0" y="T1"/>
              </a:cxn>
              <a:cxn ang="0">
                <a:pos x="T2" y="T3"/>
              </a:cxn>
              <a:cxn ang="0">
                <a:pos x="T4" y="T5"/>
              </a:cxn>
              <a:cxn ang="0">
                <a:pos x="T6" y="T7"/>
              </a:cxn>
              <a:cxn ang="0">
                <a:pos x="T8" y="T9"/>
              </a:cxn>
            </a:cxnLst>
            <a:rect l="0" t="0" r="r" b="b"/>
            <a:pathLst>
              <a:path w="205" h="42">
                <a:moveTo>
                  <a:pt x="1" y="0"/>
                </a:moveTo>
                <a:lnTo>
                  <a:pt x="201" y="12"/>
                </a:lnTo>
                <a:lnTo>
                  <a:pt x="205" y="42"/>
                </a:lnTo>
                <a:lnTo>
                  <a:pt x="0" y="29"/>
                </a:lnTo>
                <a:lnTo>
                  <a:pt x="1"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71" name="Freeform 149"/>
          <p:cNvSpPr>
            <a:spLocks/>
          </p:cNvSpPr>
          <p:nvPr/>
        </p:nvSpPr>
        <p:spPr bwMode="auto">
          <a:xfrm>
            <a:off x="6263879" y="2305050"/>
            <a:ext cx="130969" cy="28575"/>
          </a:xfrm>
          <a:custGeom>
            <a:avLst/>
            <a:gdLst>
              <a:gd name="T0" fmla="*/ 4 w 220"/>
              <a:gd name="T1" fmla="*/ 0 h 47"/>
              <a:gd name="T2" fmla="*/ 217 w 220"/>
              <a:gd name="T3" fmla="*/ 7 h 47"/>
              <a:gd name="T4" fmla="*/ 220 w 220"/>
              <a:gd name="T5" fmla="*/ 47 h 47"/>
              <a:gd name="T6" fmla="*/ 0 w 220"/>
              <a:gd name="T7" fmla="*/ 39 h 47"/>
              <a:gd name="T8" fmla="*/ 4 w 220"/>
              <a:gd name="T9" fmla="*/ 0 h 47"/>
            </a:gdLst>
            <a:ahLst/>
            <a:cxnLst>
              <a:cxn ang="0">
                <a:pos x="T0" y="T1"/>
              </a:cxn>
              <a:cxn ang="0">
                <a:pos x="T2" y="T3"/>
              </a:cxn>
              <a:cxn ang="0">
                <a:pos x="T4" y="T5"/>
              </a:cxn>
              <a:cxn ang="0">
                <a:pos x="T6" y="T7"/>
              </a:cxn>
              <a:cxn ang="0">
                <a:pos x="T8" y="T9"/>
              </a:cxn>
            </a:cxnLst>
            <a:rect l="0" t="0" r="r" b="b"/>
            <a:pathLst>
              <a:path w="220" h="47">
                <a:moveTo>
                  <a:pt x="4" y="0"/>
                </a:moveTo>
                <a:lnTo>
                  <a:pt x="217" y="7"/>
                </a:lnTo>
                <a:lnTo>
                  <a:pt x="220" y="47"/>
                </a:lnTo>
                <a:lnTo>
                  <a:pt x="0" y="39"/>
                </a:lnTo>
                <a:lnTo>
                  <a:pt x="4"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72" name="Freeform 150"/>
          <p:cNvSpPr>
            <a:spLocks/>
          </p:cNvSpPr>
          <p:nvPr/>
        </p:nvSpPr>
        <p:spPr bwMode="auto">
          <a:xfrm>
            <a:off x="6260308" y="2330053"/>
            <a:ext cx="135731" cy="33338"/>
          </a:xfrm>
          <a:custGeom>
            <a:avLst/>
            <a:gdLst>
              <a:gd name="T0" fmla="*/ 6 w 228"/>
              <a:gd name="T1" fmla="*/ 0 h 57"/>
              <a:gd name="T2" fmla="*/ 226 w 228"/>
              <a:gd name="T3" fmla="*/ 8 h 57"/>
              <a:gd name="T4" fmla="*/ 228 w 228"/>
              <a:gd name="T5" fmla="*/ 57 h 57"/>
              <a:gd name="T6" fmla="*/ 0 w 228"/>
              <a:gd name="T7" fmla="*/ 51 h 57"/>
              <a:gd name="T8" fmla="*/ 6 w 228"/>
              <a:gd name="T9" fmla="*/ 0 h 57"/>
            </a:gdLst>
            <a:ahLst/>
            <a:cxnLst>
              <a:cxn ang="0">
                <a:pos x="T0" y="T1"/>
              </a:cxn>
              <a:cxn ang="0">
                <a:pos x="T2" y="T3"/>
              </a:cxn>
              <a:cxn ang="0">
                <a:pos x="T4" y="T5"/>
              </a:cxn>
              <a:cxn ang="0">
                <a:pos x="T6" y="T7"/>
              </a:cxn>
              <a:cxn ang="0">
                <a:pos x="T8" y="T9"/>
              </a:cxn>
            </a:cxnLst>
            <a:rect l="0" t="0" r="r" b="b"/>
            <a:pathLst>
              <a:path w="228" h="57">
                <a:moveTo>
                  <a:pt x="6" y="0"/>
                </a:moveTo>
                <a:lnTo>
                  <a:pt x="226" y="8"/>
                </a:lnTo>
                <a:lnTo>
                  <a:pt x="228" y="57"/>
                </a:lnTo>
                <a:lnTo>
                  <a:pt x="0" y="51"/>
                </a:lnTo>
                <a:lnTo>
                  <a:pt x="6"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73" name="Freeform 151"/>
          <p:cNvSpPr>
            <a:spLocks/>
          </p:cNvSpPr>
          <p:nvPr/>
        </p:nvSpPr>
        <p:spPr bwMode="auto">
          <a:xfrm>
            <a:off x="6256735" y="2362200"/>
            <a:ext cx="141685" cy="35719"/>
          </a:xfrm>
          <a:custGeom>
            <a:avLst/>
            <a:gdLst>
              <a:gd name="T0" fmla="*/ 5 w 237"/>
              <a:gd name="T1" fmla="*/ 0 h 58"/>
              <a:gd name="T2" fmla="*/ 235 w 237"/>
              <a:gd name="T3" fmla="*/ 19 h 58"/>
              <a:gd name="T4" fmla="*/ 237 w 237"/>
              <a:gd name="T5" fmla="*/ 58 h 58"/>
              <a:gd name="T6" fmla="*/ 0 w 237"/>
              <a:gd name="T7" fmla="*/ 39 h 58"/>
              <a:gd name="T8" fmla="*/ 5 w 237"/>
              <a:gd name="T9" fmla="*/ 0 h 58"/>
            </a:gdLst>
            <a:ahLst/>
            <a:cxnLst>
              <a:cxn ang="0">
                <a:pos x="T0" y="T1"/>
              </a:cxn>
              <a:cxn ang="0">
                <a:pos x="T2" y="T3"/>
              </a:cxn>
              <a:cxn ang="0">
                <a:pos x="T4" y="T5"/>
              </a:cxn>
              <a:cxn ang="0">
                <a:pos x="T6" y="T7"/>
              </a:cxn>
              <a:cxn ang="0">
                <a:pos x="T8" y="T9"/>
              </a:cxn>
            </a:cxnLst>
            <a:rect l="0" t="0" r="r" b="b"/>
            <a:pathLst>
              <a:path w="237" h="58">
                <a:moveTo>
                  <a:pt x="5" y="0"/>
                </a:moveTo>
                <a:lnTo>
                  <a:pt x="235" y="19"/>
                </a:lnTo>
                <a:lnTo>
                  <a:pt x="237" y="58"/>
                </a:lnTo>
                <a:lnTo>
                  <a:pt x="0" y="39"/>
                </a:lnTo>
                <a:lnTo>
                  <a:pt x="5" y="0"/>
                </a:lnTo>
                <a:close/>
              </a:path>
            </a:pathLst>
          </a:custGeom>
          <a:solidFill>
            <a:schemeClr val="accent3">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74" name="Freeform 152"/>
          <p:cNvSpPr>
            <a:spLocks/>
          </p:cNvSpPr>
          <p:nvPr/>
        </p:nvSpPr>
        <p:spPr bwMode="auto">
          <a:xfrm>
            <a:off x="6254354" y="2402682"/>
            <a:ext cx="144066" cy="16669"/>
          </a:xfrm>
          <a:custGeom>
            <a:avLst/>
            <a:gdLst>
              <a:gd name="T0" fmla="*/ 2 w 243"/>
              <a:gd name="T1" fmla="*/ 0 h 28"/>
              <a:gd name="T2" fmla="*/ 243 w 243"/>
              <a:gd name="T3" fmla="*/ 19 h 28"/>
              <a:gd name="T4" fmla="*/ 243 w 243"/>
              <a:gd name="T5" fmla="*/ 28 h 28"/>
              <a:gd name="T6" fmla="*/ 0 w 243"/>
              <a:gd name="T7" fmla="*/ 11 h 28"/>
              <a:gd name="T8" fmla="*/ 2 w 243"/>
              <a:gd name="T9" fmla="*/ 0 h 28"/>
            </a:gdLst>
            <a:ahLst/>
            <a:cxnLst>
              <a:cxn ang="0">
                <a:pos x="T0" y="T1"/>
              </a:cxn>
              <a:cxn ang="0">
                <a:pos x="T2" y="T3"/>
              </a:cxn>
              <a:cxn ang="0">
                <a:pos x="T4" y="T5"/>
              </a:cxn>
              <a:cxn ang="0">
                <a:pos x="T6" y="T7"/>
              </a:cxn>
              <a:cxn ang="0">
                <a:pos x="T8" y="T9"/>
              </a:cxn>
            </a:cxnLst>
            <a:rect l="0" t="0" r="r" b="b"/>
            <a:pathLst>
              <a:path w="243" h="28">
                <a:moveTo>
                  <a:pt x="2" y="0"/>
                </a:moveTo>
                <a:lnTo>
                  <a:pt x="243" y="19"/>
                </a:lnTo>
                <a:lnTo>
                  <a:pt x="243" y="28"/>
                </a:lnTo>
                <a:lnTo>
                  <a:pt x="0" y="11"/>
                </a:lnTo>
                <a:lnTo>
                  <a:pt x="2"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75" name="Freeform 153"/>
          <p:cNvSpPr>
            <a:spLocks/>
          </p:cNvSpPr>
          <p:nvPr/>
        </p:nvSpPr>
        <p:spPr bwMode="auto">
          <a:xfrm>
            <a:off x="6247210" y="2430066"/>
            <a:ext cx="152400" cy="38100"/>
          </a:xfrm>
          <a:custGeom>
            <a:avLst/>
            <a:gdLst>
              <a:gd name="T0" fmla="*/ 5 w 256"/>
              <a:gd name="T1" fmla="*/ 0 h 64"/>
              <a:gd name="T2" fmla="*/ 256 w 256"/>
              <a:gd name="T3" fmla="*/ 24 h 64"/>
              <a:gd name="T4" fmla="*/ 256 w 256"/>
              <a:gd name="T5" fmla="*/ 64 h 64"/>
              <a:gd name="T6" fmla="*/ 0 w 256"/>
              <a:gd name="T7" fmla="*/ 38 h 64"/>
              <a:gd name="T8" fmla="*/ 5 w 256"/>
              <a:gd name="T9" fmla="*/ 0 h 64"/>
            </a:gdLst>
            <a:ahLst/>
            <a:cxnLst>
              <a:cxn ang="0">
                <a:pos x="T0" y="T1"/>
              </a:cxn>
              <a:cxn ang="0">
                <a:pos x="T2" y="T3"/>
              </a:cxn>
              <a:cxn ang="0">
                <a:pos x="T4" y="T5"/>
              </a:cxn>
              <a:cxn ang="0">
                <a:pos x="T6" y="T7"/>
              </a:cxn>
              <a:cxn ang="0">
                <a:pos x="T8" y="T9"/>
              </a:cxn>
            </a:cxnLst>
            <a:rect l="0" t="0" r="r" b="b"/>
            <a:pathLst>
              <a:path w="256" h="64">
                <a:moveTo>
                  <a:pt x="5" y="0"/>
                </a:moveTo>
                <a:lnTo>
                  <a:pt x="256" y="24"/>
                </a:lnTo>
                <a:lnTo>
                  <a:pt x="256" y="64"/>
                </a:lnTo>
                <a:lnTo>
                  <a:pt x="0" y="38"/>
                </a:lnTo>
                <a:lnTo>
                  <a:pt x="5"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76" name="Freeform 154"/>
          <p:cNvSpPr>
            <a:spLocks/>
          </p:cNvSpPr>
          <p:nvPr/>
        </p:nvSpPr>
        <p:spPr bwMode="auto">
          <a:xfrm>
            <a:off x="6236495" y="2464594"/>
            <a:ext cx="161925" cy="58341"/>
          </a:xfrm>
          <a:custGeom>
            <a:avLst/>
            <a:gdLst>
              <a:gd name="T0" fmla="*/ 13 w 271"/>
              <a:gd name="T1" fmla="*/ 0 h 98"/>
              <a:gd name="T2" fmla="*/ 271 w 271"/>
              <a:gd name="T3" fmla="*/ 29 h 98"/>
              <a:gd name="T4" fmla="*/ 269 w 271"/>
              <a:gd name="T5" fmla="*/ 98 h 98"/>
              <a:gd name="T6" fmla="*/ 0 w 271"/>
              <a:gd name="T7" fmla="*/ 68 h 98"/>
              <a:gd name="T8" fmla="*/ 13 w 271"/>
              <a:gd name="T9" fmla="*/ 0 h 98"/>
            </a:gdLst>
            <a:ahLst/>
            <a:cxnLst>
              <a:cxn ang="0">
                <a:pos x="T0" y="T1"/>
              </a:cxn>
              <a:cxn ang="0">
                <a:pos x="T2" y="T3"/>
              </a:cxn>
              <a:cxn ang="0">
                <a:pos x="T4" y="T5"/>
              </a:cxn>
              <a:cxn ang="0">
                <a:pos x="T6" y="T7"/>
              </a:cxn>
              <a:cxn ang="0">
                <a:pos x="T8" y="T9"/>
              </a:cxn>
            </a:cxnLst>
            <a:rect l="0" t="0" r="r" b="b"/>
            <a:pathLst>
              <a:path w="271" h="98">
                <a:moveTo>
                  <a:pt x="13" y="0"/>
                </a:moveTo>
                <a:lnTo>
                  <a:pt x="271" y="29"/>
                </a:lnTo>
                <a:lnTo>
                  <a:pt x="269" y="98"/>
                </a:lnTo>
                <a:lnTo>
                  <a:pt x="0" y="68"/>
                </a:lnTo>
                <a:lnTo>
                  <a:pt x="13" y="0"/>
                </a:lnTo>
                <a:close/>
              </a:path>
            </a:pathLst>
          </a:custGeom>
          <a:solidFill>
            <a:schemeClr val="accent3">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77" name="Freeform 155"/>
          <p:cNvSpPr>
            <a:spLocks/>
          </p:cNvSpPr>
          <p:nvPr/>
        </p:nvSpPr>
        <p:spPr bwMode="auto">
          <a:xfrm>
            <a:off x="6231733" y="2511028"/>
            <a:ext cx="165497" cy="44054"/>
          </a:xfrm>
          <a:custGeom>
            <a:avLst/>
            <a:gdLst>
              <a:gd name="T0" fmla="*/ 8 w 279"/>
              <a:gd name="T1" fmla="*/ 0 h 73"/>
              <a:gd name="T2" fmla="*/ 279 w 279"/>
              <a:gd name="T3" fmla="*/ 34 h 73"/>
              <a:gd name="T4" fmla="*/ 277 w 279"/>
              <a:gd name="T5" fmla="*/ 73 h 73"/>
              <a:gd name="T6" fmla="*/ 0 w 279"/>
              <a:gd name="T7" fmla="*/ 39 h 73"/>
              <a:gd name="T8" fmla="*/ 8 w 279"/>
              <a:gd name="T9" fmla="*/ 0 h 73"/>
            </a:gdLst>
            <a:ahLst/>
            <a:cxnLst>
              <a:cxn ang="0">
                <a:pos x="T0" y="T1"/>
              </a:cxn>
              <a:cxn ang="0">
                <a:pos x="T2" y="T3"/>
              </a:cxn>
              <a:cxn ang="0">
                <a:pos x="T4" y="T5"/>
              </a:cxn>
              <a:cxn ang="0">
                <a:pos x="T6" y="T7"/>
              </a:cxn>
              <a:cxn ang="0">
                <a:pos x="T8" y="T9"/>
              </a:cxn>
            </a:cxnLst>
            <a:rect l="0" t="0" r="r" b="b"/>
            <a:pathLst>
              <a:path w="279" h="73">
                <a:moveTo>
                  <a:pt x="8" y="0"/>
                </a:moveTo>
                <a:lnTo>
                  <a:pt x="279" y="34"/>
                </a:lnTo>
                <a:lnTo>
                  <a:pt x="277" y="73"/>
                </a:lnTo>
                <a:lnTo>
                  <a:pt x="0" y="39"/>
                </a:lnTo>
                <a:lnTo>
                  <a:pt x="8" y="0"/>
                </a:lnTo>
                <a:close/>
              </a:path>
            </a:pathLst>
          </a:custGeom>
          <a:solidFill>
            <a:schemeClr val="accent1">
              <a:alpha val="44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78" name="Freeform 156"/>
          <p:cNvSpPr>
            <a:spLocks/>
          </p:cNvSpPr>
          <p:nvPr/>
        </p:nvSpPr>
        <p:spPr bwMode="auto">
          <a:xfrm>
            <a:off x="6224589" y="2539604"/>
            <a:ext cx="170260" cy="51197"/>
          </a:xfrm>
          <a:custGeom>
            <a:avLst/>
            <a:gdLst>
              <a:gd name="T0" fmla="*/ 8 w 286"/>
              <a:gd name="T1" fmla="*/ 0 h 85"/>
              <a:gd name="T2" fmla="*/ 286 w 286"/>
              <a:gd name="T3" fmla="*/ 37 h 85"/>
              <a:gd name="T4" fmla="*/ 283 w 286"/>
              <a:gd name="T5" fmla="*/ 85 h 85"/>
              <a:gd name="T6" fmla="*/ 0 w 286"/>
              <a:gd name="T7" fmla="*/ 41 h 85"/>
              <a:gd name="T8" fmla="*/ 8 w 286"/>
              <a:gd name="T9" fmla="*/ 0 h 85"/>
            </a:gdLst>
            <a:ahLst/>
            <a:cxnLst>
              <a:cxn ang="0">
                <a:pos x="T0" y="T1"/>
              </a:cxn>
              <a:cxn ang="0">
                <a:pos x="T2" y="T3"/>
              </a:cxn>
              <a:cxn ang="0">
                <a:pos x="T4" y="T5"/>
              </a:cxn>
              <a:cxn ang="0">
                <a:pos x="T6" y="T7"/>
              </a:cxn>
              <a:cxn ang="0">
                <a:pos x="T8" y="T9"/>
              </a:cxn>
            </a:cxnLst>
            <a:rect l="0" t="0" r="r" b="b"/>
            <a:pathLst>
              <a:path w="286" h="85">
                <a:moveTo>
                  <a:pt x="8" y="0"/>
                </a:moveTo>
                <a:lnTo>
                  <a:pt x="286" y="37"/>
                </a:lnTo>
                <a:lnTo>
                  <a:pt x="283" y="85"/>
                </a:lnTo>
                <a:lnTo>
                  <a:pt x="0" y="41"/>
                </a:lnTo>
                <a:lnTo>
                  <a:pt x="8"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79" name="Freeform 157"/>
          <p:cNvSpPr>
            <a:spLocks/>
          </p:cNvSpPr>
          <p:nvPr/>
        </p:nvSpPr>
        <p:spPr bwMode="auto">
          <a:xfrm>
            <a:off x="6215063" y="2575323"/>
            <a:ext cx="177404" cy="60722"/>
          </a:xfrm>
          <a:custGeom>
            <a:avLst/>
            <a:gdLst>
              <a:gd name="T0" fmla="*/ 13 w 300"/>
              <a:gd name="T1" fmla="*/ 0 h 104"/>
              <a:gd name="T2" fmla="*/ 300 w 300"/>
              <a:gd name="T3" fmla="*/ 40 h 104"/>
              <a:gd name="T4" fmla="*/ 292 w 300"/>
              <a:gd name="T5" fmla="*/ 104 h 104"/>
              <a:gd name="T6" fmla="*/ 104 w 300"/>
              <a:gd name="T7" fmla="*/ 76 h 104"/>
              <a:gd name="T8" fmla="*/ 0 w 300"/>
              <a:gd name="T9" fmla="*/ 55 h 104"/>
              <a:gd name="T10" fmla="*/ 13 w 300"/>
              <a:gd name="T11" fmla="*/ 0 h 104"/>
            </a:gdLst>
            <a:ahLst/>
            <a:cxnLst>
              <a:cxn ang="0">
                <a:pos x="T0" y="T1"/>
              </a:cxn>
              <a:cxn ang="0">
                <a:pos x="T2" y="T3"/>
              </a:cxn>
              <a:cxn ang="0">
                <a:pos x="T4" y="T5"/>
              </a:cxn>
              <a:cxn ang="0">
                <a:pos x="T6" y="T7"/>
              </a:cxn>
              <a:cxn ang="0">
                <a:pos x="T8" y="T9"/>
              </a:cxn>
              <a:cxn ang="0">
                <a:pos x="T10" y="T11"/>
              </a:cxn>
            </a:cxnLst>
            <a:rect l="0" t="0" r="r" b="b"/>
            <a:pathLst>
              <a:path w="300" h="104">
                <a:moveTo>
                  <a:pt x="13" y="0"/>
                </a:moveTo>
                <a:lnTo>
                  <a:pt x="300" y="40"/>
                </a:lnTo>
                <a:lnTo>
                  <a:pt x="292" y="104"/>
                </a:lnTo>
                <a:lnTo>
                  <a:pt x="104" y="76"/>
                </a:lnTo>
                <a:lnTo>
                  <a:pt x="0" y="55"/>
                </a:lnTo>
                <a:lnTo>
                  <a:pt x="13"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80" name="Freeform 158"/>
          <p:cNvSpPr>
            <a:spLocks/>
          </p:cNvSpPr>
          <p:nvPr/>
        </p:nvSpPr>
        <p:spPr bwMode="auto">
          <a:xfrm>
            <a:off x="6222207" y="2564606"/>
            <a:ext cx="170260" cy="33338"/>
          </a:xfrm>
          <a:custGeom>
            <a:avLst/>
            <a:gdLst>
              <a:gd name="T0" fmla="*/ 4 w 287"/>
              <a:gd name="T1" fmla="*/ 0 h 57"/>
              <a:gd name="T2" fmla="*/ 287 w 287"/>
              <a:gd name="T3" fmla="*/ 44 h 57"/>
              <a:gd name="T4" fmla="*/ 287 w 287"/>
              <a:gd name="T5" fmla="*/ 57 h 57"/>
              <a:gd name="T6" fmla="*/ 0 w 287"/>
              <a:gd name="T7" fmla="*/ 17 h 57"/>
              <a:gd name="T8" fmla="*/ 4 w 287"/>
              <a:gd name="T9" fmla="*/ 0 h 57"/>
            </a:gdLst>
            <a:ahLst/>
            <a:cxnLst>
              <a:cxn ang="0">
                <a:pos x="T0" y="T1"/>
              </a:cxn>
              <a:cxn ang="0">
                <a:pos x="T2" y="T3"/>
              </a:cxn>
              <a:cxn ang="0">
                <a:pos x="T4" y="T5"/>
              </a:cxn>
              <a:cxn ang="0">
                <a:pos x="T6" y="T7"/>
              </a:cxn>
              <a:cxn ang="0">
                <a:pos x="T8" y="T9"/>
              </a:cxn>
            </a:cxnLst>
            <a:rect l="0" t="0" r="r" b="b"/>
            <a:pathLst>
              <a:path w="287" h="57">
                <a:moveTo>
                  <a:pt x="4" y="0"/>
                </a:moveTo>
                <a:lnTo>
                  <a:pt x="287" y="44"/>
                </a:lnTo>
                <a:lnTo>
                  <a:pt x="287" y="57"/>
                </a:lnTo>
                <a:lnTo>
                  <a:pt x="0" y="17"/>
                </a:lnTo>
                <a:lnTo>
                  <a:pt x="4"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81" name="Freeform 159"/>
          <p:cNvSpPr>
            <a:spLocks/>
          </p:cNvSpPr>
          <p:nvPr/>
        </p:nvSpPr>
        <p:spPr bwMode="auto">
          <a:xfrm>
            <a:off x="6209110" y="2609850"/>
            <a:ext cx="179785" cy="54769"/>
          </a:xfrm>
          <a:custGeom>
            <a:avLst/>
            <a:gdLst>
              <a:gd name="T0" fmla="*/ 7 w 301"/>
              <a:gd name="T1" fmla="*/ 0 h 92"/>
              <a:gd name="T2" fmla="*/ 113 w 301"/>
              <a:gd name="T3" fmla="*/ 17 h 92"/>
              <a:gd name="T4" fmla="*/ 301 w 301"/>
              <a:gd name="T5" fmla="*/ 53 h 92"/>
              <a:gd name="T6" fmla="*/ 297 w 301"/>
              <a:gd name="T7" fmla="*/ 92 h 92"/>
              <a:gd name="T8" fmla="*/ 0 w 301"/>
              <a:gd name="T9" fmla="*/ 36 h 92"/>
              <a:gd name="T10" fmla="*/ 7 w 301"/>
              <a:gd name="T11" fmla="*/ 0 h 92"/>
            </a:gdLst>
            <a:ahLst/>
            <a:cxnLst>
              <a:cxn ang="0">
                <a:pos x="T0" y="T1"/>
              </a:cxn>
              <a:cxn ang="0">
                <a:pos x="T2" y="T3"/>
              </a:cxn>
              <a:cxn ang="0">
                <a:pos x="T4" y="T5"/>
              </a:cxn>
              <a:cxn ang="0">
                <a:pos x="T6" y="T7"/>
              </a:cxn>
              <a:cxn ang="0">
                <a:pos x="T8" y="T9"/>
              </a:cxn>
              <a:cxn ang="0">
                <a:pos x="T10" y="T11"/>
              </a:cxn>
            </a:cxnLst>
            <a:rect l="0" t="0" r="r" b="b"/>
            <a:pathLst>
              <a:path w="301" h="92">
                <a:moveTo>
                  <a:pt x="7" y="0"/>
                </a:moveTo>
                <a:lnTo>
                  <a:pt x="113" y="17"/>
                </a:lnTo>
                <a:lnTo>
                  <a:pt x="301" y="53"/>
                </a:lnTo>
                <a:lnTo>
                  <a:pt x="297" y="92"/>
                </a:lnTo>
                <a:lnTo>
                  <a:pt x="0" y="36"/>
                </a:lnTo>
                <a:lnTo>
                  <a:pt x="7" y="0"/>
                </a:lnTo>
                <a:close/>
              </a:path>
            </a:pathLst>
          </a:custGeom>
          <a:solidFill>
            <a:schemeClr val="accent3">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82" name="Freeform 160"/>
          <p:cNvSpPr>
            <a:spLocks/>
          </p:cNvSpPr>
          <p:nvPr/>
        </p:nvSpPr>
        <p:spPr bwMode="auto">
          <a:xfrm>
            <a:off x="6213872" y="2607469"/>
            <a:ext cx="61913" cy="11906"/>
          </a:xfrm>
          <a:custGeom>
            <a:avLst/>
            <a:gdLst>
              <a:gd name="T0" fmla="*/ 2 w 106"/>
              <a:gd name="T1" fmla="*/ 0 h 21"/>
              <a:gd name="T2" fmla="*/ 106 w 106"/>
              <a:gd name="T3" fmla="*/ 21 h 21"/>
              <a:gd name="T4" fmla="*/ 0 w 106"/>
              <a:gd name="T5" fmla="*/ 4 h 21"/>
              <a:gd name="T6" fmla="*/ 2 w 106"/>
              <a:gd name="T7" fmla="*/ 0 h 21"/>
            </a:gdLst>
            <a:ahLst/>
            <a:cxnLst>
              <a:cxn ang="0">
                <a:pos x="T0" y="T1"/>
              </a:cxn>
              <a:cxn ang="0">
                <a:pos x="T2" y="T3"/>
              </a:cxn>
              <a:cxn ang="0">
                <a:pos x="T4" y="T5"/>
              </a:cxn>
              <a:cxn ang="0">
                <a:pos x="T6" y="T7"/>
              </a:cxn>
            </a:cxnLst>
            <a:rect l="0" t="0" r="r" b="b"/>
            <a:pathLst>
              <a:path w="106" h="21">
                <a:moveTo>
                  <a:pt x="2" y="0"/>
                </a:moveTo>
                <a:lnTo>
                  <a:pt x="106" y="21"/>
                </a:lnTo>
                <a:lnTo>
                  <a:pt x="0" y="4"/>
                </a:lnTo>
                <a:lnTo>
                  <a:pt x="2"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83" name="Freeform 161"/>
          <p:cNvSpPr>
            <a:spLocks/>
          </p:cNvSpPr>
          <p:nvPr/>
        </p:nvSpPr>
        <p:spPr bwMode="auto">
          <a:xfrm>
            <a:off x="6196013" y="2650332"/>
            <a:ext cx="186929" cy="64294"/>
          </a:xfrm>
          <a:custGeom>
            <a:avLst/>
            <a:gdLst>
              <a:gd name="T0" fmla="*/ 11 w 313"/>
              <a:gd name="T1" fmla="*/ 0 h 107"/>
              <a:gd name="T2" fmla="*/ 313 w 313"/>
              <a:gd name="T3" fmla="*/ 58 h 107"/>
              <a:gd name="T4" fmla="*/ 307 w 313"/>
              <a:gd name="T5" fmla="*/ 107 h 107"/>
              <a:gd name="T6" fmla="*/ 147 w 313"/>
              <a:gd name="T7" fmla="*/ 77 h 107"/>
              <a:gd name="T8" fmla="*/ 0 w 313"/>
              <a:gd name="T9" fmla="*/ 43 h 107"/>
              <a:gd name="T10" fmla="*/ 11 w 313"/>
              <a:gd name="T11" fmla="*/ 0 h 107"/>
            </a:gdLst>
            <a:ahLst/>
            <a:cxnLst>
              <a:cxn ang="0">
                <a:pos x="T0" y="T1"/>
              </a:cxn>
              <a:cxn ang="0">
                <a:pos x="T2" y="T3"/>
              </a:cxn>
              <a:cxn ang="0">
                <a:pos x="T4" y="T5"/>
              </a:cxn>
              <a:cxn ang="0">
                <a:pos x="T6" y="T7"/>
              </a:cxn>
              <a:cxn ang="0">
                <a:pos x="T8" y="T9"/>
              </a:cxn>
              <a:cxn ang="0">
                <a:pos x="T10" y="T11"/>
              </a:cxn>
            </a:cxnLst>
            <a:rect l="0" t="0" r="r" b="b"/>
            <a:pathLst>
              <a:path w="313" h="107">
                <a:moveTo>
                  <a:pt x="11" y="0"/>
                </a:moveTo>
                <a:lnTo>
                  <a:pt x="313" y="58"/>
                </a:lnTo>
                <a:lnTo>
                  <a:pt x="307" y="107"/>
                </a:lnTo>
                <a:lnTo>
                  <a:pt x="147" y="77"/>
                </a:lnTo>
                <a:lnTo>
                  <a:pt x="0" y="43"/>
                </a:lnTo>
                <a:lnTo>
                  <a:pt x="11"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84" name="Freeform 162"/>
          <p:cNvSpPr>
            <a:spLocks/>
          </p:cNvSpPr>
          <p:nvPr/>
        </p:nvSpPr>
        <p:spPr bwMode="auto">
          <a:xfrm>
            <a:off x="6184108" y="2678907"/>
            <a:ext cx="194072" cy="84535"/>
          </a:xfrm>
          <a:custGeom>
            <a:avLst/>
            <a:gdLst>
              <a:gd name="T0" fmla="*/ 19 w 326"/>
              <a:gd name="T1" fmla="*/ 0 h 141"/>
              <a:gd name="T2" fmla="*/ 168 w 326"/>
              <a:gd name="T3" fmla="*/ 28 h 141"/>
              <a:gd name="T4" fmla="*/ 326 w 326"/>
              <a:gd name="T5" fmla="*/ 64 h 141"/>
              <a:gd name="T6" fmla="*/ 313 w 326"/>
              <a:gd name="T7" fmla="*/ 141 h 141"/>
              <a:gd name="T8" fmla="*/ 0 w 326"/>
              <a:gd name="T9" fmla="*/ 69 h 141"/>
              <a:gd name="T10" fmla="*/ 19 w 326"/>
              <a:gd name="T11" fmla="*/ 0 h 141"/>
            </a:gdLst>
            <a:ahLst/>
            <a:cxnLst>
              <a:cxn ang="0">
                <a:pos x="T0" y="T1"/>
              </a:cxn>
              <a:cxn ang="0">
                <a:pos x="T2" y="T3"/>
              </a:cxn>
              <a:cxn ang="0">
                <a:pos x="T4" y="T5"/>
              </a:cxn>
              <a:cxn ang="0">
                <a:pos x="T6" y="T7"/>
              </a:cxn>
              <a:cxn ang="0">
                <a:pos x="T8" y="T9"/>
              </a:cxn>
              <a:cxn ang="0">
                <a:pos x="T10" y="T11"/>
              </a:cxn>
            </a:cxnLst>
            <a:rect l="0" t="0" r="r" b="b"/>
            <a:pathLst>
              <a:path w="326" h="141">
                <a:moveTo>
                  <a:pt x="19" y="0"/>
                </a:moveTo>
                <a:lnTo>
                  <a:pt x="168" y="28"/>
                </a:lnTo>
                <a:lnTo>
                  <a:pt x="326" y="64"/>
                </a:lnTo>
                <a:lnTo>
                  <a:pt x="313" y="141"/>
                </a:lnTo>
                <a:lnTo>
                  <a:pt x="0" y="69"/>
                </a:lnTo>
                <a:lnTo>
                  <a:pt x="19"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85" name="Freeform 163"/>
          <p:cNvSpPr>
            <a:spLocks/>
          </p:cNvSpPr>
          <p:nvPr/>
        </p:nvSpPr>
        <p:spPr bwMode="auto">
          <a:xfrm>
            <a:off x="6196014" y="2675335"/>
            <a:ext cx="88106" cy="20241"/>
          </a:xfrm>
          <a:custGeom>
            <a:avLst/>
            <a:gdLst>
              <a:gd name="T0" fmla="*/ 2 w 149"/>
              <a:gd name="T1" fmla="*/ 0 h 34"/>
              <a:gd name="T2" fmla="*/ 149 w 149"/>
              <a:gd name="T3" fmla="*/ 34 h 34"/>
              <a:gd name="T4" fmla="*/ 0 w 149"/>
              <a:gd name="T5" fmla="*/ 6 h 34"/>
              <a:gd name="T6" fmla="*/ 2 w 149"/>
              <a:gd name="T7" fmla="*/ 0 h 34"/>
            </a:gdLst>
            <a:ahLst/>
            <a:cxnLst>
              <a:cxn ang="0">
                <a:pos x="T0" y="T1"/>
              </a:cxn>
              <a:cxn ang="0">
                <a:pos x="T2" y="T3"/>
              </a:cxn>
              <a:cxn ang="0">
                <a:pos x="T4" y="T5"/>
              </a:cxn>
              <a:cxn ang="0">
                <a:pos x="T6" y="T7"/>
              </a:cxn>
            </a:cxnLst>
            <a:rect l="0" t="0" r="r" b="b"/>
            <a:pathLst>
              <a:path w="149" h="34">
                <a:moveTo>
                  <a:pt x="2" y="0"/>
                </a:moveTo>
                <a:lnTo>
                  <a:pt x="149" y="34"/>
                </a:lnTo>
                <a:lnTo>
                  <a:pt x="0" y="6"/>
                </a:lnTo>
                <a:lnTo>
                  <a:pt x="2"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86" name="Freeform 164"/>
          <p:cNvSpPr>
            <a:spLocks/>
          </p:cNvSpPr>
          <p:nvPr/>
        </p:nvSpPr>
        <p:spPr bwMode="auto">
          <a:xfrm>
            <a:off x="6172201" y="2728912"/>
            <a:ext cx="197644" cy="80963"/>
          </a:xfrm>
          <a:custGeom>
            <a:avLst/>
            <a:gdLst>
              <a:gd name="T0" fmla="*/ 17 w 332"/>
              <a:gd name="T1" fmla="*/ 0 h 135"/>
              <a:gd name="T2" fmla="*/ 332 w 332"/>
              <a:gd name="T3" fmla="*/ 77 h 135"/>
              <a:gd name="T4" fmla="*/ 321 w 332"/>
              <a:gd name="T5" fmla="*/ 135 h 135"/>
              <a:gd name="T6" fmla="*/ 0 w 332"/>
              <a:gd name="T7" fmla="*/ 56 h 135"/>
              <a:gd name="T8" fmla="*/ 17 w 332"/>
              <a:gd name="T9" fmla="*/ 0 h 135"/>
            </a:gdLst>
            <a:ahLst/>
            <a:cxnLst>
              <a:cxn ang="0">
                <a:pos x="T0" y="T1"/>
              </a:cxn>
              <a:cxn ang="0">
                <a:pos x="T2" y="T3"/>
              </a:cxn>
              <a:cxn ang="0">
                <a:pos x="T4" y="T5"/>
              </a:cxn>
              <a:cxn ang="0">
                <a:pos x="T6" y="T7"/>
              </a:cxn>
              <a:cxn ang="0">
                <a:pos x="T8" y="T9"/>
              </a:cxn>
            </a:cxnLst>
            <a:rect l="0" t="0" r="r" b="b"/>
            <a:pathLst>
              <a:path w="332" h="135">
                <a:moveTo>
                  <a:pt x="17" y="0"/>
                </a:moveTo>
                <a:lnTo>
                  <a:pt x="332" y="77"/>
                </a:lnTo>
                <a:lnTo>
                  <a:pt x="321" y="135"/>
                </a:lnTo>
                <a:lnTo>
                  <a:pt x="0" y="56"/>
                </a:lnTo>
                <a:lnTo>
                  <a:pt x="17" y="0"/>
                </a:lnTo>
                <a:close/>
              </a:path>
            </a:pathLst>
          </a:custGeom>
          <a:solidFill>
            <a:schemeClr val="accent3">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87" name="Freeform 165"/>
          <p:cNvSpPr>
            <a:spLocks/>
          </p:cNvSpPr>
          <p:nvPr/>
        </p:nvSpPr>
        <p:spPr bwMode="auto">
          <a:xfrm>
            <a:off x="6150770" y="2771775"/>
            <a:ext cx="209550" cy="102394"/>
          </a:xfrm>
          <a:custGeom>
            <a:avLst/>
            <a:gdLst>
              <a:gd name="T0" fmla="*/ 30 w 352"/>
              <a:gd name="T1" fmla="*/ 0 h 174"/>
              <a:gd name="T2" fmla="*/ 352 w 352"/>
              <a:gd name="T3" fmla="*/ 78 h 174"/>
              <a:gd name="T4" fmla="*/ 331 w 352"/>
              <a:gd name="T5" fmla="*/ 174 h 174"/>
              <a:gd name="T6" fmla="*/ 0 w 352"/>
              <a:gd name="T7" fmla="*/ 95 h 174"/>
              <a:gd name="T8" fmla="*/ 30 w 352"/>
              <a:gd name="T9" fmla="*/ 0 h 174"/>
            </a:gdLst>
            <a:ahLst/>
            <a:cxnLst>
              <a:cxn ang="0">
                <a:pos x="T0" y="T1"/>
              </a:cxn>
              <a:cxn ang="0">
                <a:pos x="T2" y="T3"/>
              </a:cxn>
              <a:cxn ang="0">
                <a:pos x="T4" y="T5"/>
              </a:cxn>
              <a:cxn ang="0">
                <a:pos x="T6" y="T7"/>
              </a:cxn>
              <a:cxn ang="0">
                <a:pos x="T8" y="T9"/>
              </a:cxn>
            </a:cxnLst>
            <a:rect l="0" t="0" r="r" b="b"/>
            <a:pathLst>
              <a:path w="352" h="174">
                <a:moveTo>
                  <a:pt x="30" y="0"/>
                </a:moveTo>
                <a:lnTo>
                  <a:pt x="352" y="78"/>
                </a:lnTo>
                <a:lnTo>
                  <a:pt x="331" y="174"/>
                </a:lnTo>
                <a:lnTo>
                  <a:pt x="0" y="95"/>
                </a:lnTo>
                <a:lnTo>
                  <a:pt x="30" y="0"/>
                </a:lnTo>
                <a:close/>
              </a:path>
            </a:pathLst>
          </a:custGeom>
          <a:solidFill>
            <a:schemeClr val="accent1">
              <a:alpha val="44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88" name="Freeform 166"/>
          <p:cNvSpPr>
            <a:spLocks/>
          </p:cNvSpPr>
          <p:nvPr/>
        </p:nvSpPr>
        <p:spPr bwMode="auto">
          <a:xfrm>
            <a:off x="6143626" y="2832497"/>
            <a:ext cx="202406" cy="71438"/>
          </a:xfrm>
          <a:custGeom>
            <a:avLst/>
            <a:gdLst>
              <a:gd name="T0" fmla="*/ 10 w 340"/>
              <a:gd name="T1" fmla="*/ 0 h 121"/>
              <a:gd name="T2" fmla="*/ 340 w 340"/>
              <a:gd name="T3" fmla="*/ 91 h 121"/>
              <a:gd name="T4" fmla="*/ 332 w 340"/>
              <a:gd name="T5" fmla="*/ 121 h 121"/>
              <a:gd name="T6" fmla="*/ 0 w 340"/>
              <a:gd name="T7" fmla="*/ 28 h 121"/>
              <a:gd name="T8" fmla="*/ 10 w 340"/>
              <a:gd name="T9" fmla="*/ 0 h 121"/>
            </a:gdLst>
            <a:ahLst/>
            <a:cxnLst>
              <a:cxn ang="0">
                <a:pos x="T0" y="T1"/>
              </a:cxn>
              <a:cxn ang="0">
                <a:pos x="T2" y="T3"/>
              </a:cxn>
              <a:cxn ang="0">
                <a:pos x="T4" y="T5"/>
              </a:cxn>
              <a:cxn ang="0">
                <a:pos x="T6" y="T7"/>
              </a:cxn>
              <a:cxn ang="0">
                <a:pos x="T8" y="T9"/>
              </a:cxn>
            </a:cxnLst>
            <a:rect l="0" t="0" r="r" b="b"/>
            <a:pathLst>
              <a:path w="340" h="121">
                <a:moveTo>
                  <a:pt x="10" y="0"/>
                </a:moveTo>
                <a:lnTo>
                  <a:pt x="340" y="91"/>
                </a:lnTo>
                <a:lnTo>
                  <a:pt x="332" y="121"/>
                </a:lnTo>
                <a:lnTo>
                  <a:pt x="0" y="28"/>
                </a:lnTo>
                <a:lnTo>
                  <a:pt x="10"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89" name="Freeform 167"/>
          <p:cNvSpPr>
            <a:spLocks/>
          </p:cNvSpPr>
          <p:nvPr/>
        </p:nvSpPr>
        <p:spPr bwMode="auto">
          <a:xfrm>
            <a:off x="6117433" y="2852738"/>
            <a:ext cx="221456" cy="125016"/>
          </a:xfrm>
          <a:custGeom>
            <a:avLst/>
            <a:gdLst>
              <a:gd name="T0" fmla="*/ 40 w 371"/>
              <a:gd name="T1" fmla="*/ 0 h 209"/>
              <a:gd name="T2" fmla="*/ 371 w 371"/>
              <a:gd name="T3" fmla="*/ 94 h 209"/>
              <a:gd name="T4" fmla="*/ 341 w 371"/>
              <a:gd name="T5" fmla="*/ 209 h 209"/>
              <a:gd name="T6" fmla="*/ 0 w 371"/>
              <a:gd name="T7" fmla="*/ 113 h 209"/>
              <a:gd name="T8" fmla="*/ 40 w 371"/>
              <a:gd name="T9" fmla="*/ 0 h 209"/>
            </a:gdLst>
            <a:ahLst/>
            <a:cxnLst>
              <a:cxn ang="0">
                <a:pos x="T0" y="T1"/>
              </a:cxn>
              <a:cxn ang="0">
                <a:pos x="T2" y="T3"/>
              </a:cxn>
              <a:cxn ang="0">
                <a:pos x="T4" y="T5"/>
              </a:cxn>
              <a:cxn ang="0">
                <a:pos x="T6" y="T7"/>
              </a:cxn>
              <a:cxn ang="0">
                <a:pos x="T8" y="T9"/>
              </a:cxn>
            </a:cxnLst>
            <a:rect l="0" t="0" r="r" b="b"/>
            <a:pathLst>
              <a:path w="371" h="209">
                <a:moveTo>
                  <a:pt x="40" y="0"/>
                </a:moveTo>
                <a:lnTo>
                  <a:pt x="371" y="94"/>
                </a:lnTo>
                <a:lnTo>
                  <a:pt x="341" y="209"/>
                </a:lnTo>
                <a:lnTo>
                  <a:pt x="0" y="113"/>
                </a:lnTo>
                <a:lnTo>
                  <a:pt x="40" y="0"/>
                </a:lnTo>
                <a:close/>
              </a:path>
            </a:pathLst>
          </a:custGeom>
          <a:solidFill>
            <a:schemeClr val="accent3">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90" name="Freeform 168"/>
          <p:cNvSpPr>
            <a:spLocks/>
          </p:cNvSpPr>
          <p:nvPr/>
        </p:nvSpPr>
        <p:spPr bwMode="auto">
          <a:xfrm>
            <a:off x="6097192" y="2920604"/>
            <a:ext cx="221456" cy="121444"/>
          </a:xfrm>
          <a:custGeom>
            <a:avLst/>
            <a:gdLst>
              <a:gd name="T0" fmla="*/ 36 w 373"/>
              <a:gd name="T1" fmla="*/ 0 h 204"/>
              <a:gd name="T2" fmla="*/ 373 w 373"/>
              <a:gd name="T3" fmla="*/ 110 h 204"/>
              <a:gd name="T4" fmla="*/ 345 w 373"/>
              <a:gd name="T5" fmla="*/ 204 h 204"/>
              <a:gd name="T6" fmla="*/ 11 w 373"/>
              <a:gd name="T7" fmla="*/ 96 h 204"/>
              <a:gd name="T8" fmla="*/ 0 w 373"/>
              <a:gd name="T9" fmla="*/ 93 h 204"/>
              <a:gd name="T10" fmla="*/ 36 w 373"/>
              <a:gd name="T11" fmla="*/ 0 h 204"/>
            </a:gdLst>
            <a:ahLst/>
            <a:cxnLst>
              <a:cxn ang="0">
                <a:pos x="T0" y="T1"/>
              </a:cxn>
              <a:cxn ang="0">
                <a:pos x="T2" y="T3"/>
              </a:cxn>
              <a:cxn ang="0">
                <a:pos x="T4" y="T5"/>
              </a:cxn>
              <a:cxn ang="0">
                <a:pos x="T6" y="T7"/>
              </a:cxn>
              <a:cxn ang="0">
                <a:pos x="T8" y="T9"/>
              </a:cxn>
              <a:cxn ang="0">
                <a:pos x="T10" y="T11"/>
              </a:cxn>
            </a:cxnLst>
            <a:rect l="0" t="0" r="r" b="b"/>
            <a:pathLst>
              <a:path w="373" h="204">
                <a:moveTo>
                  <a:pt x="36" y="0"/>
                </a:moveTo>
                <a:lnTo>
                  <a:pt x="373" y="110"/>
                </a:lnTo>
                <a:lnTo>
                  <a:pt x="345" y="204"/>
                </a:lnTo>
                <a:lnTo>
                  <a:pt x="11" y="96"/>
                </a:lnTo>
                <a:lnTo>
                  <a:pt x="0" y="93"/>
                </a:lnTo>
                <a:lnTo>
                  <a:pt x="36"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91" name="Freeform 169"/>
          <p:cNvSpPr>
            <a:spLocks/>
          </p:cNvSpPr>
          <p:nvPr/>
        </p:nvSpPr>
        <p:spPr bwMode="auto">
          <a:xfrm>
            <a:off x="6060282" y="2976563"/>
            <a:ext cx="235744" cy="175022"/>
          </a:xfrm>
          <a:custGeom>
            <a:avLst/>
            <a:gdLst>
              <a:gd name="T0" fmla="*/ 60 w 396"/>
              <a:gd name="T1" fmla="*/ 0 h 295"/>
              <a:gd name="T2" fmla="*/ 71 w 396"/>
              <a:gd name="T3" fmla="*/ 2 h 295"/>
              <a:gd name="T4" fmla="*/ 396 w 396"/>
              <a:gd name="T5" fmla="*/ 136 h 295"/>
              <a:gd name="T6" fmla="*/ 369 w 396"/>
              <a:gd name="T7" fmla="*/ 215 h 295"/>
              <a:gd name="T8" fmla="*/ 341 w 396"/>
              <a:gd name="T9" fmla="*/ 295 h 295"/>
              <a:gd name="T10" fmla="*/ 0 w 396"/>
              <a:gd name="T11" fmla="*/ 151 h 295"/>
              <a:gd name="T12" fmla="*/ 60 w 396"/>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396" h="295">
                <a:moveTo>
                  <a:pt x="60" y="0"/>
                </a:moveTo>
                <a:lnTo>
                  <a:pt x="71" y="2"/>
                </a:lnTo>
                <a:lnTo>
                  <a:pt x="396" y="136"/>
                </a:lnTo>
                <a:lnTo>
                  <a:pt x="369" y="215"/>
                </a:lnTo>
                <a:lnTo>
                  <a:pt x="341" y="295"/>
                </a:lnTo>
                <a:lnTo>
                  <a:pt x="0" y="151"/>
                </a:lnTo>
                <a:lnTo>
                  <a:pt x="60" y="0"/>
                </a:lnTo>
                <a:close/>
              </a:path>
            </a:pathLst>
          </a:custGeom>
          <a:solidFill>
            <a:schemeClr val="accent1">
              <a:alpha val="44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92" name="Freeform 170"/>
          <p:cNvSpPr>
            <a:spLocks/>
          </p:cNvSpPr>
          <p:nvPr/>
        </p:nvSpPr>
        <p:spPr bwMode="auto">
          <a:xfrm>
            <a:off x="6097191" y="2975373"/>
            <a:ext cx="5954" cy="2381"/>
          </a:xfrm>
          <a:custGeom>
            <a:avLst/>
            <a:gdLst>
              <a:gd name="T0" fmla="*/ 0 w 11"/>
              <a:gd name="T1" fmla="*/ 0 h 3"/>
              <a:gd name="T2" fmla="*/ 11 w 11"/>
              <a:gd name="T3" fmla="*/ 3 h 3"/>
              <a:gd name="T4" fmla="*/ 0 w 11"/>
              <a:gd name="T5" fmla="*/ 1 h 3"/>
              <a:gd name="T6" fmla="*/ 0 w 11"/>
              <a:gd name="T7" fmla="*/ 0 h 3"/>
            </a:gdLst>
            <a:ahLst/>
            <a:cxnLst>
              <a:cxn ang="0">
                <a:pos x="T0" y="T1"/>
              </a:cxn>
              <a:cxn ang="0">
                <a:pos x="T2" y="T3"/>
              </a:cxn>
              <a:cxn ang="0">
                <a:pos x="T4" y="T5"/>
              </a:cxn>
              <a:cxn ang="0">
                <a:pos x="T6" y="T7"/>
              </a:cxn>
            </a:cxnLst>
            <a:rect l="0" t="0" r="r" b="b"/>
            <a:pathLst>
              <a:path w="11" h="3">
                <a:moveTo>
                  <a:pt x="0" y="0"/>
                </a:moveTo>
                <a:lnTo>
                  <a:pt x="11" y="3"/>
                </a:lnTo>
                <a:lnTo>
                  <a:pt x="0" y="1"/>
                </a:lnTo>
                <a:lnTo>
                  <a:pt x="0"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93" name="Freeform 171"/>
          <p:cNvSpPr>
            <a:spLocks/>
          </p:cNvSpPr>
          <p:nvPr/>
        </p:nvSpPr>
        <p:spPr bwMode="auto">
          <a:xfrm>
            <a:off x="6056710" y="3074194"/>
            <a:ext cx="204788" cy="98822"/>
          </a:xfrm>
          <a:custGeom>
            <a:avLst/>
            <a:gdLst>
              <a:gd name="T0" fmla="*/ 2 w 345"/>
              <a:gd name="T1" fmla="*/ 0 h 165"/>
              <a:gd name="T2" fmla="*/ 345 w 345"/>
              <a:gd name="T3" fmla="*/ 141 h 165"/>
              <a:gd name="T4" fmla="*/ 336 w 345"/>
              <a:gd name="T5" fmla="*/ 165 h 165"/>
              <a:gd name="T6" fmla="*/ 0 w 345"/>
              <a:gd name="T7" fmla="*/ 5 h 165"/>
              <a:gd name="T8" fmla="*/ 2 w 345"/>
              <a:gd name="T9" fmla="*/ 0 h 165"/>
            </a:gdLst>
            <a:ahLst/>
            <a:cxnLst>
              <a:cxn ang="0">
                <a:pos x="T0" y="T1"/>
              </a:cxn>
              <a:cxn ang="0">
                <a:pos x="T2" y="T3"/>
              </a:cxn>
              <a:cxn ang="0">
                <a:pos x="T4" y="T5"/>
              </a:cxn>
              <a:cxn ang="0">
                <a:pos x="T6" y="T7"/>
              </a:cxn>
              <a:cxn ang="0">
                <a:pos x="T8" y="T9"/>
              </a:cxn>
            </a:cxnLst>
            <a:rect l="0" t="0" r="r" b="b"/>
            <a:pathLst>
              <a:path w="345" h="165">
                <a:moveTo>
                  <a:pt x="2" y="0"/>
                </a:moveTo>
                <a:lnTo>
                  <a:pt x="345" y="141"/>
                </a:lnTo>
                <a:lnTo>
                  <a:pt x="336" y="165"/>
                </a:lnTo>
                <a:lnTo>
                  <a:pt x="0" y="5"/>
                </a:lnTo>
                <a:lnTo>
                  <a:pt x="2"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94" name="Freeform 172"/>
          <p:cNvSpPr>
            <a:spLocks/>
          </p:cNvSpPr>
          <p:nvPr/>
        </p:nvSpPr>
        <p:spPr bwMode="auto">
          <a:xfrm>
            <a:off x="6057901" y="3067050"/>
            <a:ext cx="205979" cy="91679"/>
          </a:xfrm>
          <a:custGeom>
            <a:avLst/>
            <a:gdLst>
              <a:gd name="T0" fmla="*/ 6 w 347"/>
              <a:gd name="T1" fmla="*/ 0 h 155"/>
              <a:gd name="T2" fmla="*/ 347 w 347"/>
              <a:gd name="T3" fmla="*/ 144 h 155"/>
              <a:gd name="T4" fmla="*/ 343 w 347"/>
              <a:gd name="T5" fmla="*/ 155 h 155"/>
              <a:gd name="T6" fmla="*/ 0 w 347"/>
              <a:gd name="T7" fmla="*/ 14 h 155"/>
              <a:gd name="T8" fmla="*/ 6 w 347"/>
              <a:gd name="T9" fmla="*/ 0 h 155"/>
            </a:gdLst>
            <a:ahLst/>
            <a:cxnLst>
              <a:cxn ang="0">
                <a:pos x="T0" y="T1"/>
              </a:cxn>
              <a:cxn ang="0">
                <a:pos x="T2" y="T3"/>
              </a:cxn>
              <a:cxn ang="0">
                <a:pos x="T4" y="T5"/>
              </a:cxn>
              <a:cxn ang="0">
                <a:pos x="T6" y="T7"/>
              </a:cxn>
              <a:cxn ang="0">
                <a:pos x="T8" y="T9"/>
              </a:cxn>
            </a:cxnLst>
            <a:rect l="0" t="0" r="r" b="b"/>
            <a:pathLst>
              <a:path w="347" h="155">
                <a:moveTo>
                  <a:pt x="6" y="0"/>
                </a:moveTo>
                <a:lnTo>
                  <a:pt x="347" y="144"/>
                </a:lnTo>
                <a:lnTo>
                  <a:pt x="343" y="155"/>
                </a:lnTo>
                <a:lnTo>
                  <a:pt x="0" y="14"/>
                </a:lnTo>
                <a:lnTo>
                  <a:pt x="6"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95" name="Freeform 173"/>
          <p:cNvSpPr>
            <a:spLocks/>
          </p:cNvSpPr>
          <p:nvPr/>
        </p:nvSpPr>
        <p:spPr bwMode="auto">
          <a:xfrm>
            <a:off x="6031708" y="3114676"/>
            <a:ext cx="213122" cy="116681"/>
          </a:xfrm>
          <a:custGeom>
            <a:avLst/>
            <a:gdLst>
              <a:gd name="T0" fmla="*/ 13 w 358"/>
              <a:gd name="T1" fmla="*/ 0 h 197"/>
              <a:gd name="T2" fmla="*/ 358 w 358"/>
              <a:gd name="T3" fmla="*/ 146 h 197"/>
              <a:gd name="T4" fmla="*/ 337 w 358"/>
              <a:gd name="T5" fmla="*/ 197 h 197"/>
              <a:gd name="T6" fmla="*/ 0 w 358"/>
              <a:gd name="T7" fmla="*/ 31 h 197"/>
              <a:gd name="T8" fmla="*/ 13 w 358"/>
              <a:gd name="T9" fmla="*/ 0 h 197"/>
            </a:gdLst>
            <a:ahLst/>
            <a:cxnLst>
              <a:cxn ang="0">
                <a:pos x="T0" y="T1"/>
              </a:cxn>
              <a:cxn ang="0">
                <a:pos x="T2" y="T3"/>
              </a:cxn>
              <a:cxn ang="0">
                <a:pos x="T4" y="T5"/>
              </a:cxn>
              <a:cxn ang="0">
                <a:pos x="T6" y="T7"/>
              </a:cxn>
              <a:cxn ang="0">
                <a:pos x="T8" y="T9"/>
              </a:cxn>
            </a:cxnLst>
            <a:rect l="0" t="0" r="r" b="b"/>
            <a:pathLst>
              <a:path w="358" h="197">
                <a:moveTo>
                  <a:pt x="13" y="0"/>
                </a:moveTo>
                <a:lnTo>
                  <a:pt x="358" y="146"/>
                </a:lnTo>
                <a:lnTo>
                  <a:pt x="337" y="197"/>
                </a:lnTo>
                <a:lnTo>
                  <a:pt x="0" y="31"/>
                </a:lnTo>
                <a:lnTo>
                  <a:pt x="13"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96" name="Freeform 174"/>
          <p:cNvSpPr>
            <a:spLocks/>
          </p:cNvSpPr>
          <p:nvPr/>
        </p:nvSpPr>
        <p:spPr bwMode="auto">
          <a:xfrm>
            <a:off x="6040041" y="3077766"/>
            <a:ext cx="215504" cy="123825"/>
          </a:xfrm>
          <a:custGeom>
            <a:avLst/>
            <a:gdLst>
              <a:gd name="T0" fmla="*/ 28 w 364"/>
              <a:gd name="T1" fmla="*/ 0 h 208"/>
              <a:gd name="T2" fmla="*/ 364 w 364"/>
              <a:gd name="T3" fmla="*/ 160 h 208"/>
              <a:gd name="T4" fmla="*/ 345 w 364"/>
              <a:gd name="T5" fmla="*/ 208 h 208"/>
              <a:gd name="T6" fmla="*/ 0 w 364"/>
              <a:gd name="T7" fmla="*/ 62 h 208"/>
              <a:gd name="T8" fmla="*/ 28 w 364"/>
              <a:gd name="T9" fmla="*/ 0 h 208"/>
            </a:gdLst>
            <a:ahLst/>
            <a:cxnLst>
              <a:cxn ang="0">
                <a:pos x="T0" y="T1"/>
              </a:cxn>
              <a:cxn ang="0">
                <a:pos x="T2" y="T3"/>
              </a:cxn>
              <a:cxn ang="0">
                <a:pos x="T4" y="T5"/>
              </a:cxn>
              <a:cxn ang="0">
                <a:pos x="T6" y="T7"/>
              </a:cxn>
              <a:cxn ang="0">
                <a:pos x="T8" y="T9"/>
              </a:cxn>
            </a:cxnLst>
            <a:rect l="0" t="0" r="r" b="b"/>
            <a:pathLst>
              <a:path w="364" h="208">
                <a:moveTo>
                  <a:pt x="28" y="0"/>
                </a:moveTo>
                <a:lnTo>
                  <a:pt x="364" y="160"/>
                </a:lnTo>
                <a:lnTo>
                  <a:pt x="345" y="208"/>
                </a:lnTo>
                <a:lnTo>
                  <a:pt x="0" y="62"/>
                </a:lnTo>
                <a:lnTo>
                  <a:pt x="28"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97" name="Freeform 175"/>
          <p:cNvSpPr>
            <a:spLocks/>
          </p:cNvSpPr>
          <p:nvPr/>
        </p:nvSpPr>
        <p:spPr bwMode="auto">
          <a:xfrm>
            <a:off x="6125766" y="3215879"/>
            <a:ext cx="94060" cy="47625"/>
          </a:xfrm>
          <a:custGeom>
            <a:avLst/>
            <a:gdLst>
              <a:gd name="T0" fmla="*/ 0 w 158"/>
              <a:gd name="T1" fmla="*/ 0 h 79"/>
              <a:gd name="T2" fmla="*/ 158 w 158"/>
              <a:gd name="T3" fmla="*/ 74 h 79"/>
              <a:gd name="T4" fmla="*/ 157 w 158"/>
              <a:gd name="T5" fmla="*/ 79 h 79"/>
              <a:gd name="T6" fmla="*/ 0 w 158"/>
              <a:gd name="T7" fmla="*/ 0 h 79"/>
            </a:gdLst>
            <a:ahLst/>
            <a:cxnLst>
              <a:cxn ang="0">
                <a:pos x="T0" y="T1"/>
              </a:cxn>
              <a:cxn ang="0">
                <a:pos x="T2" y="T3"/>
              </a:cxn>
              <a:cxn ang="0">
                <a:pos x="T4" y="T5"/>
              </a:cxn>
              <a:cxn ang="0">
                <a:pos x="T6" y="T7"/>
              </a:cxn>
            </a:cxnLst>
            <a:rect l="0" t="0" r="r" b="b"/>
            <a:pathLst>
              <a:path w="158" h="79">
                <a:moveTo>
                  <a:pt x="0" y="0"/>
                </a:moveTo>
                <a:lnTo>
                  <a:pt x="158" y="74"/>
                </a:lnTo>
                <a:lnTo>
                  <a:pt x="157" y="79"/>
                </a:lnTo>
                <a:lnTo>
                  <a:pt x="0"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98" name="Freeform 176"/>
          <p:cNvSpPr>
            <a:spLocks/>
          </p:cNvSpPr>
          <p:nvPr/>
        </p:nvSpPr>
        <p:spPr bwMode="auto">
          <a:xfrm>
            <a:off x="6019801" y="3132535"/>
            <a:ext cx="213122" cy="127397"/>
          </a:xfrm>
          <a:custGeom>
            <a:avLst/>
            <a:gdLst>
              <a:gd name="T0" fmla="*/ 21 w 358"/>
              <a:gd name="T1" fmla="*/ 0 h 213"/>
              <a:gd name="T2" fmla="*/ 358 w 358"/>
              <a:gd name="T3" fmla="*/ 166 h 213"/>
              <a:gd name="T4" fmla="*/ 337 w 358"/>
              <a:gd name="T5" fmla="*/ 213 h 213"/>
              <a:gd name="T6" fmla="*/ 179 w 358"/>
              <a:gd name="T7" fmla="*/ 139 h 213"/>
              <a:gd name="T8" fmla="*/ 0 w 358"/>
              <a:gd name="T9" fmla="*/ 47 h 213"/>
              <a:gd name="T10" fmla="*/ 21 w 358"/>
              <a:gd name="T11" fmla="*/ 0 h 213"/>
            </a:gdLst>
            <a:ahLst/>
            <a:cxnLst>
              <a:cxn ang="0">
                <a:pos x="T0" y="T1"/>
              </a:cxn>
              <a:cxn ang="0">
                <a:pos x="T2" y="T3"/>
              </a:cxn>
              <a:cxn ang="0">
                <a:pos x="T4" y="T5"/>
              </a:cxn>
              <a:cxn ang="0">
                <a:pos x="T6" y="T7"/>
              </a:cxn>
              <a:cxn ang="0">
                <a:pos x="T8" y="T9"/>
              </a:cxn>
              <a:cxn ang="0">
                <a:pos x="T10" y="T11"/>
              </a:cxn>
            </a:cxnLst>
            <a:rect l="0" t="0" r="r" b="b"/>
            <a:pathLst>
              <a:path w="358" h="213">
                <a:moveTo>
                  <a:pt x="21" y="0"/>
                </a:moveTo>
                <a:lnTo>
                  <a:pt x="358" y="166"/>
                </a:lnTo>
                <a:lnTo>
                  <a:pt x="337" y="213"/>
                </a:lnTo>
                <a:lnTo>
                  <a:pt x="179" y="139"/>
                </a:lnTo>
                <a:lnTo>
                  <a:pt x="0" y="47"/>
                </a:lnTo>
                <a:lnTo>
                  <a:pt x="21" y="0"/>
                </a:lnTo>
                <a:close/>
              </a:path>
            </a:pathLst>
          </a:custGeom>
          <a:solidFill>
            <a:schemeClr val="accent3">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99" name="Freeform 177"/>
          <p:cNvSpPr>
            <a:spLocks/>
          </p:cNvSpPr>
          <p:nvPr/>
        </p:nvSpPr>
        <p:spPr bwMode="auto">
          <a:xfrm>
            <a:off x="5981701" y="3187304"/>
            <a:ext cx="227410" cy="161925"/>
          </a:xfrm>
          <a:custGeom>
            <a:avLst/>
            <a:gdLst>
              <a:gd name="T0" fmla="*/ 41 w 381"/>
              <a:gd name="T1" fmla="*/ 0 h 274"/>
              <a:gd name="T2" fmla="*/ 381 w 381"/>
              <a:gd name="T3" fmla="*/ 166 h 274"/>
              <a:gd name="T4" fmla="*/ 332 w 381"/>
              <a:gd name="T5" fmla="*/ 274 h 274"/>
              <a:gd name="T6" fmla="*/ 305 w 381"/>
              <a:gd name="T7" fmla="*/ 260 h 274"/>
              <a:gd name="T8" fmla="*/ 0 w 381"/>
              <a:gd name="T9" fmla="*/ 87 h 274"/>
              <a:gd name="T10" fmla="*/ 41 w 381"/>
              <a:gd name="T11" fmla="*/ 0 h 274"/>
            </a:gdLst>
            <a:ahLst/>
            <a:cxnLst>
              <a:cxn ang="0">
                <a:pos x="T0" y="T1"/>
              </a:cxn>
              <a:cxn ang="0">
                <a:pos x="T2" y="T3"/>
              </a:cxn>
              <a:cxn ang="0">
                <a:pos x="T4" y="T5"/>
              </a:cxn>
              <a:cxn ang="0">
                <a:pos x="T6" y="T7"/>
              </a:cxn>
              <a:cxn ang="0">
                <a:pos x="T8" y="T9"/>
              </a:cxn>
              <a:cxn ang="0">
                <a:pos x="T10" y="T11"/>
              </a:cxn>
            </a:cxnLst>
            <a:rect l="0" t="0" r="r" b="b"/>
            <a:pathLst>
              <a:path w="381" h="274">
                <a:moveTo>
                  <a:pt x="41" y="0"/>
                </a:moveTo>
                <a:lnTo>
                  <a:pt x="381" y="166"/>
                </a:lnTo>
                <a:lnTo>
                  <a:pt x="332" y="274"/>
                </a:lnTo>
                <a:lnTo>
                  <a:pt x="305" y="260"/>
                </a:lnTo>
                <a:lnTo>
                  <a:pt x="0" y="87"/>
                </a:lnTo>
                <a:lnTo>
                  <a:pt x="41"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00" name="Freeform 178"/>
          <p:cNvSpPr>
            <a:spLocks/>
          </p:cNvSpPr>
          <p:nvPr/>
        </p:nvSpPr>
        <p:spPr bwMode="auto">
          <a:xfrm>
            <a:off x="6006704" y="3164682"/>
            <a:ext cx="211931" cy="121444"/>
          </a:xfrm>
          <a:custGeom>
            <a:avLst/>
            <a:gdLst>
              <a:gd name="T0" fmla="*/ 19 w 357"/>
              <a:gd name="T1" fmla="*/ 0 h 204"/>
              <a:gd name="T2" fmla="*/ 200 w 357"/>
              <a:gd name="T3" fmla="*/ 87 h 204"/>
              <a:gd name="T4" fmla="*/ 357 w 357"/>
              <a:gd name="T5" fmla="*/ 166 h 204"/>
              <a:gd name="T6" fmla="*/ 340 w 357"/>
              <a:gd name="T7" fmla="*/ 204 h 204"/>
              <a:gd name="T8" fmla="*/ 0 w 357"/>
              <a:gd name="T9" fmla="*/ 38 h 204"/>
              <a:gd name="T10" fmla="*/ 19 w 357"/>
              <a:gd name="T11" fmla="*/ 0 h 204"/>
            </a:gdLst>
            <a:ahLst/>
            <a:cxnLst>
              <a:cxn ang="0">
                <a:pos x="T0" y="T1"/>
              </a:cxn>
              <a:cxn ang="0">
                <a:pos x="T2" y="T3"/>
              </a:cxn>
              <a:cxn ang="0">
                <a:pos x="T4" y="T5"/>
              </a:cxn>
              <a:cxn ang="0">
                <a:pos x="T6" y="T7"/>
              </a:cxn>
              <a:cxn ang="0">
                <a:pos x="T8" y="T9"/>
              </a:cxn>
              <a:cxn ang="0">
                <a:pos x="T10" y="T11"/>
              </a:cxn>
            </a:cxnLst>
            <a:rect l="0" t="0" r="r" b="b"/>
            <a:pathLst>
              <a:path w="357" h="204">
                <a:moveTo>
                  <a:pt x="19" y="0"/>
                </a:moveTo>
                <a:lnTo>
                  <a:pt x="200" y="87"/>
                </a:lnTo>
                <a:lnTo>
                  <a:pt x="357" y="166"/>
                </a:lnTo>
                <a:lnTo>
                  <a:pt x="340" y="204"/>
                </a:lnTo>
                <a:lnTo>
                  <a:pt x="0" y="38"/>
                </a:lnTo>
                <a:lnTo>
                  <a:pt x="19" y="0"/>
                </a:lnTo>
                <a:close/>
              </a:path>
            </a:pathLst>
          </a:custGeom>
          <a:solidFill>
            <a:schemeClr val="accent1">
              <a:alpha val="44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01" name="Freeform 179"/>
          <p:cNvSpPr>
            <a:spLocks/>
          </p:cNvSpPr>
          <p:nvPr/>
        </p:nvSpPr>
        <p:spPr bwMode="auto">
          <a:xfrm>
            <a:off x="6018610" y="3161110"/>
            <a:ext cx="107156" cy="54769"/>
          </a:xfrm>
          <a:custGeom>
            <a:avLst/>
            <a:gdLst>
              <a:gd name="T0" fmla="*/ 2 w 181"/>
              <a:gd name="T1" fmla="*/ 0 h 92"/>
              <a:gd name="T2" fmla="*/ 181 w 181"/>
              <a:gd name="T3" fmla="*/ 92 h 92"/>
              <a:gd name="T4" fmla="*/ 0 w 181"/>
              <a:gd name="T5" fmla="*/ 5 h 92"/>
              <a:gd name="T6" fmla="*/ 2 w 181"/>
              <a:gd name="T7" fmla="*/ 0 h 92"/>
            </a:gdLst>
            <a:ahLst/>
            <a:cxnLst>
              <a:cxn ang="0">
                <a:pos x="T0" y="T1"/>
              </a:cxn>
              <a:cxn ang="0">
                <a:pos x="T2" y="T3"/>
              </a:cxn>
              <a:cxn ang="0">
                <a:pos x="T4" y="T5"/>
              </a:cxn>
              <a:cxn ang="0">
                <a:pos x="T6" y="T7"/>
              </a:cxn>
            </a:cxnLst>
            <a:rect l="0" t="0" r="r" b="b"/>
            <a:pathLst>
              <a:path w="181" h="92">
                <a:moveTo>
                  <a:pt x="2" y="0"/>
                </a:moveTo>
                <a:lnTo>
                  <a:pt x="181" y="92"/>
                </a:lnTo>
                <a:lnTo>
                  <a:pt x="0" y="5"/>
                </a:lnTo>
                <a:lnTo>
                  <a:pt x="2"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02" name="Freeform 180"/>
          <p:cNvSpPr>
            <a:spLocks/>
          </p:cNvSpPr>
          <p:nvPr/>
        </p:nvSpPr>
        <p:spPr bwMode="auto">
          <a:xfrm>
            <a:off x="5955507" y="3246835"/>
            <a:ext cx="223838" cy="161925"/>
          </a:xfrm>
          <a:custGeom>
            <a:avLst/>
            <a:gdLst>
              <a:gd name="T0" fmla="*/ 39 w 377"/>
              <a:gd name="T1" fmla="*/ 0 h 274"/>
              <a:gd name="T2" fmla="*/ 350 w 377"/>
              <a:gd name="T3" fmla="*/ 160 h 274"/>
              <a:gd name="T4" fmla="*/ 377 w 377"/>
              <a:gd name="T5" fmla="*/ 174 h 274"/>
              <a:gd name="T6" fmla="*/ 328 w 377"/>
              <a:gd name="T7" fmla="*/ 274 h 274"/>
              <a:gd name="T8" fmla="*/ 0 w 377"/>
              <a:gd name="T9" fmla="*/ 77 h 274"/>
              <a:gd name="T10" fmla="*/ 39 w 377"/>
              <a:gd name="T11" fmla="*/ 0 h 274"/>
            </a:gdLst>
            <a:ahLst/>
            <a:cxnLst>
              <a:cxn ang="0">
                <a:pos x="T0" y="T1"/>
              </a:cxn>
              <a:cxn ang="0">
                <a:pos x="T2" y="T3"/>
              </a:cxn>
              <a:cxn ang="0">
                <a:pos x="T4" y="T5"/>
              </a:cxn>
              <a:cxn ang="0">
                <a:pos x="T6" y="T7"/>
              </a:cxn>
              <a:cxn ang="0">
                <a:pos x="T8" y="T9"/>
              </a:cxn>
              <a:cxn ang="0">
                <a:pos x="T10" y="T11"/>
              </a:cxn>
            </a:cxnLst>
            <a:rect l="0" t="0" r="r" b="b"/>
            <a:pathLst>
              <a:path w="377" h="274">
                <a:moveTo>
                  <a:pt x="39" y="0"/>
                </a:moveTo>
                <a:lnTo>
                  <a:pt x="350" y="160"/>
                </a:lnTo>
                <a:lnTo>
                  <a:pt x="377" y="174"/>
                </a:lnTo>
                <a:lnTo>
                  <a:pt x="328" y="274"/>
                </a:lnTo>
                <a:lnTo>
                  <a:pt x="0" y="77"/>
                </a:lnTo>
                <a:lnTo>
                  <a:pt x="39"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03" name="Freeform 181"/>
          <p:cNvSpPr>
            <a:spLocks/>
          </p:cNvSpPr>
          <p:nvPr/>
        </p:nvSpPr>
        <p:spPr bwMode="auto">
          <a:xfrm>
            <a:off x="5979320" y="3238500"/>
            <a:ext cx="184547" cy="103585"/>
          </a:xfrm>
          <a:custGeom>
            <a:avLst/>
            <a:gdLst>
              <a:gd name="T0" fmla="*/ 6 w 311"/>
              <a:gd name="T1" fmla="*/ 0 h 173"/>
              <a:gd name="T2" fmla="*/ 311 w 311"/>
              <a:gd name="T3" fmla="*/ 173 h 173"/>
              <a:gd name="T4" fmla="*/ 0 w 311"/>
              <a:gd name="T5" fmla="*/ 13 h 173"/>
              <a:gd name="T6" fmla="*/ 6 w 311"/>
              <a:gd name="T7" fmla="*/ 0 h 173"/>
            </a:gdLst>
            <a:ahLst/>
            <a:cxnLst>
              <a:cxn ang="0">
                <a:pos x="T0" y="T1"/>
              </a:cxn>
              <a:cxn ang="0">
                <a:pos x="T2" y="T3"/>
              </a:cxn>
              <a:cxn ang="0">
                <a:pos x="T4" y="T5"/>
              </a:cxn>
              <a:cxn ang="0">
                <a:pos x="T6" y="T7"/>
              </a:cxn>
            </a:cxnLst>
            <a:rect l="0" t="0" r="r" b="b"/>
            <a:pathLst>
              <a:path w="311" h="173">
                <a:moveTo>
                  <a:pt x="6" y="0"/>
                </a:moveTo>
                <a:lnTo>
                  <a:pt x="311" y="173"/>
                </a:lnTo>
                <a:lnTo>
                  <a:pt x="0" y="13"/>
                </a:lnTo>
                <a:lnTo>
                  <a:pt x="6"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04" name="Freeform 182"/>
          <p:cNvSpPr>
            <a:spLocks/>
          </p:cNvSpPr>
          <p:nvPr/>
        </p:nvSpPr>
        <p:spPr bwMode="auto">
          <a:xfrm>
            <a:off x="5945983" y="3302794"/>
            <a:ext cx="202406" cy="125016"/>
          </a:xfrm>
          <a:custGeom>
            <a:avLst/>
            <a:gdLst>
              <a:gd name="T0" fmla="*/ 7 w 339"/>
              <a:gd name="T1" fmla="*/ 0 h 212"/>
              <a:gd name="T2" fmla="*/ 339 w 339"/>
              <a:gd name="T3" fmla="*/ 187 h 212"/>
              <a:gd name="T4" fmla="*/ 326 w 339"/>
              <a:gd name="T5" fmla="*/ 212 h 212"/>
              <a:gd name="T6" fmla="*/ 0 w 339"/>
              <a:gd name="T7" fmla="*/ 15 h 212"/>
              <a:gd name="T8" fmla="*/ 7 w 339"/>
              <a:gd name="T9" fmla="*/ 0 h 212"/>
            </a:gdLst>
            <a:ahLst/>
            <a:cxnLst>
              <a:cxn ang="0">
                <a:pos x="T0" y="T1"/>
              </a:cxn>
              <a:cxn ang="0">
                <a:pos x="T2" y="T3"/>
              </a:cxn>
              <a:cxn ang="0">
                <a:pos x="T4" y="T5"/>
              </a:cxn>
              <a:cxn ang="0">
                <a:pos x="T6" y="T7"/>
              </a:cxn>
              <a:cxn ang="0">
                <a:pos x="T8" y="T9"/>
              </a:cxn>
            </a:cxnLst>
            <a:rect l="0" t="0" r="r" b="b"/>
            <a:pathLst>
              <a:path w="339" h="212">
                <a:moveTo>
                  <a:pt x="7" y="0"/>
                </a:moveTo>
                <a:lnTo>
                  <a:pt x="339" y="187"/>
                </a:lnTo>
                <a:lnTo>
                  <a:pt x="326" y="212"/>
                </a:lnTo>
                <a:lnTo>
                  <a:pt x="0" y="15"/>
                </a:lnTo>
                <a:lnTo>
                  <a:pt x="7"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05" name="Freeform 183"/>
          <p:cNvSpPr>
            <a:spLocks/>
          </p:cNvSpPr>
          <p:nvPr/>
        </p:nvSpPr>
        <p:spPr bwMode="auto">
          <a:xfrm>
            <a:off x="5950745" y="3292079"/>
            <a:ext cx="200025" cy="121444"/>
          </a:xfrm>
          <a:custGeom>
            <a:avLst/>
            <a:gdLst>
              <a:gd name="T0" fmla="*/ 8 w 336"/>
              <a:gd name="T1" fmla="*/ 0 h 204"/>
              <a:gd name="T2" fmla="*/ 336 w 336"/>
              <a:gd name="T3" fmla="*/ 197 h 204"/>
              <a:gd name="T4" fmla="*/ 332 w 336"/>
              <a:gd name="T5" fmla="*/ 204 h 204"/>
              <a:gd name="T6" fmla="*/ 0 w 336"/>
              <a:gd name="T7" fmla="*/ 17 h 204"/>
              <a:gd name="T8" fmla="*/ 8 w 336"/>
              <a:gd name="T9" fmla="*/ 0 h 204"/>
            </a:gdLst>
            <a:ahLst/>
            <a:cxnLst>
              <a:cxn ang="0">
                <a:pos x="T0" y="T1"/>
              </a:cxn>
              <a:cxn ang="0">
                <a:pos x="T2" y="T3"/>
              </a:cxn>
              <a:cxn ang="0">
                <a:pos x="T4" y="T5"/>
              </a:cxn>
              <a:cxn ang="0">
                <a:pos x="T6" y="T7"/>
              </a:cxn>
              <a:cxn ang="0">
                <a:pos x="T8" y="T9"/>
              </a:cxn>
            </a:cxnLst>
            <a:rect l="0" t="0" r="r" b="b"/>
            <a:pathLst>
              <a:path w="336" h="204">
                <a:moveTo>
                  <a:pt x="8" y="0"/>
                </a:moveTo>
                <a:lnTo>
                  <a:pt x="336" y="197"/>
                </a:lnTo>
                <a:lnTo>
                  <a:pt x="332" y="204"/>
                </a:lnTo>
                <a:lnTo>
                  <a:pt x="0" y="17"/>
                </a:lnTo>
                <a:lnTo>
                  <a:pt x="8" y="0"/>
                </a:lnTo>
                <a:close/>
              </a:path>
            </a:pathLst>
          </a:custGeom>
          <a:solidFill>
            <a:schemeClr val="accent1">
              <a:alpha val="3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06" name="Freeform 184"/>
          <p:cNvSpPr>
            <a:spLocks/>
          </p:cNvSpPr>
          <p:nvPr/>
        </p:nvSpPr>
        <p:spPr bwMode="auto">
          <a:xfrm>
            <a:off x="5918598" y="3313510"/>
            <a:ext cx="221456" cy="172641"/>
          </a:xfrm>
          <a:custGeom>
            <a:avLst/>
            <a:gdLst>
              <a:gd name="T0" fmla="*/ 45 w 373"/>
              <a:gd name="T1" fmla="*/ 0 h 291"/>
              <a:gd name="T2" fmla="*/ 373 w 373"/>
              <a:gd name="T3" fmla="*/ 195 h 291"/>
              <a:gd name="T4" fmla="*/ 322 w 373"/>
              <a:gd name="T5" fmla="*/ 291 h 291"/>
              <a:gd name="T6" fmla="*/ 0 w 373"/>
              <a:gd name="T7" fmla="*/ 89 h 291"/>
              <a:gd name="T8" fmla="*/ 45 w 373"/>
              <a:gd name="T9" fmla="*/ 0 h 291"/>
            </a:gdLst>
            <a:ahLst/>
            <a:cxnLst>
              <a:cxn ang="0">
                <a:pos x="T0" y="T1"/>
              </a:cxn>
              <a:cxn ang="0">
                <a:pos x="T2" y="T3"/>
              </a:cxn>
              <a:cxn ang="0">
                <a:pos x="T4" y="T5"/>
              </a:cxn>
              <a:cxn ang="0">
                <a:pos x="T6" y="T7"/>
              </a:cxn>
              <a:cxn ang="0">
                <a:pos x="T8" y="T9"/>
              </a:cxn>
            </a:cxnLst>
            <a:rect l="0" t="0" r="r" b="b"/>
            <a:pathLst>
              <a:path w="373" h="291">
                <a:moveTo>
                  <a:pt x="45" y="0"/>
                </a:moveTo>
                <a:lnTo>
                  <a:pt x="373" y="195"/>
                </a:lnTo>
                <a:lnTo>
                  <a:pt x="322" y="291"/>
                </a:lnTo>
                <a:lnTo>
                  <a:pt x="0" y="89"/>
                </a:lnTo>
                <a:lnTo>
                  <a:pt x="45"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07" name="Freeform 185"/>
          <p:cNvSpPr>
            <a:spLocks/>
          </p:cNvSpPr>
          <p:nvPr/>
        </p:nvSpPr>
        <p:spPr bwMode="auto">
          <a:xfrm>
            <a:off x="5944791" y="3311129"/>
            <a:ext cx="195263" cy="117872"/>
          </a:xfrm>
          <a:custGeom>
            <a:avLst/>
            <a:gdLst>
              <a:gd name="T0" fmla="*/ 2 w 328"/>
              <a:gd name="T1" fmla="*/ 0 h 199"/>
              <a:gd name="T2" fmla="*/ 328 w 328"/>
              <a:gd name="T3" fmla="*/ 197 h 199"/>
              <a:gd name="T4" fmla="*/ 328 w 328"/>
              <a:gd name="T5" fmla="*/ 199 h 199"/>
              <a:gd name="T6" fmla="*/ 0 w 328"/>
              <a:gd name="T7" fmla="*/ 4 h 199"/>
              <a:gd name="T8" fmla="*/ 2 w 328"/>
              <a:gd name="T9" fmla="*/ 0 h 199"/>
            </a:gdLst>
            <a:ahLst/>
            <a:cxnLst>
              <a:cxn ang="0">
                <a:pos x="T0" y="T1"/>
              </a:cxn>
              <a:cxn ang="0">
                <a:pos x="T2" y="T3"/>
              </a:cxn>
              <a:cxn ang="0">
                <a:pos x="T4" y="T5"/>
              </a:cxn>
              <a:cxn ang="0">
                <a:pos x="T6" y="T7"/>
              </a:cxn>
              <a:cxn ang="0">
                <a:pos x="T8" y="T9"/>
              </a:cxn>
            </a:cxnLst>
            <a:rect l="0" t="0" r="r" b="b"/>
            <a:pathLst>
              <a:path w="328" h="199">
                <a:moveTo>
                  <a:pt x="2" y="0"/>
                </a:moveTo>
                <a:lnTo>
                  <a:pt x="328" y="197"/>
                </a:lnTo>
                <a:lnTo>
                  <a:pt x="328" y="199"/>
                </a:lnTo>
                <a:lnTo>
                  <a:pt x="0" y="4"/>
                </a:lnTo>
                <a:lnTo>
                  <a:pt x="2"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08" name="Freeform 186"/>
          <p:cNvSpPr>
            <a:spLocks/>
          </p:cNvSpPr>
          <p:nvPr/>
        </p:nvSpPr>
        <p:spPr bwMode="auto">
          <a:xfrm>
            <a:off x="5892403" y="3374231"/>
            <a:ext cx="215504" cy="163116"/>
          </a:xfrm>
          <a:custGeom>
            <a:avLst/>
            <a:gdLst>
              <a:gd name="T0" fmla="*/ 36 w 362"/>
              <a:gd name="T1" fmla="*/ 0 h 274"/>
              <a:gd name="T2" fmla="*/ 362 w 362"/>
              <a:gd name="T3" fmla="*/ 194 h 274"/>
              <a:gd name="T4" fmla="*/ 322 w 362"/>
              <a:gd name="T5" fmla="*/ 264 h 274"/>
              <a:gd name="T6" fmla="*/ 322 w 362"/>
              <a:gd name="T7" fmla="*/ 266 h 274"/>
              <a:gd name="T8" fmla="*/ 321 w 362"/>
              <a:gd name="T9" fmla="*/ 270 h 274"/>
              <a:gd name="T10" fmla="*/ 319 w 362"/>
              <a:gd name="T11" fmla="*/ 274 h 274"/>
              <a:gd name="T12" fmla="*/ 0 w 362"/>
              <a:gd name="T13" fmla="*/ 64 h 274"/>
              <a:gd name="T14" fmla="*/ 36 w 362"/>
              <a:gd name="T15" fmla="*/ 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4">
                <a:moveTo>
                  <a:pt x="36" y="0"/>
                </a:moveTo>
                <a:lnTo>
                  <a:pt x="362" y="194"/>
                </a:lnTo>
                <a:lnTo>
                  <a:pt x="322" y="264"/>
                </a:lnTo>
                <a:lnTo>
                  <a:pt x="322" y="266"/>
                </a:lnTo>
                <a:lnTo>
                  <a:pt x="321" y="270"/>
                </a:lnTo>
                <a:lnTo>
                  <a:pt x="319" y="274"/>
                </a:lnTo>
                <a:lnTo>
                  <a:pt x="0" y="64"/>
                </a:lnTo>
                <a:lnTo>
                  <a:pt x="36"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09" name="Freeform 187"/>
          <p:cNvSpPr>
            <a:spLocks/>
          </p:cNvSpPr>
          <p:nvPr/>
        </p:nvSpPr>
        <p:spPr bwMode="auto">
          <a:xfrm>
            <a:off x="5913835" y="3365897"/>
            <a:ext cx="196454" cy="123825"/>
          </a:xfrm>
          <a:custGeom>
            <a:avLst/>
            <a:gdLst>
              <a:gd name="T0" fmla="*/ 8 w 330"/>
              <a:gd name="T1" fmla="*/ 0 h 207"/>
              <a:gd name="T2" fmla="*/ 330 w 330"/>
              <a:gd name="T3" fmla="*/ 202 h 207"/>
              <a:gd name="T4" fmla="*/ 326 w 330"/>
              <a:gd name="T5" fmla="*/ 207 h 207"/>
              <a:gd name="T6" fmla="*/ 0 w 330"/>
              <a:gd name="T7" fmla="*/ 13 h 207"/>
              <a:gd name="T8" fmla="*/ 8 w 330"/>
              <a:gd name="T9" fmla="*/ 0 h 207"/>
            </a:gdLst>
            <a:ahLst/>
            <a:cxnLst>
              <a:cxn ang="0">
                <a:pos x="T0" y="T1"/>
              </a:cxn>
              <a:cxn ang="0">
                <a:pos x="T2" y="T3"/>
              </a:cxn>
              <a:cxn ang="0">
                <a:pos x="T4" y="T5"/>
              </a:cxn>
              <a:cxn ang="0">
                <a:pos x="T6" y="T7"/>
              </a:cxn>
              <a:cxn ang="0">
                <a:pos x="T8" y="T9"/>
              </a:cxn>
            </a:cxnLst>
            <a:rect l="0" t="0" r="r" b="b"/>
            <a:pathLst>
              <a:path w="330" h="207">
                <a:moveTo>
                  <a:pt x="8" y="0"/>
                </a:moveTo>
                <a:lnTo>
                  <a:pt x="330" y="202"/>
                </a:lnTo>
                <a:lnTo>
                  <a:pt x="326" y="207"/>
                </a:lnTo>
                <a:lnTo>
                  <a:pt x="0" y="13"/>
                </a:lnTo>
                <a:lnTo>
                  <a:pt x="8" y="0"/>
                </a:lnTo>
                <a:close/>
              </a:path>
            </a:pathLst>
          </a:custGeom>
          <a:solidFill>
            <a:schemeClr val="accent1">
              <a:alpha val="44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10" name="Freeform 188"/>
          <p:cNvSpPr>
            <a:spLocks/>
          </p:cNvSpPr>
          <p:nvPr/>
        </p:nvSpPr>
        <p:spPr bwMode="auto">
          <a:xfrm>
            <a:off x="5861447" y="3427810"/>
            <a:ext cx="215504" cy="170260"/>
          </a:xfrm>
          <a:custGeom>
            <a:avLst/>
            <a:gdLst>
              <a:gd name="T0" fmla="*/ 40 w 362"/>
              <a:gd name="T1" fmla="*/ 0 h 284"/>
              <a:gd name="T2" fmla="*/ 362 w 362"/>
              <a:gd name="T3" fmla="*/ 201 h 284"/>
              <a:gd name="T4" fmla="*/ 351 w 362"/>
              <a:gd name="T5" fmla="*/ 224 h 284"/>
              <a:gd name="T6" fmla="*/ 336 w 362"/>
              <a:gd name="T7" fmla="*/ 250 h 284"/>
              <a:gd name="T8" fmla="*/ 317 w 362"/>
              <a:gd name="T9" fmla="*/ 284 h 284"/>
              <a:gd name="T10" fmla="*/ 0 w 362"/>
              <a:gd name="T11" fmla="*/ 69 h 284"/>
              <a:gd name="T12" fmla="*/ 17 w 362"/>
              <a:gd name="T13" fmla="*/ 39 h 284"/>
              <a:gd name="T14" fmla="*/ 31 w 362"/>
              <a:gd name="T15" fmla="*/ 17 h 284"/>
              <a:gd name="T16" fmla="*/ 40 w 362"/>
              <a:gd name="T17"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2" h="284">
                <a:moveTo>
                  <a:pt x="40" y="0"/>
                </a:moveTo>
                <a:lnTo>
                  <a:pt x="362" y="201"/>
                </a:lnTo>
                <a:lnTo>
                  <a:pt x="351" y="224"/>
                </a:lnTo>
                <a:lnTo>
                  <a:pt x="336" y="250"/>
                </a:lnTo>
                <a:lnTo>
                  <a:pt x="317" y="284"/>
                </a:lnTo>
                <a:lnTo>
                  <a:pt x="0" y="69"/>
                </a:lnTo>
                <a:lnTo>
                  <a:pt x="17" y="39"/>
                </a:lnTo>
                <a:lnTo>
                  <a:pt x="31" y="17"/>
                </a:lnTo>
                <a:lnTo>
                  <a:pt x="40"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11" name="Freeform 189"/>
          <p:cNvSpPr>
            <a:spLocks/>
          </p:cNvSpPr>
          <p:nvPr/>
        </p:nvSpPr>
        <p:spPr bwMode="auto">
          <a:xfrm>
            <a:off x="5884070" y="3412332"/>
            <a:ext cx="197644" cy="135731"/>
          </a:xfrm>
          <a:custGeom>
            <a:avLst/>
            <a:gdLst>
              <a:gd name="T0" fmla="*/ 13 w 332"/>
              <a:gd name="T1" fmla="*/ 0 h 228"/>
              <a:gd name="T2" fmla="*/ 332 w 332"/>
              <a:gd name="T3" fmla="*/ 210 h 228"/>
              <a:gd name="T4" fmla="*/ 330 w 332"/>
              <a:gd name="T5" fmla="*/ 215 h 228"/>
              <a:gd name="T6" fmla="*/ 326 w 332"/>
              <a:gd name="T7" fmla="*/ 221 h 228"/>
              <a:gd name="T8" fmla="*/ 322 w 332"/>
              <a:gd name="T9" fmla="*/ 228 h 228"/>
              <a:gd name="T10" fmla="*/ 0 w 332"/>
              <a:gd name="T11" fmla="*/ 27 h 228"/>
              <a:gd name="T12" fmla="*/ 2 w 332"/>
              <a:gd name="T13" fmla="*/ 21 h 228"/>
              <a:gd name="T14" fmla="*/ 4 w 332"/>
              <a:gd name="T15" fmla="*/ 17 h 228"/>
              <a:gd name="T16" fmla="*/ 6 w 332"/>
              <a:gd name="T17" fmla="*/ 15 h 228"/>
              <a:gd name="T18" fmla="*/ 6 w 332"/>
              <a:gd name="T19" fmla="*/ 15 h 228"/>
              <a:gd name="T20" fmla="*/ 13 w 332"/>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2" h="228">
                <a:moveTo>
                  <a:pt x="13" y="0"/>
                </a:moveTo>
                <a:lnTo>
                  <a:pt x="332" y="210"/>
                </a:lnTo>
                <a:lnTo>
                  <a:pt x="330" y="215"/>
                </a:lnTo>
                <a:lnTo>
                  <a:pt x="326" y="221"/>
                </a:lnTo>
                <a:lnTo>
                  <a:pt x="322" y="228"/>
                </a:lnTo>
                <a:lnTo>
                  <a:pt x="0" y="27"/>
                </a:lnTo>
                <a:lnTo>
                  <a:pt x="2" y="21"/>
                </a:lnTo>
                <a:lnTo>
                  <a:pt x="4" y="17"/>
                </a:lnTo>
                <a:lnTo>
                  <a:pt x="6" y="15"/>
                </a:lnTo>
                <a:lnTo>
                  <a:pt x="6" y="15"/>
                </a:lnTo>
                <a:lnTo>
                  <a:pt x="13"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12" name="Freeform 190"/>
          <p:cNvSpPr>
            <a:spLocks/>
          </p:cNvSpPr>
          <p:nvPr/>
        </p:nvSpPr>
        <p:spPr bwMode="auto">
          <a:xfrm>
            <a:off x="5848351" y="3475435"/>
            <a:ext cx="200025" cy="139304"/>
          </a:xfrm>
          <a:custGeom>
            <a:avLst/>
            <a:gdLst>
              <a:gd name="T0" fmla="*/ 15 w 335"/>
              <a:gd name="T1" fmla="*/ 0 h 234"/>
              <a:gd name="T2" fmla="*/ 335 w 335"/>
              <a:gd name="T3" fmla="*/ 207 h 234"/>
              <a:gd name="T4" fmla="*/ 328 w 335"/>
              <a:gd name="T5" fmla="*/ 221 h 234"/>
              <a:gd name="T6" fmla="*/ 320 w 335"/>
              <a:gd name="T7" fmla="*/ 234 h 234"/>
              <a:gd name="T8" fmla="*/ 3 w 335"/>
              <a:gd name="T9" fmla="*/ 26 h 234"/>
              <a:gd name="T10" fmla="*/ 0 w 335"/>
              <a:gd name="T11" fmla="*/ 24 h 234"/>
              <a:gd name="T12" fmla="*/ 7 w 335"/>
              <a:gd name="T13" fmla="*/ 11 h 234"/>
              <a:gd name="T14" fmla="*/ 15 w 335"/>
              <a:gd name="T15" fmla="*/ 0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5" h="234">
                <a:moveTo>
                  <a:pt x="15" y="0"/>
                </a:moveTo>
                <a:lnTo>
                  <a:pt x="335" y="207"/>
                </a:lnTo>
                <a:lnTo>
                  <a:pt x="328" y="221"/>
                </a:lnTo>
                <a:lnTo>
                  <a:pt x="320" y="234"/>
                </a:lnTo>
                <a:lnTo>
                  <a:pt x="3" y="26"/>
                </a:lnTo>
                <a:lnTo>
                  <a:pt x="0" y="24"/>
                </a:lnTo>
                <a:lnTo>
                  <a:pt x="7" y="11"/>
                </a:lnTo>
                <a:lnTo>
                  <a:pt x="15"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13" name="Freeform 191"/>
          <p:cNvSpPr>
            <a:spLocks/>
          </p:cNvSpPr>
          <p:nvPr/>
        </p:nvSpPr>
        <p:spPr bwMode="auto">
          <a:xfrm>
            <a:off x="5857876" y="3469481"/>
            <a:ext cx="191691" cy="129779"/>
          </a:xfrm>
          <a:custGeom>
            <a:avLst/>
            <a:gdLst>
              <a:gd name="T0" fmla="*/ 5 w 322"/>
              <a:gd name="T1" fmla="*/ 0 h 217"/>
              <a:gd name="T2" fmla="*/ 322 w 322"/>
              <a:gd name="T3" fmla="*/ 215 h 217"/>
              <a:gd name="T4" fmla="*/ 320 w 322"/>
              <a:gd name="T5" fmla="*/ 217 h 217"/>
              <a:gd name="T6" fmla="*/ 0 w 322"/>
              <a:gd name="T7" fmla="*/ 10 h 217"/>
              <a:gd name="T8" fmla="*/ 5 w 322"/>
              <a:gd name="T9" fmla="*/ 0 h 217"/>
            </a:gdLst>
            <a:ahLst/>
            <a:cxnLst>
              <a:cxn ang="0">
                <a:pos x="T0" y="T1"/>
              </a:cxn>
              <a:cxn ang="0">
                <a:pos x="T2" y="T3"/>
              </a:cxn>
              <a:cxn ang="0">
                <a:pos x="T4" y="T5"/>
              </a:cxn>
              <a:cxn ang="0">
                <a:pos x="T6" y="T7"/>
              </a:cxn>
              <a:cxn ang="0">
                <a:pos x="T8" y="T9"/>
              </a:cxn>
            </a:cxnLst>
            <a:rect l="0" t="0" r="r" b="b"/>
            <a:pathLst>
              <a:path w="322" h="217">
                <a:moveTo>
                  <a:pt x="5" y="0"/>
                </a:moveTo>
                <a:lnTo>
                  <a:pt x="322" y="215"/>
                </a:lnTo>
                <a:lnTo>
                  <a:pt x="320" y="217"/>
                </a:lnTo>
                <a:lnTo>
                  <a:pt x="0" y="10"/>
                </a:lnTo>
                <a:lnTo>
                  <a:pt x="5"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14" name="Freeform 192"/>
          <p:cNvSpPr>
            <a:spLocks/>
          </p:cNvSpPr>
          <p:nvPr/>
        </p:nvSpPr>
        <p:spPr bwMode="auto">
          <a:xfrm>
            <a:off x="5813822" y="3489722"/>
            <a:ext cx="223838" cy="186929"/>
          </a:xfrm>
          <a:custGeom>
            <a:avLst/>
            <a:gdLst>
              <a:gd name="T0" fmla="*/ 59 w 375"/>
              <a:gd name="T1" fmla="*/ 0 h 313"/>
              <a:gd name="T2" fmla="*/ 62 w 375"/>
              <a:gd name="T3" fmla="*/ 2 h 313"/>
              <a:gd name="T4" fmla="*/ 375 w 375"/>
              <a:gd name="T5" fmla="*/ 215 h 313"/>
              <a:gd name="T6" fmla="*/ 347 w 375"/>
              <a:gd name="T7" fmla="*/ 261 h 313"/>
              <a:gd name="T8" fmla="*/ 315 w 375"/>
              <a:gd name="T9" fmla="*/ 313 h 313"/>
              <a:gd name="T10" fmla="*/ 0 w 375"/>
              <a:gd name="T11" fmla="*/ 97 h 313"/>
              <a:gd name="T12" fmla="*/ 32 w 375"/>
              <a:gd name="T13" fmla="*/ 46 h 313"/>
              <a:gd name="T14" fmla="*/ 59 w 375"/>
              <a:gd name="T15" fmla="*/ 0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5" h="313">
                <a:moveTo>
                  <a:pt x="59" y="0"/>
                </a:moveTo>
                <a:lnTo>
                  <a:pt x="62" y="2"/>
                </a:lnTo>
                <a:lnTo>
                  <a:pt x="375" y="215"/>
                </a:lnTo>
                <a:lnTo>
                  <a:pt x="347" y="261"/>
                </a:lnTo>
                <a:lnTo>
                  <a:pt x="315" y="313"/>
                </a:lnTo>
                <a:lnTo>
                  <a:pt x="0" y="97"/>
                </a:lnTo>
                <a:lnTo>
                  <a:pt x="32" y="46"/>
                </a:lnTo>
                <a:lnTo>
                  <a:pt x="59"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15" name="Freeform 193"/>
          <p:cNvSpPr>
            <a:spLocks/>
          </p:cNvSpPr>
          <p:nvPr/>
        </p:nvSpPr>
        <p:spPr bwMode="auto">
          <a:xfrm>
            <a:off x="5850732" y="3490913"/>
            <a:ext cx="189310" cy="127397"/>
          </a:xfrm>
          <a:custGeom>
            <a:avLst/>
            <a:gdLst>
              <a:gd name="T0" fmla="*/ 0 w 317"/>
              <a:gd name="T1" fmla="*/ 0 h 213"/>
              <a:gd name="T2" fmla="*/ 317 w 317"/>
              <a:gd name="T3" fmla="*/ 208 h 213"/>
              <a:gd name="T4" fmla="*/ 313 w 317"/>
              <a:gd name="T5" fmla="*/ 213 h 213"/>
              <a:gd name="T6" fmla="*/ 0 w 317"/>
              <a:gd name="T7" fmla="*/ 0 h 213"/>
            </a:gdLst>
            <a:ahLst/>
            <a:cxnLst>
              <a:cxn ang="0">
                <a:pos x="T0" y="T1"/>
              </a:cxn>
              <a:cxn ang="0">
                <a:pos x="T2" y="T3"/>
              </a:cxn>
              <a:cxn ang="0">
                <a:pos x="T4" y="T5"/>
              </a:cxn>
              <a:cxn ang="0">
                <a:pos x="T6" y="T7"/>
              </a:cxn>
            </a:cxnLst>
            <a:rect l="0" t="0" r="r" b="b"/>
            <a:pathLst>
              <a:path w="317" h="213">
                <a:moveTo>
                  <a:pt x="0" y="0"/>
                </a:moveTo>
                <a:lnTo>
                  <a:pt x="317" y="208"/>
                </a:lnTo>
                <a:lnTo>
                  <a:pt x="313" y="213"/>
                </a:lnTo>
                <a:lnTo>
                  <a:pt x="0"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16" name="Freeform 194"/>
          <p:cNvSpPr>
            <a:spLocks/>
          </p:cNvSpPr>
          <p:nvPr/>
        </p:nvSpPr>
        <p:spPr bwMode="auto">
          <a:xfrm>
            <a:off x="5788820" y="3561160"/>
            <a:ext cx="207169" cy="158354"/>
          </a:xfrm>
          <a:custGeom>
            <a:avLst/>
            <a:gdLst>
              <a:gd name="T0" fmla="*/ 28 w 347"/>
              <a:gd name="T1" fmla="*/ 0 h 266"/>
              <a:gd name="T2" fmla="*/ 347 w 347"/>
              <a:gd name="T3" fmla="*/ 208 h 266"/>
              <a:gd name="T4" fmla="*/ 309 w 347"/>
              <a:gd name="T5" fmla="*/ 266 h 266"/>
              <a:gd name="T6" fmla="*/ 0 w 347"/>
              <a:gd name="T7" fmla="*/ 44 h 266"/>
              <a:gd name="T8" fmla="*/ 28 w 347"/>
              <a:gd name="T9" fmla="*/ 0 h 266"/>
            </a:gdLst>
            <a:ahLst/>
            <a:cxnLst>
              <a:cxn ang="0">
                <a:pos x="T0" y="T1"/>
              </a:cxn>
              <a:cxn ang="0">
                <a:pos x="T2" y="T3"/>
              </a:cxn>
              <a:cxn ang="0">
                <a:pos x="T4" y="T5"/>
              </a:cxn>
              <a:cxn ang="0">
                <a:pos x="T6" y="T7"/>
              </a:cxn>
              <a:cxn ang="0">
                <a:pos x="T8" y="T9"/>
              </a:cxn>
            </a:cxnLst>
            <a:rect l="0" t="0" r="r" b="b"/>
            <a:pathLst>
              <a:path w="347" h="266">
                <a:moveTo>
                  <a:pt x="28" y="0"/>
                </a:moveTo>
                <a:lnTo>
                  <a:pt x="347" y="208"/>
                </a:lnTo>
                <a:lnTo>
                  <a:pt x="309" y="266"/>
                </a:lnTo>
                <a:lnTo>
                  <a:pt x="0" y="44"/>
                </a:lnTo>
                <a:lnTo>
                  <a:pt x="28"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17" name="Freeform 195"/>
          <p:cNvSpPr>
            <a:spLocks/>
          </p:cNvSpPr>
          <p:nvPr/>
        </p:nvSpPr>
        <p:spPr bwMode="auto">
          <a:xfrm>
            <a:off x="5806679" y="3546873"/>
            <a:ext cx="194072" cy="136922"/>
          </a:xfrm>
          <a:custGeom>
            <a:avLst/>
            <a:gdLst>
              <a:gd name="T0" fmla="*/ 13 w 328"/>
              <a:gd name="T1" fmla="*/ 0 h 230"/>
              <a:gd name="T2" fmla="*/ 328 w 328"/>
              <a:gd name="T3" fmla="*/ 216 h 230"/>
              <a:gd name="T4" fmla="*/ 319 w 328"/>
              <a:gd name="T5" fmla="*/ 230 h 230"/>
              <a:gd name="T6" fmla="*/ 0 w 328"/>
              <a:gd name="T7" fmla="*/ 22 h 230"/>
              <a:gd name="T8" fmla="*/ 13 w 328"/>
              <a:gd name="T9" fmla="*/ 0 h 230"/>
            </a:gdLst>
            <a:ahLst/>
            <a:cxnLst>
              <a:cxn ang="0">
                <a:pos x="T0" y="T1"/>
              </a:cxn>
              <a:cxn ang="0">
                <a:pos x="T2" y="T3"/>
              </a:cxn>
              <a:cxn ang="0">
                <a:pos x="T4" y="T5"/>
              </a:cxn>
              <a:cxn ang="0">
                <a:pos x="T6" y="T7"/>
              </a:cxn>
              <a:cxn ang="0">
                <a:pos x="T8" y="T9"/>
              </a:cxn>
            </a:cxnLst>
            <a:rect l="0" t="0" r="r" b="b"/>
            <a:pathLst>
              <a:path w="328" h="230">
                <a:moveTo>
                  <a:pt x="13" y="0"/>
                </a:moveTo>
                <a:lnTo>
                  <a:pt x="328" y="216"/>
                </a:lnTo>
                <a:lnTo>
                  <a:pt x="319" y="230"/>
                </a:lnTo>
                <a:lnTo>
                  <a:pt x="0" y="22"/>
                </a:lnTo>
                <a:lnTo>
                  <a:pt x="13"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18" name="Freeform 196"/>
          <p:cNvSpPr>
            <a:spLocks/>
          </p:cNvSpPr>
          <p:nvPr/>
        </p:nvSpPr>
        <p:spPr bwMode="auto">
          <a:xfrm>
            <a:off x="5768579" y="3596879"/>
            <a:ext cx="200025" cy="150019"/>
          </a:xfrm>
          <a:custGeom>
            <a:avLst/>
            <a:gdLst>
              <a:gd name="T0" fmla="*/ 22 w 335"/>
              <a:gd name="T1" fmla="*/ 0 h 252"/>
              <a:gd name="T2" fmla="*/ 335 w 335"/>
              <a:gd name="T3" fmla="*/ 216 h 252"/>
              <a:gd name="T4" fmla="*/ 311 w 335"/>
              <a:gd name="T5" fmla="*/ 252 h 252"/>
              <a:gd name="T6" fmla="*/ 0 w 335"/>
              <a:gd name="T7" fmla="*/ 35 h 252"/>
              <a:gd name="T8" fmla="*/ 22 w 335"/>
              <a:gd name="T9" fmla="*/ 0 h 252"/>
            </a:gdLst>
            <a:ahLst/>
            <a:cxnLst>
              <a:cxn ang="0">
                <a:pos x="T0" y="T1"/>
              </a:cxn>
              <a:cxn ang="0">
                <a:pos x="T2" y="T3"/>
              </a:cxn>
              <a:cxn ang="0">
                <a:pos x="T4" y="T5"/>
              </a:cxn>
              <a:cxn ang="0">
                <a:pos x="T6" y="T7"/>
              </a:cxn>
              <a:cxn ang="0">
                <a:pos x="T8" y="T9"/>
              </a:cxn>
            </a:cxnLst>
            <a:rect l="0" t="0" r="r" b="b"/>
            <a:pathLst>
              <a:path w="335" h="252">
                <a:moveTo>
                  <a:pt x="22" y="0"/>
                </a:moveTo>
                <a:lnTo>
                  <a:pt x="335" y="216"/>
                </a:lnTo>
                <a:lnTo>
                  <a:pt x="311" y="252"/>
                </a:lnTo>
                <a:lnTo>
                  <a:pt x="0" y="35"/>
                </a:lnTo>
                <a:lnTo>
                  <a:pt x="22" y="0"/>
                </a:lnTo>
                <a:close/>
              </a:path>
            </a:pathLst>
          </a:custGeom>
          <a:solidFill>
            <a:schemeClr val="accent1">
              <a:alpha val="44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19" name="Freeform 197"/>
          <p:cNvSpPr>
            <a:spLocks/>
          </p:cNvSpPr>
          <p:nvPr/>
        </p:nvSpPr>
        <p:spPr bwMode="auto">
          <a:xfrm>
            <a:off x="5782866" y="3586162"/>
            <a:ext cx="190500" cy="139304"/>
          </a:xfrm>
          <a:custGeom>
            <a:avLst/>
            <a:gdLst>
              <a:gd name="T0" fmla="*/ 12 w 321"/>
              <a:gd name="T1" fmla="*/ 0 h 233"/>
              <a:gd name="T2" fmla="*/ 321 w 321"/>
              <a:gd name="T3" fmla="*/ 222 h 233"/>
              <a:gd name="T4" fmla="*/ 313 w 321"/>
              <a:gd name="T5" fmla="*/ 233 h 233"/>
              <a:gd name="T6" fmla="*/ 0 w 321"/>
              <a:gd name="T7" fmla="*/ 17 h 233"/>
              <a:gd name="T8" fmla="*/ 12 w 321"/>
              <a:gd name="T9" fmla="*/ 0 h 233"/>
            </a:gdLst>
            <a:ahLst/>
            <a:cxnLst>
              <a:cxn ang="0">
                <a:pos x="T0" y="T1"/>
              </a:cxn>
              <a:cxn ang="0">
                <a:pos x="T2" y="T3"/>
              </a:cxn>
              <a:cxn ang="0">
                <a:pos x="T4" y="T5"/>
              </a:cxn>
              <a:cxn ang="0">
                <a:pos x="T6" y="T7"/>
              </a:cxn>
              <a:cxn ang="0">
                <a:pos x="T8" y="T9"/>
              </a:cxn>
            </a:cxnLst>
            <a:rect l="0" t="0" r="r" b="b"/>
            <a:pathLst>
              <a:path w="321" h="233">
                <a:moveTo>
                  <a:pt x="12" y="0"/>
                </a:moveTo>
                <a:lnTo>
                  <a:pt x="321" y="222"/>
                </a:lnTo>
                <a:lnTo>
                  <a:pt x="313" y="233"/>
                </a:lnTo>
                <a:lnTo>
                  <a:pt x="0" y="17"/>
                </a:lnTo>
                <a:lnTo>
                  <a:pt x="12"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20" name="Freeform 198"/>
          <p:cNvSpPr>
            <a:spLocks/>
          </p:cNvSpPr>
          <p:nvPr/>
        </p:nvSpPr>
        <p:spPr bwMode="auto">
          <a:xfrm>
            <a:off x="5754291" y="3636169"/>
            <a:ext cx="185738" cy="141685"/>
          </a:xfrm>
          <a:custGeom>
            <a:avLst/>
            <a:gdLst>
              <a:gd name="T0" fmla="*/ 4 w 311"/>
              <a:gd name="T1" fmla="*/ 0 h 237"/>
              <a:gd name="T2" fmla="*/ 311 w 311"/>
              <a:gd name="T3" fmla="*/ 220 h 237"/>
              <a:gd name="T4" fmla="*/ 300 w 311"/>
              <a:gd name="T5" fmla="*/ 237 h 237"/>
              <a:gd name="T6" fmla="*/ 0 w 311"/>
              <a:gd name="T7" fmla="*/ 5 h 237"/>
              <a:gd name="T8" fmla="*/ 4 w 311"/>
              <a:gd name="T9" fmla="*/ 0 h 237"/>
            </a:gdLst>
            <a:ahLst/>
            <a:cxnLst>
              <a:cxn ang="0">
                <a:pos x="T0" y="T1"/>
              </a:cxn>
              <a:cxn ang="0">
                <a:pos x="T2" y="T3"/>
              </a:cxn>
              <a:cxn ang="0">
                <a:pos x="T4" y="T5"/>
              </a:cxn>
              <a:cxn ang="0">
                <a:pos x="T6" y="T7"/>
              </a:cxn>
              <a:cxn ang="0">
                <a:pos x="T8" y="T9"/>
              </a:cxn>
            </a:cxnLst>
            <a:rect l="0" t="0" r="r" b="b"/>
            <a:pathLst>
              <a:path w="311" h="237">
                <a:moveTo>
                  <a:pt x="4" y="0"/>
                </a:moveTo>
                <a:lnTo>
                  <a:pt x="311" y="220"/>
                </a:lnTo>
                <a:lnTo>
                  <a:pt x="300" y="237"/>
                </a:lnTo>
                <a:lnTo>
                  <a:pt x="0" y="5"/>
                </a:lnTo>
                <a:lnTo>
                  <a:pt x="4"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21" name="Freeform 199"/>
          <p:cNvSpPr>
            <a:spLocks/>
          </p:cNvSpPr>
          <p:nvPr/>
        </p:nvSpPr>
        <p:spPr bwMode="auto">
          <a:xfrm>
            <a:off x="5756673" y="3618310"/>
            <a:ext cx="197644" cy="148829"/>
          </a:xfrm>
          <a:custGeom>
            <a:avLst/>
            <a:gdLst>
              <a:gd name="T0" fmla="*/ 21 w 332"/>
              <a:gd name="T1" fmla="*/ 0 h 251"/>
              <a:gd name="T2" fmla="*/ 332 w 332"/>
              <a:gd name="T3" fmla="*/ 217 h 251"/>
              <a:gd name="T4" fmla="*/ 307 w 332"/>
              <a:gd name="T5" fmla="*/ 251 h 251"/>
              <a:gd name="T6" fmla="*/ 0 w 332"/>
              <a:gd name="T7" fmla="*/ 31 h 251"/>
              <a:gd name="T8" fmla="*/ 21 w 332"/>
              <a:gd name="T9" fmla="*/ 0 h 251"/>
            </a:gdLst>
            <a:ahLst/>
            <a:cxnLst>
              <a:cxn ang="0">
                <a:pos x="T0" y="T1"/>
              </a:cxn>
              <a:cxn ang="0">
                <a:pos x="T2" y="T3"/>
              </a:cxn>
              <a:cxn ang="0">
                <a:pos x="T4" y="T5"/>
              </a:cxn>
              <a:cxn ang="0">
                <a:pos x="T6" y="T7"/>
              </a:cxn>
              <a:cxn ang="0">
                <a:pos x="T8" y="T9"/>
              </a:cxn>
            </a:cxnLst>
            <a:rect l="0" t="0" r="r" b="b"/>
            <a:pathLst>
              <a:path w="332" h="251">
                <a:moveTo>
                  <a:pt x="21" y="0"/>
                </a:moveTo>
                <a:lnTo>
                  <a:pt x="332" y="217"/>
                </a:lnTo>
                <a:lnTo>
                  <a:pt x="307" y="251"/>
                </a:lnTo>
                <a:lnTo>
                  <a:pt x="0" y="31"/>
                </a:lnTo>
                <a:lnTo>
                  <a:pt x="21"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22" name="Freeform 200"/>
          <p:cNvSpPr>
            <a:spLocks/>
          </p:cNvSpPr>
          <p:nvPr/>
        </p:nvSpPr>
        <p:spPr bwMode="auto">
          <a:xfrm>
            <a:off x="5718572" y="3665935"/>
            <a:ext cx="201216" cy="166688"/>
          </a:xfrm>
          <a:custGeom>
            <a:avLst/>
            <a:gdLst>
              <a:gd name="T0" fmla="*/ 28 w 337"/>
              <a:gd name="T1" fmla="*/ 0 h 280"/>
              <a:gd name="T2" fmla="*/ 337 w 337"/>
              <a:gd name="T3" fmla="*/ 217 h 280"/>
              <a:gd name="T4" fmla="*/ 292 w 337"/>
              <a:gd name="T5" fmla="*/ 280 h 280"/>
              <a:gd name="T6" fmla="*/ 0 w 337"/>
              <a:gd name="T7" fmla="*/ 44 h 280"/>
              <a:gd name="T8" fmla="*/ 28 w 337"/>
              <a:gd name="T9" fmla="*/ 0 h 280"/>
            </a:gdLst>
            <a:ahLst/>
            <a:cxnLst>
              <a:cxn ang="0">
                <a:pos x="T0" y="T1"/>
              </a:cxn>
              <a:cxn ang="0">
                <a:pos x="T2" y="T3"/>
              </a:cxn>
              <a:cxn ang="0">
                <a:pos x="T4" y="T5"/>
              </a:cxn>
              <a:cxn ang="0">
                <a:pos x="T6" y="T7"/>
              </a:cxn>
              <a:cxn ang="0">
                <a:pos x="T8" y="T9"/>
              </a:cxn>
            </a:cxnLst>
            <a:rect l="0" t="0" r="r" b="b"/>
            <a:pathLst>
              <a:path w="337" h="280">
                <a:moveTo>
                  <a:pt x="28" y="0"/>
                </a:moveTo>
                <a:lnTo>
                  <a:pt x="337" y="217"/>
                </a:lnTo>
                <a:lnTo>
                  <a:pt x="292" y="280"/>
                </a:lnTo>
                <a:lnTo>
                  <a:pt x="0" y="44"/>
                </a:lnTo>
                <a:lnTo>
                  <a:pt x="28"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23" name="Freeform 201"/>
          <p:cNvSpPr>
            <a:spLocks/>
          </p:cNvSpPr>
          <p:nvPr/>
        </p:nvSpPr>
        <p:spPr bwMode="auto">
          <a:xfrm>
            <a:off x="5735241" y="3639742"/>
            <a:ext cx="197644" cy="155972"/>
          </a:xfrm>
          <a:custGeom>
            <a:avLst/>
            <a:gdLst>
              <a:gd name="T0" fmla="*/ 32 w 332"/>
              <a:gd name="T1" fmla="*/ 0 h 262"/>
              <a:gd name="T2" fmla="*/ 332 w 332"/>
              <a:gd name="T3" fmla="*/ 232 h 262"/>
              <a:gd name="T4" fmla="*/ 309 w 332"/>
              <a:gd name="T5" fmla="*/ 262 h 262"/>
              <a:gd name="T6" fmla="*/ 0 w 332"/>
              <a:gd name="T7" fmla="*/ 45 h 262"/>
              <a:gd name="T8" fmla="*/ 32 w 332"/>
              <a:gd name="T9" fmla="*/ 0 h 262"/>
            </a:gdLst>
            <a:ahLst/>
            <a:cxnLst>
              <a:cxn ang="0">
                <a:pos x="T0" y="T1"/>
              </a:cxn>
              <a:cxn ang="0">
                <a:pos x="T2" y="T3"/>
              </a:cxn>
              <a:cxn ang="0">
                <a:pos x="T4" y="T5"/>
              </a:cxn>
              <a:cxn ang="0">
                <a:pos x="T6" y="T7"/>
              </a:cxn>
              <a:cxn ang="0">
                <a:pos x="T8" y="T9"/>
              </a:cxn>
            </a:cxnLst>
            <a:rect l="0" t="0" r="r" b="b"/>
            <a:pathLst>
              <a:path w="332" h="262">
                <a:moveTo>
                  <a:pt x="32" y="0"/>
                </a:moveTo>
                <a:lnTo>
                  <a:pt x="332" y="232"/>
                </a:lnTo>
                <a:lnTo>
                  <a:pt x="309" y="262"/>
                </a:lnTo>
                <a:lnTo>
                  <a:pt x="0" y="45"/>
                </a:lnTo>
                <a:lnTo>
                  <a:pt x="32"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24" name="Freeform 202"/>
          <p:cNvSpPr>
            <a:spLocks/>
          </p:cNvSpPr>
          <p:nvPr/>
        </p:nvSpPr>
        <p:spPr bwMode="auto">
          <a:xfrm>
            <a:off x="5686426" y="3706417"/>
            <a:ext cx="197644" cy="175022"/>
          </a:xfrm>
          <a:custGeom>
            <a:avLst/>
            <a:gdLst>
              <a:gd name="T0" fmla="*/ 36 w 332"/>
              <a:gd name="T1" fmla="*/ 0 h 295"/>
              <a:gd name="T2" fmla="*/ 332 w 332"/>
              <a:gd name="T3" fmla="*/ 230 h 295"/>
              <a:gd name="T4" fmla="*/ 283 w 332"/>
              <a:gd name="T5" fmla="*/ 295 h 295"/>
              <a:gd name="T6" fmla="*/ 0 w 332"/>
              <a:gd name="T7" fmla="*/ 51 h 295"/>
              <a:gd name="T8" fmla="*/ 36 w 332"/>
              <a:gd name="T9" fmla="*/ 0 h 295"/>
            </a:gdLst>
            <a:ahLst/>
            <a:cxnLst>
              <a:cxn ang="0">
                <a:pos x="T0" y="T1"/>
              </a:cxn>
              <a:cxn ang="0">
                <a:pos x="T2" y="T3"/>
              </a:cxn>
              <a:cxn ang="0">
                <a:pos x="T4" y="T5"/>
              </a:cxn>
              <a:cxn ang="0">
                <a:pos x="T6" y="T7"/>
              </a:cxn>
              <a:cxn ang="0">
                <a:pos x="T8" y="T9"/>
              </a:cxn>
            </a:cxnLst>
            <a:rect l="0" t="0" r="r" b="b"/>
            <a:pathLst>
              <a:path w="332" h="295">
                <a:moveTo>
                  <a:pt x="36" y="0"/>
                </a:moveTo>
                <a:lnTo>
                  <a:pt x="332" y="230"/>
                </a:lnTo>
                <a:lnTo>
                  <a:pt x="283" y="295"/>
                </a:lnTo>
                <a:lnTo>
                  <a:pt x="0" y="51"/>
                </a:lnTo>
                <a:lnTo>
                  <a:pt x="36"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25" name="Freeform 203"/>
          <p:cNvSpPr>
            <a:spLocks/>
          </p:cNvSpPr>
          <p:nvPr/>
        </p:nvSpPr>
        <p:spPr bwMode="auto">
          <a:xfrm>
            <a:off x="5707858" y="3692129"/>
            <a:ext cx="184547" cy="151210"/>
          </a:xfrm>
          <a:custGeom>
            <a:avLst/>
            <a:gdLst>
              <a:gd name="T0" fmla="*/ 19 w 311"/>
              <a:gd name="T1" fmla="*/ 0 h 254"/>
              <a:gd name="T2" fmla="*/ 311 w 311"/>
              <a:gd name="T3" fmla="*/ 236 h 254"/>
              <a:gd name="T4" fmla="*/ 296 w 311"/>
              <a:gd name="T5" fmla="*/ 254 h 254"/>
              <a:gd name="T6" fmla="*/ 0 w 311"/>
              <a:gd name="T7" fmla="*/ 24 h 254"/>
              <a:gd name="T8" fmla="*/ 19 w 311"/>
              <a:gd name="T9" fmla="*/ 0 h 254"/>
            </a:gdLst>
            <a:ahLst/>
            <a:cxnLst>
              <a:cxn ang="0">
                <a:pos x="T0" y="T1"/>
              </a:cxn>
              <a:cxn ang="0">
                <a:pos x="T2" y="T3"/>
              </a:cxn>
              <a:cxn ang="0">
                <a:pos x="T4" y="T5"/>
              </a:cxn>
              <a:cxn ang="0">
                <a:pos x="T6" y="T7"/>
              </a:cxn>
              <a:cxn ang="0">
                <a:pos x="T8" y="T9"/>
              </a:cxn>
            </a:cxnLst>
            <a:rect l="0" t="0" r="r" b="b"/>
            <a:pathLst>
              <a:path w="311" h="254">
                <a:moveTo>
                  <a:pt x="19" y="0"/>
                </a:moveTo>
                <a:lnTo>
                  <a:pt x="311" y="236"/>
                </a:lnTo>
                <a:lnTo>
                  <a:pt x="296" y="254"/>
                </a:lnTo>
                <a:lnTo>
                  <a:pt x="0" y="24"/>
                </a:lnTo>
                <a:lnTo>
                  <a:pt x="19" y="0"/>
                </a:lnTo>
                <a:close/>
              </a:path>
            </a:pathLst>
          </a:custGeom>
          <a:solidFill>
            <a:schemeClr val="accent1">
              <a:alpha val="44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26" name="Freeform 204"/>
          <p:cNvSpPr>
            <a:spLocks/>
          </p:cNvSpPr>
          <p:nvPr/>
        </p:nvSpPr>
        <p:spPr bwMode="auto">
          <a:xfrm>
            <a:off x="5650707" y="3758803"/>
            <a:ext cx="190500" cy="167879"/>
          </a:xfrm>
          <a:custGeom>
            <a:avLst/>
            <a:gdLst>
              <a:gd name="T0" fmla="*/ 32 w 320"/>
              <a:gd name="T1" fmla="*/ 0 h 283"/>
              <a:gd name="T2" fmla="*/ 320 w 320"/>
              <a:gd name="T3" fmla="*/ 234 h 283"/>
              <a:gd name="T4" fmla="*/ 279 w 320"/>
              <a:gd name="T5" fmla="*/ 283 h 283"/>
              <a:gd name="T6" fmla="*/ 0 w 320"/>
              <a:gd name="T7" fmla="*/ 43 h 283"/>
              <a:gd name="T8" fmla="*/ 32 w 320"/>
              <a:gd name="T9" fmla="*/ 0 h 283"/>
            </a:gdLst>
            <a:ahLst/>
            <a:cxnLst>
              <a:cxn ang="0">
                <a:pos x="T0" y="T1"/>
              </a:cxn>
              <a:cxn ang="0">
                <a:pos x="T2" y="T3"/>
              </a:cxn>
              <a:cxn ang="0">
                <a:pos x="T4" y="T5"/>
              </a:cxn>
              <a:cxn ang="0">
                <a:pos x="T6" y="T7"/>
              </a:cxn>
              <a:cxn ang="0">
                <a:pos x="T8" y="T9"/>
              </a:cxn>
            </a:cxnLst>
            <a:rect l="0" t="0" r="r" b="b"/>
            <a:pathLst>
              <a:path w="320" h="283">
                <a:moveTo>
                  <a:pt x="32" y="0"/>
                </a:moveTo>
                <a:lnTo>
                  <a:pt x="320" y="234"/>
                </a:lnTo>
                <a:lnTo>
                  <a:pt x="279" y="283"/>
                </a:lnTo>
                <a:lnTo>
                  <a:pt x="0" y="43"/>
                </a:lnTo>
                <a:lnTo>
                  <a:pt x="32"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7" name="Freeform 206"/>
          <p:cNvSpPr>
            <a:spLocks/>
          </p:cNvSpPr>
          <p:nvPr/>
        </p:nvSpPr>
        <p:spPr bwMode="auto">
          <a:xfrm>
            <a:off x="5669758" y="3737373"/>
            <a:ext cx="184547" cy="159544"/>
          </a:xfrm>
          <a:custGeom>
            <a:avLst/>
            <a:gdLst>
              <a:gd name="T0" fmla="*/ 28 w 311"/>
              <a:gd name="T1" fmla="*/ 0 h 270"/>
              <a:gd name="T2" fmla="*/ 311 w 311"/>
              <a:gd name="T3" fmla="*/ 244 h 270"/>
              <a:gd name="T4" fmla="*/ 288 w 311"/>
              <a:gd name="T5" fmla="*/ 270 h 270"/>
              <a:gd name="T6" fmla="*/ 0 w 311"/>
              <a:gd name="T7" fmla="*/ 36 h 270"/>
              <a:gd name="T8" fmla="*/ 28 w 311"/>
              <a:gd name="T9" fmla="*/ 0 h 270"/>
            </a:gdLst>
            <a:ahLst/>
            <a:cxnLst>
              <a:cxn ang="0">
                <a:pos x="T0" y="T1"/>
              </a:cxn>
              <a:cxn ang="0">
                <a:pos x="T2" y="T3"/>
              </a:cxn>
              <a:cxn ang="0">
                <a:pos x="T4" y="T5"/>
              </a:cxn>
              <a:cxn ang="0">
                <a:pos x="T6" y="T7"/>
              </a:cxn>
              <a:cxn ang="0">
                <a:pos x="T8" y="T9"/>
              </a:cxn>
            </a:cxnLst>
            <a:rect l="0" t="0" r="r" b="b"/>
            <a:pathLst>
              <a:path w="311" h="270">
                <a:moveTo>
                  <a:pt x="28" y="0"/>
                </a:moveTo>
                <a:lnTo>
                  <a:pt x="311" y="244"/>
                </a:lnTo>
                <a:lnTo>
                  <a:pt x="288" y="270"/>
                </a:lnTo>
                <a:lnTo>
                  <a:pt x="0" y="36"/>
                </a:lnTo>
                <a:lnTo>
                  <a:pt x="28"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8" name="Freeform 207"/>
          <p:cNvSpPr>
            <a:spLocks/>
          </p:cNvSpPr>
          <p:nvPr/>
        </p:nvSpPr>
        <p:spPr bwMode="auto">
          <a:xfrm>
            <a:off x="5624513" y="3789760"/>
            <a:ext cx="186929" cy="167879"/>
          </a:xfrm>
          <a:custGeom>
            <a:avLst/>
            <a:gdLst>
              <a:gd name="T0" fmla="*/ 37 w 314"/>
              <a:gd name="T1" fmla="*/ 0 h 283"/>
              <a:gd name="T2" fmla="*/ 314 w 314"/>
              <a:gd name="T3" fmla="*/ 239 h 283"/>
              <a:gd name="T4" fmla="*/ 279 w 314"/>
              <a:gd name="T5" fmla="*/ 283 h 283"/>
              <a:gd name="T6" fmla="*/ 0 w 314"/>
              <a:gd name="T7" fmla="*/ 47 h 283"/>
              <a:gd name="T8" fmla="*/ 37 w 314"/>
              <a:gd name="T9" fmla="*/ 0 h 283"/>
            </a:gdLst>
            <a:ahLst/>
            <a:cxnLst>
              <a:cxn ang="0">
                <a:pos x="T0" y="T1"/>
              </a:cxn>
              <a:cxn ang="0">
                <a:pos x="T2" y="T3"/>
              </a:cxn>
              <a:cxn ang="0">
                <a:pos x="T4" y="T5"/>
              </a:cxn>
              <a:cxn ang="0">
                <a:pos x="T6" y="T7"/>
              </a:cxn>
              <a:cxn ang="0">
                <a:pos x="T8" y="T9"/>
              </a:cxn>
            </a:cxnLst>
            <a:rect l="0" t="0" r="r" b="b"/>
            <a:pathLst>
              <a:path w="314" h="283">
                <a:moveTo>
                  <a:pt x="37" y="0"/>
                </a:moveTo>
                <a:lnTo>
                  <a:pt x="314" y="239"/>
                </a:lnTo>
                <a:lnTo>
                  <a:pt x="279" y="283"/>
                </a:lnTo>
                <a:lnTo>
                  <a:pt x="0" y="47"/>
                </a:lnTo>
                <a:lnTo>
                  <a:pt x="37"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9" name="Freeform 208"/>
          <p:cNvSpPr>
            <a:spLocks/>
          </p:cNvSpPr>
          <p:nvPr/>
        </p:nvSpPr>
        <p:spPr bwMode="auto">
          <a:xfrm>
            <a:off x="5595939" y="3821906"/>
            <a:ext cx="189310" cy="177404"/>
          </a:xfrm>
          <a:custGeom>
            <a:avLst/>
            <a:gdLst>
              <a:gd name="T0" fmla="*/ 41 w 316"/>
              <a:gd name="T1" fmla="*/ 0 h 298"/>
              <a:gd name="T2" fmla="*/ 316 w 316"/>
              <a:gd name="T3" fmla="*/ 237 h 298"/>
              <a:gd name="T4" fmla="*/ 262 w 316"/>
              <a:gd name="T5" fmla="*/ 298 h 298"/>
              <a:gd name="T6" fmla="*/ 0 w 316"/>
              <a:gd name="T7" fmla="*/ 52 h 298"/>
              <a:gd name="T8" fmla="*/ 41 w 316"/>
              <a:gd name="T9" fmla="*/ 0 h 298"/>
            </a:gdLst>
            <a:ahLst/>
            <a:cxnLst>
              <a:cxn ang="0">
                <a:pos x="T0" y="T1"/>
              </a:cxn>
              <a:cxn ang="0">
                <a:pos x="T2" y="T3"/>
              </a:cxn>
              <a:cxn ang="0">
                <a:pos x="T4" y="T5"/>
              </a:cxn>
              <a:cxn ang="0">
                <a:pos x="T6" y="T7"/>
              </a:cxn>
              <a:cxn ang="0">
                <a:pos x="T8" y="T9"/>
              </a:cxn>
            </a:cxnLst>
            <a:rect l="0" t="0" r="r" b="b"/>
            <a:pathLst>
              <a:path w="316" h="298">
                <a:moveTo>
                  <a:pt x="41" y="0"/>
                </a:moveTo>
                <a:lnTo>
                  <a:pt x="316" y="237"/>
                </a:lnTo>
                <a:lnTo>
                  <a:pt x="262" y="298"/>
                </a:lnTo>
                <a:lnTo>
                  <a:pt x="0" y="52"/>
                </a:lnTo>
                <a:lnTo>
                  <a:pt x="41" y="0"/>
                </a:lnTo>
                <a:close/>
              </a:path>
            </a:pathLst>
          </a:custGeom>
          <a:solidFill>
            <a:schemeClr val="accent1">
              <a:alpha val="44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0" name="Freeform 209"/>
          <p:cNvSpPr>
            <a:spLocks/>
          </p:cNvSpPr>
          <p:nvPr/>
        </p:nvSpPr>
        <p:spPr bwMode="auto">
          <a:xfrm>
            <a:off x="5620941" y="3818335"/>
            <a:ext cx="169069" cy="145256"/>
          </a:xfrm>
          <a:custGeom>
            <a:avLst/>
            <a:gdLst>
              <a:gd name="T0" fmla="*/ 6 w 285"/>
              <a:gd name="T1" fmla="*/ 0 h 245"/>
              <a:gd name="T2" fmla="*/ 285 w 285"/>
              <a:gd name="T3" fmla="*/ 236 h 245"/>
              <a:gd name="T4" fmla="*/ 275 w 285"/>
              <a:gd name="T5" fmla="*/ 245 h 245"/>
              <a:gd name="T6" fmla="*/ 0 w 285"/>
              <a:gd name="T7" fmla="*/ 8 h 245"/>
              <a:gd name="T8" fmla="*/ 6 w 285"/>
              <a:gd name="T9" fmla="*/ 0 h 245"/>
            </a:gdLst>
            <a:ahLst/>
            <a:cxnLst>
              <a:cxn ang="0">
                <a:pos x="T0" y="T1"/>
              </a:cxn>
              <a:cxn ang="0">
                <a:pos x="T2" y="T3"/>
              </a:cxn>
              <a:cxn ang="0">
                <a:pos x="T4" y="T5"/>
              </a:cxn>
              <a:cxn ang="0">
                <a:pos x="T6" y="T7"/>
              </a:cxn>
              <a:cxn ang="0">
                <a:pos x="T8" y="T9"/>
              </a:cxn>
            </a:cxnLst>
            <a:rect l="0" t="0" r="r" b="b"/>
            <a:pathLst>
              <a:path w="285" h="245">
                <a:moveTo>
                  <a:pt x="6" y="0"/>
                </a:moveTo>
                <a:lnTo>
                  <a:pt x="285" y="236"/>
                </a:lnTo>
                <a:lnTo>
                  <a:pt x="275" y="245"/>
                </a:lnTo>
                <a:lnTo>
                  <a:pt x="0" y="8"/>
                </a:lnTo>
                <a:lnTo>
                  <a:pt x="6"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1" name="Freeform 210"/>
          <p:cNvSpPr>
            <a:spLocks/>
          </p:cNvSpPr>
          <p:nvPr/>
        </p:nvSpPr>
        <p:spPr bwMode="auto">
          <a:xfrm>
            <a:off x="5557839" y="3863579"/>
            <a:ext cx="192881" cy="179785"/>
          </a:xfrm>
          <a:custGeom>
            <a:avLst/>
            <a:gdLst>
              <a:gd name="T0" fmla="*/ 49 w 324"/>
              <a:gd name="T1" fmla="*/ 0 h 302"/>
              <a:gd name="T2" fmla="*/ 324 w 324"/>
              <a:gd name="T3" fmla="*/ 232 h 302"/>
              <a:gd name="T4" fmla="*/ 258 w 324"/>
              <a:gd name="T5" fmla="*/ 302 h 302"/>
              <a:gd name="T6" fmla="*/ 0 w 324"/>
              <a:gd name="T7" fmla="*/ 61 h 302"/>
              <a:gd name="T8" fmla="*/ 49 w 324"/>
              <a:gd name="T9" fmla="*/ 0 h 302"/>
            </a:gdLst>
            <a:ahLst/>
            <a:cxnLst>
              <a:cxn ang="0">
                <a:pos x="T0" y="T1"/>
              </a:cxn>
              <a:cxn ang="0">
                <a:pos x="T2" y="T3"/>
              </a:cxn>
              <a:cxn ang="0">
                <a:pos x="T4" y="T5"/>
              </a:cxn>
              <a:cxn ang="0">
                <a:pos x="T6" y="T7"/>
              </a:cxn>
              <a:cxn ang="0">
                <a:pos x="T8" y="T9"/>
              </a:cxn>
            </a:cxnLst>
            <a:rect l="0" t="0" r="r" b="b"/>
            <a:pathLst>
              <a:path w="324" h="302">
                <a:moveTo>
                  <a:pt x="49" y="0"/>
                </a:moveTo>
                <a:lnTo>
                  <a:pt x="324" y="232"/>
                </a:lnTo>
                <a:lnTo>
                  <a:pt x="258" y="302"/>
                </a:lnTo>
                <a:lnTo>
                  <a:pt x="0" y="61"/>
                </a:lnTo>
                <a:lnTo>
                  <a:pt x="49"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2" name="Freeform 211"/>
          <p:cNvSpPr>
            <a:spLocks/>
          </p:cNvSpPr>
          <p:nvPr/>
        </p:nvSpPr>
        <p:spPr bwMode="auto">
          <a:xfrm>
            <a:off x="5587604" y="3854053"/>
            <a:ext cx="164306" cy="147638"/>
          </a:xfrm>
          <a:custGeom>
            <a:avLst/>
            <a:gdLst>
              <a:gd name="T0" fmla="*/ 15 w 277"/>
              <a:gd name="T1" fmla="*/ 0 h 249"/>
              <a:gd name="T2" fmla="*/ 277 w 277"/>
              <a:gd name="T3" fmla="*/ 246 h 249"/>
              <a:gd name="T4" fmla="*/ 275 w 277"/>
              <a:gd name="T5" fmla="*/ 249 h 249"/>
              <a:gd name="T6" fmla="*/ 0 w 277"/>
              <a:gd name="T7" fmla="*/ 17 h 249"/>
              <a:gd name="T8" fmla="*/ 15 w 277"/>
              <a:gd name="T9" fmla="*/ 0 h 249"/>
            </a:gdLst>
            <a:ahLst/>
            <a:cxnLst>
              <a:cxn ang="0">
                <a:pos x="T0" y="T1"/>
              </a:cxn>
              <a:cxn ang="0">
                <a:pos x="T2" y="T3"/>
              </a:cxn>
              <a:cxn ang="0">
                <a:pos x="T4" y="T5"/>
              </a:cxn>
              <a:cxn ang="0">
                <a:pos x="T6" y="T7"/>
              </a:cxn>
              <a:cxn ang="0">
                <a:pos x="T8" y="T9"/>
              </a:cxn>
            </a:cxnLst>
            <a:rect l="0" t="0" r="r" b="b"/>
            <a:pathLst>
              <a:path w="277" h="249">
                <a:moveTo>
                  <a:pt x="15" y="0"/>
                </a:moveTo>
                <a:lnTo>
                  <a:pt x="277" y="246"/>
                </a:lnTo>
                <a:lnTo>
                  <a:pt x="275" y="249"/>
                </a:lnTo>
                <a:lnTo>
                  <a:pt x="0" y="17"/>
                </a:lnTo>
                <a:lnTo>
                  <a:pt x="15"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3" name="Freeform 212"/>
          <p:cNvSpPr>
            <a:spLocks/>
          </p:cNvSpPr>
          <p:nvPr/>
        </p:nvSpPr>
        <p:spPr bwMode="auto">
          <a:xfrm>
            <a:off x="5529264" y="3902869"/>
            <a:ext cx="178594" cy="173831"/>
          </a:xfrm>
          <a:custGeom>
            <a:avLst/>
            <a:gdLst>
              <a:gd name="T0" fmla="*/ 43 w 299"/>
              <a:gd name="T1" fmla="*/ 0 h 293"/>
              <a:gd name="T2" fmla="*/ 299 w 299"/>
              <a:gd name="T3" fmla="*/ 244 h 293"/>
              <a:gd name="T4" fmla="*/ 250 w 299"/>
              <a:gd name="T5" fmla="*/ 293 h 293"/>
              <a:gd name="T6" fmla="*/ 0 w 299"/>
              <a:gd name="T7" fmla="*/ 53 h 293"/>
              <a:gd name="T8" fmla="*/ 43 w 299"/>
              <a:gd name="T9" fmla="*/ 0 h 293"/>
            </a:gdLst>
            <a:ahLst/>
            <a:cxnLst>
              <a:cxn ang="0">
                <a:pos x="T0" y="T1"/>
              </a:cxn>
              <a:cxn ang="0">
                <a:pos x="T2" y="T3"/>
              </a:cxn>
              <a:cxn ang="0">
                <a:pos x="T4" y="T5"/>
              </a:cxn>
              <a:cxn ang="0">
                <a:pos x="T6" y="T7"/>
              </a:cxn>
              <a:cxn ang="0">
                <a:pos x="T8" y="T9"/>
              </a:cxn>
            </a:cxnLst>
            <a:rect l="0" t="0" r="r" b="b"/>
            <a:pathLst>
              <a:path w="299" h="293">
                <a:moveTo>
                  <a:pt x="43" y="0"/>
                </a:moveTo>
                <a:lnTo>
                  <a:pt x="299" y="244"/>
                </a:lnTo>
                <a:lnTo>
                  <a:pt x="250" y="293"/>
                </a:lnTo>
                <a:lnTo>
                  <a:pt x="0" y="53"/>
                </a:lnTo>
                <a:lnTo>
                  <a:pt x="43"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4" name="Freeform 213"/>
          <p:cNvSpPr>
            <a:spLocks/>
          </p:cNvSpPr>
          <p:nvPr/>
        </p:nvSpPr>
        <p:spPr bwMode="auto">
          <a:xfrm>
            <a:off x="5495926" y="3936207"/>
            <a:ext cx="179785" cy="184547"/>
          </a:xfrm>
          <a:custGeom>
            <a:avLst/>
            <a:gdLst>
              <a:gd name="T0" fmla="*/ 51 w 301"/>
              <a:gd name="T1" fmla="*/ 0 h 309"/>
              <a:gd name="T2" fmla="*/ 301 w 301"/>
              <a:gd name="T3" fmla="*/ 240 h 309"/>
              <a:gd name="T4" fmla="*/ 230 w 301"/>
              <a:gd name="T5" fmla="*/ 309 h 309"/>
              <a:gd name="T6" fmla="*/ 224 w 301"/>
              <a:gd name="T7" fmla="*/ 304 h 309"/>
              <a:gd name="T8" fmla="*/ 0 w 301"/>
              <a:gd name="T9" fmla="*/ 58 h 309"/>
              <a:gd name="T10" fmla="*/ 51 w 301"/>
              <a:gd name="T11" fmla="*/ 0 h 309"/>
            </a:gdLst>
            <a:ahLst/>
            <a:cxnLst>
              <a:cxn ang="0">
                <a:pos x="T0" y="T1"/>
              </a:cxn>
              <a:cxn ang="0">
                <a:pos x="T2" y="T3"/>
              </a:cxn>
              <a:cxn ang="0">
                <a:pos x="T4" y="T5"/>
              </a:cxn>
              <a:cxn ang="0">
                <a:pos x="T6" y="T7"/>
              </a:cxn>
              <a:cxn ang="0">
                <a:pos x="T8" y="T9"/>
              </a:cxn>
              <a:cxn ang="0">
                <a:pos x="T10" y="T11"/>
              </a:cxn>
            </a:cxnLst>
            <a:rect l="0" t="0" r="r" b="b"/>
            <a:pathLst>
              <a:path w="301" h="309">
                <a:moveTo>
                  <a:pt x="51" y="0"/>
                </a:moveTo>
                <a:lnTo>
                  <a:pt x="301" y="240"/>
                </a:lnTo>
                <a:lnTo>
                  <a:pt x="230" y="309"/>
                </a:lnTo>
                <a:lnTo>
                  <a:pt x="224" y="304"/>
                </a:lnTo>
                <a:lnTo>
                  <a:pt x="0" y="58"/>
                </a:lnTo>
                <a:lnTo>
                  <a:pt x="51" y="0"/>
                </a:lnTo>
                <a:close/>
              </a:path>
            </a:pathLst>
          </a:custGeom>
          <a:solidFill>
            <a:schemeClr val="accent1">
              <a:alpha val="44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5" name="Freeform 214"/>
          <p:cNvSpPr>
            <a:spLocks/>
          </p:cNvSpPr>
          <p:nvPr/>
        </p:nvSpPr>
        <p:spPr bwMode="auto">
          <a:xfrm>
            <a:off x="5448301" y="3981450"/>
            <a:ext cx="184547" cy="186929"/>
          </a:xfrm>
          <a:custGeom>
            <a:avLst/>
            <a:gdLst>
              <a:gd name="T0" fmla="*/ 66 w 311"/>
              <a:gd name="T1" fmla="*/ 0 h 314"/>
              <a:gd name="T2" fmla="*/ 305 w 311"/>
              <a:gd name="T3" fmla="*/ 229 h 314"/>
              <a:gd name="T4" fmla="*/ 311 w 311"/>
              <a:gd name="T5" fmla="*/ 234 h 314"/>
              <a:gd name="T6" fmla="*/ 222 w 311"/>
              <a:gd name="T7" fmla="*/ 314 h 314"/>
              <a:gd name="T8" fmla="*/ 0 w 311"/>
              <a:gd name="T9" fmla="*/ 72 h 314"/>
              <a:gd name="T10" fmla="*/ 66 w 311"/>
              <a:gd name="T11" fmla="*/ 0 h 314"/>
            </a:gdLst>
            <a:ahLst/>
            <a:cxnLst>
              <a:cxn ang="0">
                <a:pos x="T0" y="T1"/>
              </a:cxn>
              <a:cxn ang="0">
                <a:pos x="T2" y="T3"/>
              </a:cxn>
              <a:cxn ang="0">
                <a:pos x="T4" y="T5"/>
              </a:cxn>
              <a:cxn ang="0">
                <a:pos x="T6" y="T7"/>
              </a:cxn>
              <a:cxn ang="0">
                <a:pos x="T8" y="T9"/>
              </a:cxn>
              <a:cxn ang="0">
                <a:pos x="T10" y="T11"/>
              </a:cxn>
            </a:cxnLst>
            <a:rect l="0" t="0" r="r" b="b"/>
            <a:pathLst>
              <a:path w="311" h="314">
                <a:moveTo>
                  <a:pt x="66" y="0"/>
                </a:moveTo>
                <a:lnTo>
                  <a:pt x="305" y="229"/>
                </a:lnTo>
                <a:lnTo>
                  <a:pt x="311" y="234"/>
                </a:lnTo>
                <a:lnTo>
                  <a:pt x="222" y="314"/>
                </a:lnTo>
                <a:lnTo>
                  <a:pt x="0" y="72"/>
                </a:lnTo>
                <a:lnTo>
                  <a:pt x="66"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6" name="Freeform 215"/>
          <p:cNvSpPr>
            <a:spLocks/>
          </p:cNvSpPr>
          <p:nvPr/>
        </p:nvSpPr>
        <p:spPr bwMode="auto">
          <a:xfrm>
            <a:off x="5487591" y="3971926"/>
            <a:ext cx="142875" cy="145256"/>
          </a:xfrm>
          <a:custGeom>
            <a:avLst/>
            <a:gdLst>
              <a:gd name="T0" fmla="*/ 15 w 239"/>
              <a:gd name="T1" fmla="*/ 0 h 246"/>
              <a:gd name="T2" fmla="*/ 239 w 239"/>
              <a:gd name="T3" fmla="*/ 246 h 246"/>
              <a:gd name="T4" fmla="*/ 0 w 239"/>
              <a:gd name="T5" fmla="*/ 17 h 246"/>
              <a:gd name="T6" fmla="*/ 15 w 239"/>
              <a:gd name="T7" fmla="*/ 0 h 246"/>
            </a:gdLst>
            <a:ahLst/>
            <a:cxnLst>
              <a:cxn ang="0">
                <a:pos x="T0" y="T1"/>
              </a:cxn>
              <a:cxn ang="0">
                <a:pos x="T2" y="T3"/>
              </a:cxn>
              <a:cxn ang="0">
                <a:pos x="T4" y="T5"/>
              </a:cxn>
              <a:cxn ang="0">
                <a:pos x="T6" y="T7"/>
              </a:cxn>
            </a:cxnLst>
            <a:rect l="0" t="0" r="r" b="b"/>
            <a:pathLst>
              <a:path w="239" h="246">
                <a:moveTo>
                  <a:pt x="15" y="0"/>
                </a:moveTo>
                <a:lnTo>
                  <a:pt x="239" y="246"/>
                </a:lnTo>
                <a:lnTo>
                  <a:pt x="0" y="17"/>
                </a:lnTo>
                <a:lnTo>
                  <a:pt x="15"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7" name="Freeform 216"/>
          <p:cNvSpPr>
            <a:spLocks/>
          </p:cNvSpPr>
          <p:nvPr/>
        </p:nvSpPr>
        <p:spPr bwMode="auto">
          <a:xfrm>
            <a:off x="5414964" y="4024313"/>
            <a:ext cx="164306" cy="175022"/>
          </a:xfrm>
          <a:custGeom>
            <a:avLst/>
            <a:gdLst>
              <a:gd name="T0" fmla="*/ 55 w 277"/>
              <a:gd name="T1" fmla="*/ 0 h 294"/>
              <a:gd name="T2" fmla="*/ 277 w 277"/>
              <a:gd name="T3" fmla="*/ 243 h 294"/>
              <a:gd name="T4" fmla="*/ 217 w 277"/>
              <a:gd name="T5" fmla="*/ 294 h 294"/>
              <a:gd name="T6" fmla="*/ 0 w 277"/>
              <a:gd name="T7" fmla="*/ 59 h 294"/>
              <a:gd name="T8" fmla="*/ 55 w 277"/>
              <a:gd name="T9" fmla="*/ 0 h 294"/>
            </a:gdLst>
            <a:ahLst/>
            <a:cxnLst>
              <a:cxn ang="0">
                <a:pos x="T0" y="T1"/>
              </a:cxn>
              <a:cxn ang="0">
                <a:pos x="T2" y="T3"/>
              </a:cxn>
              <a:cxn ang="0">
                <a:pos x="T4" y="T5"/>
              </a:cxn>
              <a:cxn ang="0">
                <a:pos x="T6" y="T7"/>
              </a:cxn>
              <a:cxn ang="0">
                <a:pos x="T8" y="T9"/>
              </a:cxn>
            </a:cxnLst>
            <a:rect l="0" t="0" r="r" b="b"/>
            <a:pathLst>
              <a:path w="277" h="294">
                <a:moveTo>
                  <a:pt x="55" y="0"/>
                </a:moveTo>
                <a:lnTo>
                  <a:pt x="277" y="243"/>
                </a:lnTo>
                <a:lnTo>
                  <a:pt x="217" y="294"/>
                </a:lnTo>
                <a:lnTo>
                  <a:pt x="0" y="59"/>
                </a:lnTo>
                <a:lnTo>
                  <a:pt x="55"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8" name="Freeform 217"/>
          <p:cNvSpPr>
            <a:spLocks/>
          </p:cNvSpPr>
          <p:nvPr/>
        </p:nvSpPr>
        <p:spPr bwMode="auto">
          <a:xfrm>
            <a:off x="5398294" y="4058841"/>
            <a:ext cx="139304" cy="158354"/>
          </a:xfrm>
          <a:custGeom>
            <a:avLst/>
            <a:gdLst>
              <a:gd name="T0" fmla="*/ 28 w 236"/>
              <a:gd name="T1" fmla="*/ 0 h 266"/>
              <a:gd name="T2" fmla="*/ 236 w 236"/>
              <a:gd name="T3" fmla="*/ 243 h 266"/>
              <a:gd name="T4" fmla="*/ 209 w 236"/>
              <a:gd name="T5" fmla="*/ 266 h 266"/>
              <a:gd name="T6" fmla="*/ 0 w 236"/>
              <a:gd name="T7" fmla="*/ 28 h 266"/>
              <a:gd name="T8" fmla="*/ 28 w 236"/>
              <a:gd name="T9" fmla="*/ 0 h 266"/>
            </a:gdLst>
            <a:ahLst/>
            <a:cxnLst>
              <a:cxn ang="0">
                <a:pos x="T0" y="T1"/>
              </a:cxn>
              <a:cxn ang="0">
                <a:pos x="T2" y="T3"/>
              </a:cxn>
              <a:cxn ang="0">
                <a:pos x="T4" y="T5"/>
              </a:cxn>
              <a:cxn ang="0">
                <a:pos x="T6" y="T7"/>
              </a:cxn>
              <a:cxn ang="0">
                <a:pos x="T8" y="T9"/>
              </a:cxn>
            </a:cxnLst>
            <a:rect l="0" t="0" r="r" b="b"/>
            <a:pathLst>
              <a:path w="236" h="266">
                <a:moveTo>
                  <a:pt x="28" y="0"/>
                </a:moveTo>
                <a:lnTo>
                  <a:pt x="236" y="243"/>
                </a:lnTo>
                <a:lnTo>
                  <a:pt x="209" y="266"/>
                </a:lnTo>
                <a:lnTo>
                  <a:pt x="0" y="28"/>
                </a:lnTo>
                <a:lnTo>
                  <a:pt x="28"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9" name="Freeform 218"/>
          <p:cNvSpPr>
            <a:spLocks/>
          </p:cNvSpPr>
          <p:nvPr/>
        </p:nvSpPr>
        <p:spPr bwMode="auto">
          <a:xfrm>
            <a:off x="5359004" y="4075510"/>
            <a:ext cx="160735" cy="175022"/>
          </a:xfrm>
          <a:custGeom>
            <a:avLst/>
            <a:gdLst>
              <a:gd name="T0" fmla="*/ 66 w 271"/>
              <a:gd name="T1" fmla="*/ 0 h 292"/>
              <a:gd name="T2" fmla="*/ 271 w 271"/>
              <a:gd name="T3" fmla="*/ 241 h 292"/>
              <a:gd name="T4" fmla="*/ 207 w 271"/>
              <a:gd name="T5" fmla="*/ 292 h 292"/>
              <a:gd name="T6" fmla="*/ 0 w 271"/>
              <a:gd name="T7" fmla="*/ 66 h 292"/>
              <a:gd name="T8" fmla="*/ 66 w 271"/>
              <a:gd name="T9" fmla="*/ 0 h 292"/>
            </a:gdLst>
            <a:ahLst/>
            <a:cxnLst>
              <a:cxn ang="0">
                <a:pos x="T0" y="T1"/>
              </a:cxn>
              <a:cxn ang="0">
                <a:pos x="T2" y="T3"/>
              </a:cxn>
              <a:cxn ang="0">
                <a:pos x="T4" y="T5"/>
              </a:cxn>
              <a:cxn ang="0">
                <a:pos x="T6" y="T7"/>
              </a:cxn>
              <a:cxn ang="0">
                <a:pos x="T8" y="T9"/>
              </a:cxn>
            </a:cxnLst>
            <a:rect l="0" t="0" r="r" b="b"/>
            <a:pathLst>
              <a:path w="271" h="292">
                <a:moveTo>
                  <a:pt x="66" y="0"/>
                </a:moveTo>
                <a:lnTo>
                  <a:pt x="271" y="241"/>
                </a:lnTo>
                <a:lnTo>
                  <a:pt x="207" y="292"/>
                </a:lnTo>
                <a:lnTo>
                  <a:pt x="0" y="66"/>
                </a:lnTo>
                <a:lnTo>
                  <a:pt x="66"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0" name="Freeform 219"/>
          <p:cNvSpPr>
            <a:spLocks/>
          </p:cNvSpPr>
          <p:nvPr/>
        </p:nvSpPr>
        <p:spPr bwMode="auto">
          <a:xfrm>
            <a:off x="5398295" y="4075510"/>
            <a:ext cx="123825" cy="144066"/>
          </a:xfrm>
          <a:custGeom>
            <a:avLst/>
            <a:gdLst>
              <a:gd name="T0" fmla="*/ 0 w 209"/>
              <a:gd name="T1" fmla="*/ 0 h 241"/>
              <a:gd name="T2" fmla="*/ 209 w 209"/>
              <a:gd name="T3" fmla="*/ 238 h 241"/>
              <a:gd name="T4" fmla="*/ 205 w 209"/>
              <a:gd name="T5" fmla="*/ 241 h 241"/>
              <a:gd name="T6" fmla="*/ 0 w 209"/>
              <a:gd name="T7" fmla="*/ 0 h 241"/>
              <a:gd name="T8" fmla="*/ 0 w 209"/>
              <a:gd name="T9" fmla="*/ 0 h 241"/>
            </a:gdLst>
            <a:ahLst/>
            <a:cxnLst>
              <a:cxn ang="0">
                <a:pos x="T0" y="T1"/>
              </a:cxn>
              <a:cxn ang="0">
                <a:pos x="T2" y="T3"/>
              </a:cxn>
              <a:cxn ang="0">
                <a:pos x="T4" y="T5"/>
              </a:cxn>
              <a:cxn ang="0">
                <a:pos x="T6" y="T7"/>
              </a:cxn>
              <a:cxn ang="0">
                <a:pos x="T8" y="T9"/>
              </a:cxn>
            </a:cxnLst>
            <a:rect l="0" t="0" r="r" b="b"/>
            <a:pathLst>
              <a:path w="209" h="241">
                <a:moveTo>
                  <a:pt x="0" y="0"/>
                </a:moveTo>
                <a:lnTo>
                  <a:pt x="209" y="238"/>
                </a:lnTo>
                <a:lnTo>
                  <a:pt x="205" y="241"/>
                </a:lnTo>
                <a:lnTo>
                  <a:pt x="0" y="0"/>
                </a:lnTo>
                <a:lnTo>
                  <a:pt x="0" y="0"/>
                </a:lnTo>
                <a:close/>
              </a:path>
            </a:pathLst>
          </a:custGeom>
          <a:solidFill>
            <a:schemeClr val="accent1">
              <a:alpha val="44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1" name="Freeform 220"/>
          <p:cNvSpPr>
            <a:spLocks/>
          </p:cNvSpPr>
          <p:nvPr/>
        </p:nvSpPr>
        <p:spPr bwMode="auto">
          <a:xfrm>
            <a:off x="5329239" y="4125516"/>
            <a:ext cx="136922" cy="148829"/>
          </a:xfrm>
          <a:custGeom>
            <a:avLst/>
            <a:gdLst>
              <a:gd name="T0" fmla="*/ 30 w 230"/>
              <a:gd name="T1" fmla="*/ 0 h 251"/>
              <a:gd name="T2" fmla="*/ 230 w 230"/>
              <a:gd name="T3" fmla="*/ 228 h 251"/>
              <a:gd name="T4" fmla="*/ 200 w 230"/>
              <a:gd name="T5" fmla="*/ 251 h 251"/>
              <a:gd name="T6" fmla="*/ 0 w 230"/>
              <a:gd name="T7" fmla="*/ 30 h 251"/>
              <a:gd name="T8" fmla="*/ 30 w 230"/>
              <a:gd name="T9" fmla="*/ 0 h 251"/>
            </a:gdLst>
            <a:ahLst/>
            <a:cxnLst>
              <a:cxn ang="0">
                <a:pos x="T0" y="T1"/>
              </a:cxn>
              <a:cxn ang="0">
                <a:pos x="T2" y="T3"/>
              </a:cxn>
              <a:cxn ang="0">
                <a:pos x="T4" y="T5"/>
              </a:cxn>
              <a:cxn ang="0">
                <a:pos x="T6" y="T7"/>
              </a:cxn>
              <a:cxn ang="0">
                <a:pos x="T8" y="T9"/>
              </a:cxn>
            </a:cxnLst>
            <a:rect l="0" t="0" r="r" b="b"/>
            <a:pathLst>
              <a:path w="230" h="251">
                <a:moveTo>
                  <a:pt x="30" y="0"/>
                </a:moveTo>
                <a:lnTo>
                  <a:pt x="230" y="228"/>
                </a:lnTo>
                <a:lnTo>
                  <a:pt x="200" y="251"/>
                </a:lnTo>
                <a:lnTo>
                  <a:pt x="0" y="30"/>
                </a:lnTo>
                <a:lnTo>
                  <a:pt x="30"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2" name="Freeform 221"/>
          <p:cNvSpPr>
            <a:spLocks/>
          </p:cNvSpPr>
          <p:nvPr/>
        </p:nvSpPr>
        <p:spPr bwMode="auto">
          <a:xfrm>
            <a:off x="5347097" y="4114801"/>
            <a:ext cx="134541" cy="146447"/>
          </a:xfrm>
          <a:custGeom>
            <a:avLst/>
            <a:gdLst>
              <a:gd name="T0" fmla="*/ 19 w 226"/>
              <a:gd name="T1" fmla="*/ 0 h 245"/>
              <a:gd name="T2" fmla="*/ 226 w 226"/>
              <a:gd name="T3" fmla="*/ 226 h 245"/>
              <a:gd name="T4" fmla="*/ 200 w 226"/>
              <a:gd name="T5" fmla="*/ 245 h 245"/>
              <a:gd name="T6" fmla="*/ 0 w 226"/>
              <a:gd name="T7" fmla="*/ 17 h 245"/>
              <a:gd name="T8" fmla="*/ 19 w 226"/>
              <a:gd name="T9" fmla="*/ 0 h 245"/>
            </a:gdLst>
            <a:ahLst/>
            <a:cxnLst>
              <a:cxn ang="0">
                <a:pos x="T0" y="T1"/>
              </a:cxn>
              <a:cxn ang="0">
                <a:pos x="T2" y="T3"/>
              </a:cxn>
              <a:cxn ang="0">
                <a:pos x="T4" y="T5"/>
              </a:cxn>
              <a:cxn ang="0">
                <a:pos x="T6" y="T7"/>
              </a:cxn>
              <a:cxn ang="0">
                <a:pos x="T8" y="T9"/>
              </a:cxn>
            </a:cxnLst>
            <a:rect l="0" t="0" r="r" b="b"/>
            <a:pathLst>
              <a:path w="226" h="245">
                <a:moveTo>
                  <a:pt x="19" y="0"/>
                </a:moveTo>
                <a:lnTo>
                  <a:pt x="226" y="226"/>
                </a:lnTo>
                <a:lnTo>
                  <a:pt x="200" y="245"/>
                </a:lnTo>
                <a:lnTo>
                  <a:pt x="0" y="17"/>
                </a:lnTo>
                <a:lnTo>
                  <a:pt x="19"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3" name="Freeform 222"/>
          <p:cNvSpPr>
            <a:spLocks/>
          </p:cNvSpPr>
          <p:nvPr/>
        </p:nvSpPr>
        <p:spPr bwMode="auto">
          <a:xfrm>
            <a:off x="5319714" y="4144566"/>
            <a:ext cx="121444" cy="144066"/>
          </a:xfrm>
          <a:custGeom>
            <a:avLst/>
            <a:gdLst>
              <a:gd name="T0" fmla="*/ 13 w 206"/>
              <a:gd name="T1" fmla="*/ 0 h 241"/>
              <a:gd name="T2" fmla="*/ 206 w 206"/>
              <a:gd name="T3" fmla="*/ 228 h 241"/>
              <a:gd name="T4" fmla="*/ 185 w 206"/>
              <a:gd name="T5" fmla="*/ 241 h 241"/>
              <a:gd name="T6" fmla="*/ 0 w 206"/>
              <a:gd name="T7" fmla="*/ 13 h 241"/>
              <a:gd name="T8" fmla="*/ 13 w 206"/>
              <a:gd name="T9" fmla="*/ 0 h 241"/>
            </a:gdLst>
            <a:ahLst/>
            <a:cxnLst>
              <a:cxn ang="0">
                <a:pos x="T0" y="T1"/>
              </a:cxn>
              <a:cxn ang="0">
                <a:pos x="T2" y="T3"/>
              </a:cxn>
              <a:cxn ang="0">
                <a:pos x="T4" y="T5"/>
              </a:cxn>
              <a:cxn ang="0">
                <a:pos x="T6" y="T7"/>
              </a:cxn>
              <a:cxn ang="0">
                <a:pos x="T8" y="T9"/>
              </a:cxn>
            </a:cxnLst>
            <a:rect l="0" t="0" r="r" b="b"/>
            <a:pathLst>
              <a:path w="206" h="241">
                <a:moveTo>
                  <a:pt x="13" y="0"/>
                </a:moveTo>
                <a:lnTo>
                  <a:pt x="206" y="228"/>
                </a:lnTo>
                <a:lnTo>
                  <a:pt x="185" y="241"/>
                </a:lnTo>
                <a:lnTo>
                  <a:pt x="0" y="13"/>
                </a:lnTo>
                <a:lnTo>
                  <a:pt x="13"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4" name="Freeform 223"/>
          <p:cNvSpPr>
            <a:spLocks/>
          </p:cNvSpPr>
          <p:nvPr/>
        </p:nvSpPr>
        <p:spPr bwMode="auto">
          <a:xfrm>
            <a:off x="5047060" y="4363641"/>
            <a:ext cx="78581" cy="105966"/>
          </a:xfrm>
          <a:custGeom>
            <a:avLst/>
            <a:gdLst>
              <a:gd name="T0" fmla="*/ 17 w 132"/>
              <a:gd name="T1" fmla="*/ 0 h 179"/>
              <a:gd name="T2" fmla="*/ 132 w 132"/>
              <a:gd name="T3" fmla="*/ 171 h 179"/>
              <a:gd name="T4" fmla="*/ 113 w 132"/>
              <a:gd name="T5" fmla="*/ 179 h 179"/>
              <a:gd name="T6" fmla="*/ 0 w 132"/>
              <a:gd name="T7" fmla="*/ 11 h 179"/>
              <a:gd name="T8" fmla="*/ 17 w 132"/>
              <a:gd name="T9" fmla="*/ 0 h 179"/>
            </a:gdLst>
            <a:ahLst/>
            <a:cxnLst>
              <a:cxn ang="0">
                <a:pos x="T0" y="T1"/>
              </a:cxn>
              <a:cxn ang="0">
                <a:pos x="T2" y="T3"/>
              </a:cxn>
              <a:cxn ang="0">
                <a:pos x="T4" y="T5"/>
              </a:cxn>
              <a:cxn ang="0">
                <a:pos x="T6" y="T7"/>
              </a:cxn>
              <a:cxn ang="0">
                <a:pos x="T8" y="T9"/>
              </a:cxn>
            </a:cxnLst>
            <a:rect l="0" t="0" r="r" b="b"/>
            <a:pathLst>
              <a:path w="132" h="179">
                <a:moveTo>
                  <a:pt x="17" y="0"/>
                </a:moveTo>
                <a:lnTo>
                  <a:pt x="132" y="171"/>
                </a:lnTo>
                <a:lnTo>
                  <a:pt x="113" y="179"/>
                </a:lnTo>
                <a:lnTo>
                  <a:pt x="0" y="11"/>
                </a:lnTo>
                <a:lnTo>
                  <a:pt x="17"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5" name="Freeform 224"/>
          <p:cNvSpPr>
            <a:spLocks/>
          </p:cNvSpPr>
          <p:nvPr/>
        </p:nvSpPr>
        <p:spPr bwMode="auto">
          <a:xfrm>
            <a:off x="5085160" y="4323160"/>
            <a:ext cx="103585" cy="127397"/>
          </a:xfrm>
          <a:custGeom>
            <a:avLst/>
            <a:gdLst>
              <a:gd name="T0" fmla="*/ 49 w 176"/>
              <a:gd name="T1" fmla="*/ 0 h 215"/>
              <a:gd name="T2" fmla="*/ 176 w 176"/>
              <a:gd name="T3" fmla="*/ 188 h 215"/>
              <a:gd name="T4" fmla="*/ 121 w 176"/>
              <a:gd name="T5" fmla="*/ 215 h 215"/>
              <a:gd name="T6" fmla="*/ 0 w 176"/>
              <a:gd name="T7" fmla="*/ 34 h 215"/>
              <a:gd name="T8" fmla="*/ 49 w 176"/>
              <a:gd name="T9" fmla="*/ 0 h 215"/>
            </a:gdLst>
            <a:ahLst/>
            <a:cxnLst>
              <a:cxn ang="0">
                <a:pos x="T0" y="T1"/>
              </a:cxn>
              <a:cxn ang="0">
                <a:pos x="T2" y="T3"/>
              </a:cxn>
              <a:cxn ang="0">
                <a:pos x="T4" y="T5"/>
              </a:cxn>
              <a:cxn ang="0">
                <a:pos x="T6" y="T7"/>
              </a:cxn>
              <a:cxn ang="0">
                <a:pos x="T8" y="T9"/>
              </a:cxn>
            </a:cxnLst>
            <a:rect l="0" t="0" r="r" b="b"/>
            <a:pathLst>
              <a:path w="176" h="215">
                <a:moveTo>
                  <a:pt x="49" y="0"/>
                </a:moveTo>
                <a:lnTo>
                  <a:pt x="176" y="188"/>
                </a:lnTo>
                <a:lnTo>
                  <a:pt x="121" y="215"/>
                </a:lnTo>
                <a:lnTo>
                  <a:pt x="0" y="34"/>
                </a:lnTo>
                <a:lnTo>
                  <a:pt x="49"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6" name="Freeform 225"/>
          <p:cNvSpPr>
            <a:spLocks/>
          </p:cNvSpPr>
          <p:nvPr/>
        </p:nvSpPr>
        <p:spPr bwMode="auto">
          <a:xfrm>
            <a:off x="5129213" y="4304110"/>
            <a:ext cx="85725" cy="122635"/>
          </a:xfrm>
          <a:custGeom>
            <a:avLst/>
            <a:gdLst>
              <a:gd name="T0" fmla="*/ 17 w 143"/>
              <a:gd name="T1" fmla="*/ 0 h 205"/>
              <a:gd name="T2" fmla="*/ 143 w 143"/>
              <a:gd name="T3" fmla="*/ 198 h 205"/>
              <a:gd name="T4" fmla="*/ 130 w 143"/>
              <a:gd name="T5" fmla="*/ 205 h 205"/>
              <a:gd name="T6" fmla="*/ 0 w 143"/>
              <a:gd name="T7" fmla="*/ 13 h 205"/>
              <a:gd name="T8" fmla="*/ 17 w 143"/>
              <a:gd name="T9" fmla="*/ 0 h 205"/>
            </a:gdLst>
            <a:ahLst/>
            <a:cxnLst>
              <a:cxn ang="0">
                <a:pos x="T0" y="T1"/>
              </a:cxn>
              <a:cxn ang="0">
                <a:pos x="T2" y="T3"/>
              </a:cxn>
              <a:cxn ang="0">
                <a:pos x="T4" y="T5"/>
              </a:cxn>
              <a:cxn ang="0">
                <a:pos x="T6" y="T7"/>
              </a:cxn>
              <a:cxn ang="0">
                <a:pos x="T8" y="T9"/>
              </a:cxn>
            </a:cxnLst>
            <a:rect l="0" t="0" r="r" b="b"/>
            <a:pathLst>
              <a:path w="143" h="205">
                <a:moveTo>
                  <a:pt x="17" y="0"/>
                </a:moveTo>
                <a:lnTo>
                  <a:pt x="143" y="198"/>
                </a:lnTo>
                <a:lnTo>
                  <a:pt x="130" y="205"/>
                </a:lnTo>
                <a:lnTo>
                  <a:pt x="0" y="13"/>
                </a:lnTo>
                <a:lnTo>
                  <a:pt x="17"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7" name="Freeform 226"/>
          <p:cNvSpPr>
            <a:spLocks/>
          </p:cNvSpPr>
          <p:nvPr/>
        </p:nvSpPr>
        <p:spPr bwMode="auto">
          <a:xfrm>
            <a:off x="5143501" y="4286250"/>
            <a:ext cx="97631" cy="130969"/>
          </a:xfrm>
          <a:custGeom>
            <a:avLst/>
            <a:gdLst>
              <a:gd name="T0" fmla="*/ 32 w 164"/>
              <a:gd name="T1" fmla="*/ 0 h 220"/>
              <a:gd name="T2" fmla="*/ 164 w 164"/>
              <a:gd name="T3" fmla="*/ 203 h 220"/>
              <a:gd name="T4" fmla="*/ 134 w 164"/>
              <a:gd name="T5" fmla="*/ 220 h 220"/>
              <a:gd name="T6" fmla="*/ 0 w 164"/>
              <a:gd name="T7" fmla="*/ 24 h 220"/>
              <a:gd name="T8" fmla="*/ 32 w 164"/>
              <a:gd name="T9" fmla="*/ 0 h 220"/>
            </a:gdLst>
            <a:ahLst/>
            <a:cxnLst>
              <a:cxn ang="0">
                <a:pos x="T0" y="T1"/>
              </a:cxn>
              <a:cxn ang="0">
                <a:pos x="T2" y="T3"/>
              </a:cxn>
              <a:cxn ang="0">
                <a:pos x="T4" y="T5"/>
              </a:cxn>
              <a:cxn ang="0">
                <a:pos x="T6" y="T7"/>
              </a:cxn>
              <a:cxn ang="0">
                <a:pos x="T8" y="T9"/>
              </a:cxn>
            </a:cxnLst>
            <a:rect l="0" t="0" r="r" b="b"/>
            <a:pathLst>
              <a:path w="164" h="220">
                <a:moveTo>
                  <a:pt x="32" y="0"/>
                </a:moveTo>
                <a:lnTo>
                  <a:pt x="164" y="203"/>
                </a:lnTo>
                <a:lnTo>
                  <a:pt x="134" y="220"/>
                </a:lnTo>
                <a:lnTo>
                  <a:pt x="0" y="24"/>
                </a:lnTo>
                <a:lnTo>
                  <a:pt x="32"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8" name="Freeform 227"/>
          <p:cNvSpPr>
            <a:spLocks/>
          </p:cNvSpPr>
          <p:nvPr/>
        </p:nvSpPr>
        <p:spPr bwMode="auto">
          <a:xfrm>
            <a:off x="5139929" y="4300538"/>
            <a:ext cx="83344" cy="121444"/>
          </a:xfrm>
          <a:custGeom>
            <a:avLst/>
            <a:gdLst>
              <a:gd name="T0" fmla="*/ 5 w 139"/>
              <a:gd name="T1" fmla="*/ 0 h 204"/>
              <a:gd name="T2" fmla="*/ 139 w 139"/>
              <a:gd name="T3" fmla="*/ 196 h 204"/>
              <a:gd name="T4" fmla="*/ 126 w 139"/>
              <a:gd name="T5" fmla="*/ 204 h 204"/>
              <a:gd name="T6" fmla="*/ 0 w 139"/>
              <a:gd name="T7" fmla="*/ 6 h 204"/>
              <a:gd name="T8" fmla="*/ 5 w 139"/>
              <a:gd name="T9" fmla="*/ 0 h 204"/>
            </a:gdLst>
            <a:ahLst/>
            <a:cxnLst>
              <a:cxn ang="0">
                <a:pos x="T0" y="T1"/>
              </a:cxn>
              <a:cxn ang="0">
                <a:pos x="T2" y="T3"/>
              </a:cxn>
              <a:cxn ang="0">
                <a:pos x="T4" y="T5"/>
              </a:cxn>
              <a:cxn ang="0">
                <a:pos x="T6" y="T7"/>
              </a:cxn>
              <a:cxn ang="0">
                <a:pos x="T8" y="T9"/>
              </a:cxn>
            </a:cxnLst>
            <a:rect l="0" t="0" r="r" b="b"/>
            <a:pathLst>
              <a:path w="139" h="204">
                <a:moveTo>
                  <a:pt x="5" y="0"/>
                </a:moveTo>
                <a:lnTo>
                  <a:pt x="139" y="196"/>
                </a:lnTo>
                <a:lnTo>
                  <a:pt x="126" y="204"/>
                </a:lnTo>
                <a:lnTo>
                  <a:pt x="0" y="6"/>
                </a:lnTo>
                <a:lnTo>
                  <a:pt x="5" y="0"/>
                </a:lnTo>
                <a:close/>
              </a:path>
            </a:pathLst>
          </a:custGeom>
          <a:solidFill>
            <a:schemeClr val="accent1">
              <a:alpha val="44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29" name="Freeform 228"/>
          <p:cNvSpPr>
            <a:spLocks/>
          </p:cNvSpPr>
          <p:nvPr/>
        </p:nvSpPr>
        <p:spPr bwMode="auto">
          <a:xfrm>
            <a:off x="5175647" y="4261247"/>
            <a:ext cx="105966" cy="134541"/>
          </a:xfrm>
          <a:custGeom>
            <a:avLst/>
            <a:gdLst>
              <a:gd name="T0" fmla="*/ 32 w 179"/>
              <a:gd name="T1" fmla="*/ 0 h 226"/>
              <a:gd name="T2" fmla="*/ 51 w 179"/>
              <a:gd name="T3" fmla="*/ 26 h 226"/>
              <a:gd name="T4" fmla="*/ 75 w 179"/>
              <a:gd name="T5" fmla="*/ 60 h 226"/>
              <a:gd name="T6" fmla="*/ 104 w 179"/>
              <a:gd name="T7" fmla="*/ 102 h 226"/>
              <a:gd name="T8" fmla="*/ 139 w 179"/>
              <a:gd name="T9" fmla="*/ 151 h 226"/>
              <a:gd name="T10" fmla="*/ 179 w 179"/>
              <a:gd name="T11" fmla="*/ 208 h 226"/>
              <a:gd name="T12" fmla="*/ 143 w 179"/>
              <a:gd name="T13" fmla="*/ 226 h 226"/>
              <a:gd name="T14" fmla="*/ 105 w 179"/>
              <a:gd name="T15" fmla="*/ 174 h 226"/>
              <a:gd name="T16" fmla="*/ 68 w 179"/>
              <a:gd name="T17" fmla="*/ 119 h 226"/>
              <a:gd name="T18" fmla="*/ 32 w 179"/>
              <a:gd name="T19" fmla="*/ 70 h 226"/>
              <a:gd name="T20" fmla="*/ 0 w 179"/>
              <a:gd name="T21" fmla="*/ 25 h 226"/>
              <a:gd name="T22" fmla="*/ 32 w 179"/>
              <a:gd name="T2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226">
                <a:moveTo>
                  <a:pt x="32" y="0"/>
                </a:moveTo>
                <a:lnTo>
                  <a:pt x="51" y="26"/>
                </a:lnTo>
                <a:lnTo>
                  <a:pt x="75" y="60"/>
                </a:lnTo>
                <a:lnTo>
                  <a:pt x="104" y="102"/>
                </a:lnTo>
                <a:lnTo>
                  <a:pt x="139" y="151"/>
                </a:lnTo>
                <a:lnTo>
                  <a:pt x="179" y="208"/>
                </a:lnTo>
                <a:lnTo>
                  <a:pt x="143" y="226"/>
                </a:lnTo>
                <a:lnTo>
                  <a:pt x="105" y="174"/>
                </a:lnTo>
                <a:lnTo>
                  <a:pt x="68" y="119"/>
                </a:lnTo>
                <a:lnTo>
                  <a:pt x="32" y="70"/>
                </a:lnTo>
                <a:lnTo>
                  <a:pt x="0" y="25"/>
                </a:lnTo>
                <a:lnTo>
                  <a:pt x="32"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0" name="Freeform 229"/>
          <p:cNvSpPr>
            <a:spLocks/>
          </p:cNvSpPr>
          <p:nvPr/>
        </p:nvSpPr>
        <p:spPr bwMode="auto">
          <a:xfrm>
            <a:off x="5199460" y="4241006"/>
            <a:ext cx="108347" cy="139304"/>
          </a:xfrm>
          <a:custGeom>
            <a:avLst/>
            <a:gdLst>
              <a:gd name="T0" fmla="*/ 33 w 183"/>
              <a:gd name="T1" fmla="*/ 0 h 234"/>
              <a:gd name="T2" fmla="*/ 183 w 183"/>
              <a:gd name="T3" fmla="*/ 215 h 234"/>
              <a:gd name="T4" fmla="*/ 149 w 183"/>
              <a:gd name="T5" fmla="*/ 234 h 234"/>
              <a:gd name="T6" fmla="*/ 0 w 183"/>
              <a:gd name="T7" fmla="*/ 27 h 234"/>
              <a:gd name="T8" fmla="*/ 33 w 183"/>
              <a:gd name="T9" fmla="*/ 0 h 234"/>
            </a:gdLst>
            <a:ahLst/>
            <a:cxnLst>
              <a:cxn ang="0">
                <a:pos x="T0" y="T1"/>
              </a:cxn>
              <a:cxn ang="0">
                <a:pos x="T2" y="T3"/>
              </a:cxn>
              <a:cxn ang="0">
                <a:pos x="T4" y="T5"/>
              </a:cxn>
              <a:cxn ang="0">
                <a:pos x="T6" y="T7"/>
              </a:cxn>
              <a:cxn ang="0">
                <a:pos x="T8" y="T9"/>
              </a:cxn>
            </a:cxnLst>
            <a:rect l="0" t="0" r="r" b="b"/>
            <a:pathLst>
              <a:path w="183" h="234">
                <a:moveTo>
                  <a:pt x="33" y="0"/>
                </a:moveTo>
                <a:lnTo>
                  <a:pt x="183" y="215"/>
                </a:lnTo>
                <a:lnTo>
                  <a:pt x="149" y="234"/>
                </a:lnTo>
                <a:lnTo>
                  <a:pt x="0" y="27"/>
                </a:lnTo>
                <a:lnTo>
                  <a:pt x="33"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1" name="Freeform 230"/>
          <p:cNvSpPr>
            <a:spLocks/>
          </p:cNvSpPr>
          <p:nvPr/>
        </p:nvSpPr>
        <p:spPr bwMode="auto">
          <a:xfrm>
            <a:off x="5219701" y="4213623"/>
            <a:ext cx="130969" cy="151210"/>
          </a:xfrm>
          <a:custGeom>
            <a:avLst/>
            <a:gdLst>
              <a:gd name="T0" fmla="*/ 53 w 221"/>
              <a:gd name="T1" fmla="*/ 0 h 253"/>
              <a:gd name="T2" fmla="*/ 221 w 221"/>
              <a:gd name="T3" fmla="*/ 215 h 253"/>
              <a:gd name="T4" fmla="*/ 161 w 221"/>
              <a:gd name="T5" fmla="*/ 253 h 253"/>
              <a:gd name="T6" fmla="*/ 0 w 221"/>
              <a:gd name="T7" fmla="*/ 43 h 253"/>
              <a:gd name="T8" fmla="*/ 53 w 221"/>
              <a:gd name="T9" fmla="*/ 0 h 253"/>
            </a:gdLst>
            <a:ahLst/>
            <a:cxnLst>
              <a:cxn ang="0">
                <a:pos x="T0" y="T1"/>
              </a:cxn>
              <a:cxn ang="0">
                <a:pos x="T2" y="T3"/>
              </a:cxn>
              <a:cxn ang="0">
                <a:pos x="T4" y="T5"/>
              </a:cxn>
              <a:cxn ang="0">
                <a:pos x="T6" y="T7"/>
              </a:cxn>
              <a:cxn ang="0">
                <a:pos x="T8" y="T9"/>
              </a:cxn>
            </a:cxnLst>
            <a:rect l="0" t="0" r="r" b="b"/>
            <a:pathLst>
              <a:path w="221" h="253">
                <a:moveTo>
                  <a:pt x="53" y="0"/>
                </a:moveTo>
                <a:lnTo>
                  <a:pt x="221" y="215"/>
                </a:lnTo>
                <a:lnTo>
                  <a:pt x="161" y="253"/>
                </a:lnTo>
                <a:lnTo>
                  <a:pt x="0" y="43"/>
                </a:lnTo>
                <a:lnTo>
                  <a:pt x="53"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2" name="Freeform 231"/>
          <p:cNvSpPr>
            <a:spLocks/>
          </p:cNvSpPr>
          <p:nvPr/>
        </p:nvSpPr>
        <p:spPr bwMode="auto">
          <a:xfrm>
            <a:off x="5255420" y="4193381"/>
            <a:ext cx="122635" cy="144066"/>
          </a:xfrm>
          <a:custGeom>
            <a:avLst/>
            <a:gdLst>
              <a:gd name="T0" fmla="*/ 30 w 205"/>
              <a:gd name="T1" fmla="*/ 0 h 241"/>
              <a:gd name="T2" fmla="*/ 205 w 205"/>
              <a:gd name="T3" fmla="*/ 219 h 241"/>
              <a:gd name="T4" fmla="*/ 171 w 205"/>
              <a:gd name="T5" fmla="*/ 241 h 241"/>
              <a:gd name="T6" fmla="*/ 0 w 205"/>
              <a:gd name="T7" fmla="*/ 26 h 241"/>
              <a:gd name="T8" fmla="*/ 30 w 205"/>
              <a:gd name="T9" fmla="*/ 0 h 241"/>
            </a:gdLst>
            <a:ahLst/>
            <a:cxnLst>
              <a:cxn ang="0">
                <a:pos x="T0" y="T1"/>
              </a:cxn>
              <a:cxn ang="0">
                <a:pos x="T2" y="T3"/>
              </a:cxn>
              <a:cxn ang="0">
                <a:pos x="T4" y="T5"/>
              </a:cxn>
              <a:cxn ang="0">
                <a:pos x="T6" y="T7"/>
              </a:cxn>
              <a:cxn ang="0">
                <a:pos x="T8" y="T9"/>
              </a:cxn>
            </a:cxnLst>
            <a:rect l="0" t="0" r="r" b="b"/>
            <a:pathLst>
              <a:path w="205" h="241">
                <a:moveTo>
                  <a:pt x="30" y="0"/>
                </a:moveTo>
                <a:lnTo>
                  <a:pt x="205" y="219"/>
                </a:lnTo>
                <a:lnTo>
                  <a:pt x="171" y="241"/>
                </a:lnTo>
                <a:lnTo>
                  <a:pt x="0" y="26"/>
                </a:lnTo>
                <a:lnTo>
                  <a:pt x="30" y="0"/>
                </a:lnTo>
                <a:close/>
              </a:path>
            </a:pathLst>
          </a:custGeom>
          <a:solidFill>
            <a:schemeClr val="accent1">
              <a:alpha val="44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3" name="Freeform 232"/>
          <p:cNvSpPr>
            <a:spLocks/>
          </p:cNvSpPr>
          <p:nvPr/>
        </p:nvSpPr>
        <p:spPr bwMode="auto">
          <a:xfrm>
            <a:off x="5275660" y="4161235"/>
            <a:ext cx="146447" cy="160735"/>
          </a:xfrm>
          <a:custGeom>
            <a:avLst/>
            <a:gdLst>
              <a:gd name="T0" fmla="*/ 58 w 247"/>
              <a:gd name="T1" fmla="*/ 0 h 270"/>
              <a:gd name="T2" fmla="*/ 247 w 247"/>
              <a:gd name="T3" fmla="*/ 223 h 270"/>
              <a:gd name="T4" fmla="*/ 177 w 247"/>
              <a:gd name="T5" fmla="*/ 270 h 270"/>
              <a:gd name="T6" fmla="*/ 0 w 247"/>
              <a:gd name="T7" fmla="*/ 51 h 270"/>
              <a:gd name="T8" fmla="*/ 58 w 247"/>
              <a:gd name="T9" fmla="*/ 0 h 270"/>
            </a:gdLst>
            <a:ahLst/>
            <a:cxnLst>
              <a:cxn ang="0">
                <a:pos x="T0" y="T1"/>
              </a:cxn>
              <a:cxn ang="0">
                <a:pos x="T2" y="T3"/>
              </a:cxn>
              <a:cxn ang="0">
                <a:pos x="T4" y="T5"/>
              </a:cxn>
              <a:cxn ang="0">
                <a:pos x="T6" y="T7"/>
              </a:cxn>
              <a:cxn ang="0">
                <a:pos x="T8" y="T9"/>
              </a:cxn>
            </a:cxnLst>
            <a:rect l="0" t="0" r="r" b="b"/>
            <a:pathLst>
              <a:path w="247" h="270">
                <a:moveTo>
                  <a:pt x="58" y="0"/>
                </a:moveTo>
                <a:lnTo>
                  <a:pt x="247" y="223"/>
                </a:lnTo>
                <a:lnTo>
                  <a:pt x="177" y="270"/>
                </a:lnTo>
                <a:lnTo>
                  <a:pt x="0" y="51"/>
                </a:lnTo>
                <a:lnTo>
                  <a:pt x="58"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4" name="Freeform 233"/>
          <p:cNvSpPr>
            <a:spLocks/>
          </p:cNvSpPr>
          <p:nvPr/>
        </p:nvSpPr>
        <p:spPr bwMode="auto">
          <a:xfrm>
            <a:off x="5310188" y="4152900"/>
            <a:ext cx="119063" cy="140494"/>
          </a:xfrm>
          <a:custGeom>
            <a:avLst/>
            <a:gdLst>
              <a:gd name="T0" fmla="*/ 15 w 200"/>
              <a:gd name="T1" fmla="*/ 0 h 238"/>
              <a:gd name="T2" fmla="*/ 200 w 200"/>
              <a:gd name="T3" fmla="*/ 228 h 238"/>
              <a:gd name="T4" fmla="*/ 189 w 200"/>
              <a:gd name="T5" fmla="*/ 238 h 238"/>
              <a:gd name="T6" fmla="*/ 0 w 200"/>
              <a:gd name="T7" fmla="*/ 15 h 238"/>
              <a:gd name="T8" fmla="*/ 15 w 200"/>
              <a:gd name="T9" fmla="*/ 0 h 238"/>
            </a:gdLst>
            <a:ahLst/>
            <a:cxnLst>
              <a:cxn ang="0">
                <a:pos x="T0" y="T1"/>
              </a:cxn>
              <a:cxn ang="0">
                <a:pos x="T2" y="T3"/>
              </a:cxn>
              <a:cxn ang="0">
                <a:pos x="T4" y="T5"/>
              </a:cxn>
              <a:cxn ang="0">
                <a:pos x="T6" y="T7"/>
              </a:cxn>
              <a:cxn ang="0">
                <a:pos x="T8" y="T9"/>
              </a:cxn>
            </a:cxnLst>
            <a:rect l="0" t="0" r="r" b="b"/>
            <a:pathLst>
              <a:path w="200" h="238">
                <a:moveTo>
                  <a:pt x="15" y="0"/>
                </a:moveTo>
                <a:lnTo>
                  <a:pt x="200" y="228"/>
                </a:lnTo>
                <a:lnTo>
                  <a:pt x="189" y="238"/>
                </a:lnTo>
                <a:lnTo>
                  <a:pt x="0" y="15"/>
                </a:lnTo>
                <a:lnTo>
                  <a:pt x="15"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5" name="Freeform 234"/>
          <p:cNvSpPr>
            <a:spLocks/>
          </p:cNvSpPr>
          <p:nvPr/>
        </p:nvSpPr>
        <p:spPr bwMode="auto">
          <a:xfrm>
            <a:off x="4000501" y="4432697"/>
            <a:ext cx="76200" cy="100013"/>
          </a:xfrm>
          <a:custGeom>
            <a:avLst/>
            <a:gdLst>
              <a:gd name="T0" fmla="*/ 102 w 126"/>
              <a:gd name="T1" fmla="*/ 0 h 167"/>
              <a:gd name="T2" fmla="*/ 115 w 126"/>
              <a:gd name="T3" fmla="*/ 7 h 167"/>
              <a:gd name="T4" fmla="*/ 126 w 126"/>
              <a:gd name="T5" fmla="*/ 15 h 167"/>
              <a:gd name="T6" fmla="*/ 28 w 126"/>
              <a:gd name="T7" fmla="*/ 167 h 167"/>
              <a:gd name="T8" fmla="*/ 15 w 126"/>
              <a:gd name="T9" fmla="*/ 162 h 167"/>
              <a:gd name="T10" fmla="*/ 0 w 126"/>
              <a:gd name="T11" fmla="*/ 156 h 167"/>
              <a:gd name="T12" fmla="*/ 102 w 126"/>
              <a:gd name="T13" fmla="*/ 0 h 167"/>
            </a:gdLst>
            <a:ahLst/>
            <a:cxnLst>
              <a:cxn ang="0">
                <a:pos x="T0" y="T1"/>
              </a:cxn>
              <a:cxn ang="0">
                <a:pos x="T2" y="T3"/>
              </a:cxn>
              <a:cxn ang="0">
                <a:pos x="T4" y="T5"/>
              </a:cxn>
              <a:cxn ang="0">
                <a:pos x="T6" y="T7"/>
              </a:cxn>
              <a:cxn ang="0">
                <a:pos x="T8" y="T9"/>
              </a:cxn>
              <a:cxn ang="0">
                <a:pos x="T10" y="T11"/>
              </a:cxn>
              <a:cxn ang="0">
                <a:pos x="T12" y="T13"/>
              </a:cxn>
            </a:cxnLst>
            <a:rect l="0" t="0" r="r" b="b"/>
            <a:pathLst>
              <a:path w="126" h="167">
                <a:moveTo>
                  <a:pt x="102" y="0"/>
                </a:moveTo>
                <a:lnTo>
                  <a:pt x="115" y="7"/>
                </a:lnTo>
                <a:lnTo>
                  <a:pt x="126" y="15"/>
                </a:lnTo>
                <a:lnTo>
                  <a:pt x="28" y="167"/>
                </a:lnTo>
                <a:lnTo>
                  <a:pt x="15" y="162"/>
                </a:lnTo>
                <a:lnTo>
                  <a:pt x="0" y="156"/>
                </a:lnTo>
                <a:lnTo>
                  <a:pt x="102"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6" name="Freeform 235"/>
          <p:cNvSpPr>
            <a:spLocks/>
          </p:cNvSpPr>
          <p:nvPr/>
        </p:nvSpPr>
        <p:spPr bwMode="auto">
          <a:xfrm>
            <a:off x="3943351" y="4400551"/>
            <a:ext cx="85725" cy="107156"/>
          </a:xfrm>
          <a:custGeom>
            <a:avLst/>
            <a:gdLst>
              <a:gd name="T0" fmla="*/ 120 w 143"/>
              <a:gd name="T1" fmla="*/ 0 h 181"/>
              <a:gd name="T2" fmla="*/ 143 w 143"/>
              <a:gd name="T3" fmla="*/ 17 h 181"/>
              <a:gd name="T4" fmla="*/ 28 w 143"/>
              <a:gd name="T5" fmla="*/ 181 h 181"/>
              <a:gd name="T6" fmla="*/ 0 w 143"/>
              <a:gd name="T7" fmla="*/ 168 h 181"/>
              <a:gd name="T8" fmla="*/ 120 w 143"/>
              <a:gd name="T9" fmla="*/ 0 h 181"/>
            </a:gdLst>
            <a:ahLst/>
            <a:cxnLst>
              <a:cxn ang="0">
                <a:pos x="T0" y="T1"/>
              </a:cxn>
              <a:cxn ang="0">
                <a:pos x="T2" y="T3"/>
              </a:cxn>
              <a:cxn ang="0">
                <a:pos x="T4" y="T5"/>
              </a:cxn>
              <a:cxn ang="0">
                <a:pos x="T6" y="T7"/>
              </a:cxn>
              <a:cxn ang="0">
                <a:pos x="T8" y="T9"/>
              </a:cxn>
            </a:cxnLst>
            <a:rect l="0" t="0" r="r" b="b"/>
            <a:pathLst>
              <a:path w="143" h="181">
                <a:moveTo>
                  <a:pt x="120" y="0"/>
                </a:moveTo>
                <a:lnTo>
                  <a:pt x="143" y="17"/>
                </a:lnTo>
                <a:lnTo>
                  <a:pt x="28" y="181"/>
                </a:lnTo>
                <a:lnTo>
                  <a:pt x="0" y="168"/>
                </a:lnTo>
                <a:lnTo>
                  <a:pt x="120"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7" name="Freeform 236"/>
          <p:cNvSpPr>
            <a:spLocks/>
          </p:cNvSpPr>
          <p:nvPr/>
        </p:nvSpPr>
        <p:spPr bwMode="auto">
          <a:xfrm>
            <a:off x="3906441" y="4373166"/>
            <a:ext cx="91679" cy="119063"/>
          </a:xfrm>
          <a:custGeom>
            <a:avLst/>
            <a:gdLst>
              <a:gd name="T0" fmla="*/ 123 w 155"/>
              <a:gd name="T1" fmla="*/ 0 h 200"/>
              <a:gd name="T2" fmla="*/ 155 w 155"/>
              <a:gd name="T3" fmla="*/ 24 h 200"/>
              <a:gd name="T4" fmla="*/ 36 w 155"/>
              <a:gd name="T5" fmla="*/ 200 h 200"/>
              <a:gd name="T6" fmla="*/ 0 w 155"/>
              <a:gd name="T7" fmla="*/ 183 h 200"/>
              <a:gd name="T8" fmla="*/ 123 w 155"/>
              <a:gd name="T9" fmla="*/ 0 h 200"/>
            </a:gdLst>
            <a:ahLst/>
            <a:cxnLst>
              <a:cxn ang="0">
                <a:pos x="T0" y="T1"/>
              </a:cxn>
              <a:cxn ang="0">
                <a:pos x="T2" y="T3"/>
              </a:cxn>
              <a:cxn ang="0">
                <a:pos x="T4" y="T5"/>
              </a:cxn>
              <a:cxn ang="0">
                <a:pos x="T6" y="T7"/>
              </a:cxn>
              <a:cxn ang="0">
                <a:pos x="T8" y="T9"/>
              </a:cxn>
            </a:cxnLst>
            <a:rect l="0" t="0" r="r" b="b"/>
            <a:pathLst>
              <a:path w="155" h="200">
                <a:moveTo>
                  <a:pt x="123" y="0"/>
                </a:moveTo>
                <a:lnTo>
                  <a:pt x="155" y="24"/>
                </a:lnTo>
                <a:lnTo>
                  <a:pt x="36" y="200"/>
                </a:lnTo>
                <a:lnTo>
                  <a:pt x="0" y="183"/>
                </a:lnTo>
                <a:lnTo>
                  <a:pt x="123"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8" name="Freeform 237"/>
          <p:cNvSpPr>
            <a:spLocks/>
          </p:cNvSpPr>
          <p:nvPr/>
        </p:nvSpPr>
        <p:spPr bwMode="auto">
          <a:xfrm>
            <a:off x="3880248" y="4352925"/>
            <a:ext cx="98822" cy="128588"/>
          </a:xfrm>
          <a:custGeom>
            <a:avLst/>
            <a:gdLst>
              <a:gd name="T0" fmla="*/ 126 w 166"/>
              <a:gd name="T1" fmla="*/ 0 h 215"/>
              <a:gd name="T2" fmla="*/ 166 w 166"/>
              <a:gd name="T3" fmla="*/ 32 h 215"/>
              <a:gd name="T4" fmla="*/ 44 w 166"/>
              <a:gd name="T5" fmla="*/ 215 h 215"/>
              <a:gd name="T6" fmla="*/ 0 w 166"/>
              <a:gd name="T7" fmla="*/ 192 h 215"/>
              <a:gd name="T8" fmla="*/ 126 w 166"/>
              <a:gd name="T9" fmla="*/ 0 h 215"/>
            </a:gdLst>
            <a:ahLst/>
            <a:cxnLst>
              <a:cxn ang="0">
                <a:pos x="T0" y="T1"/>
              </a:cxn>
              <a:cxn ang="0">
                <a:pos x="T2" y="T3"/>
              </a:cxn>
              <a:cxn ang="0">
                <a:pos x="T4" y="T5"/>
              </a:cxn>
              <a:cxn ang="0">
                <a:pos x="T6" y="T7"/>
              </a:cxn>
              <a:cxn ang="0">
                <a:pos x="T8" y="T9"/>
              </a:cxn>
            </a:cxnLst>
            <a:rect l="0" t="0" r="r" b="b"/>
            <a:pathLst>
              <a:path w="166" h="215">
                <a:moveTo>
                  <a:pt x="126" y="0"/>
                </a:moveTo>
                <a:lnTo>
                  <a:pt x="166" y="32"/>
                </a:lnTo>
                <a:lnTo>
                  <a:pt x="44" y="215"/>
                </a:lnTo>
                <a:lnTo>
                  <a:pt x="0" y="192"/>
                </a:lnTo>
                <a:lnTo>
                  <a:pt x="126"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39" name="Freeform 238"/>
          <p:cNvSpPr>
            <a:spLocks/>
          </p:cNvSpPr>
          <p:nvPr/>
        </p:nvSpPr>
        <p:spPr bwMode="auto">
          <a:xfrm>
            <a:off x="3850482" y="4337448"/>
            <a:ext cx="102394" cy="126206"/>
          </a:xfrm>
          <a:custGeom>
            <a:avLst/>
            <a:gdLst>
              <a:gd name="T0" fmla="*/ 142 w 172"/>
              <a:gd name="T1" fmla="*/ 0 h 212"/>
              <a:gd name="T2" fmla="*/ 172 w 172"/>
              <a:gd name="T3" fmla="*/ 25 h 212"/>
              <a:gd name="T4" fmla="*/ 36 w 172"/>
              <a:gd name="T5" fmla="*/ 212 h 212"/>
              <a:gd name="T6" fmla="*/ 0 w 172"/>
              <a:gd name="T7" fmla="*/ 193 h 212"/>
              <a:gd name="T8" fmla="*/ 142 w 172"/>
              <a:gd name="T9" fmla="*/ 0 h 212"/>
            </a:gdLst>
            <a:ahLst/>
            <a:cxnLst>
              <a:cxn ang="0">
                <a:pos x="T0" y="T1"/>
              </a:cxn>
              <a:cxn ang="0">
                <a:pos x="T2" y="T3"/>
              </a:cxn>
              <a:cxn ang="0">
                <a:pos x="T4" y="T5"/>
              </a:cxn>
              <a:cxn ang="0">
                <a:pos x="T6" y="T7"/>
              </a:cxn>
              <a:cxn ang="0">
                <a:pos x="T8" y="T9"/>
              </a:cxn>
            </a:cxnLst>
            <a:rect l="0" t="0" r="r" b="b"/>
            <a:pathLst>
              <a:path w="172" h="212">
                <a:moveTo>
                  <a:pt x="142" y="0"/>
                </a:moveTo>
                <a:lnTo>
                  <a:pt x="172" y="25"/>
                </a:lnTo>
                <a:lnTo>
                  <a:pt x="36" y="212"/>
                </a:lnTo>
                <a:lnTo>
                  <a:pt x="0" y="193"/>
                </a:lnTo>
                <a:lnTo>
                  <a:pt x="142" y="0"/>
                </a:lnTo>
                <a:close/>
              </a:path>
            </a:pathLst>
          </a:custGeom>
          <a:solidFill>
            <a:schemeClr val="accent2">
              <a:alpha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40" name="Freeform 239"/>
          <p:cNvSpPr>
            <a:spLocks/>
          </p:cNvSpPr>
          <p:nvPr/>
        </p:nvSpPr>
        <p:spPr bwMode="auto">
          <a:xfrm>
            <a:off x="3831433" y="4321969"/>
            <a:ext cx="89297" cy="121444"/>
          </a:xfrm>
          <a:custGeom>
            <a:avLst/>
            <a:gdLst>
              <a:gd name="T0" fmla="*/ 143 w 151"/>
              <a:gd name="T1" fmla="*/ 0 h 204"/>
              <a:gd name="T2" fmla="*/ 151 w 151"/>
              <a:gd name="T3" fmla="*/ 7 h 204"/>
              <a:gd name="T4" fmla="*/ 8 w 151"/>
              <a:gd name="T5" fmla="*/ 204 h 204"/>
              <a:gd name="T6" fmla="*/ 0 w 151"/>
              <a:gd name="T7" fmla="*/ 198 h 204"/>
              <a:gd name="T8" fmla="*/ 143 w 151"/>
              <a:gd name="T9" fmla="*/ 0 h 204"/>
            </a:gdLst>
            <a:ahLst/>
            <a:cxnLst>
              <a:cxn ang="0">
                <a:pos x="T0" y="T1"/>
              </a:cxn>
              <a:cxn ang="0">
                <a:pos x="T2" y="T3"/>
              </a:cxn>
              <a:cxn ang="0">
                <a:pos x="T4" y="T5"/>
              </a:cxn>
              <a:cxn ang="0">
                <a:pos x="T6" y="T7"/>
              </a:cxn>
              <a:cxn ang="0">
                <a:pos x="T8" y="T9"/>
              </a:cxn>
            </a:cxnLst>
            <a:rect l="0" t="0" r="r" b="b"/>
            <a:pathLst>
              <a:path w="151" h="204">
                <a:moveTo>
                  <a:pt x="143" y="0"/>
                </a:moveTo>
                <a:lnTo>
                  <a:pt x="151" y="7"/>
                </a:lnTo>
                <a:lnTo>
                  <a:pt x="8" y="204"/>
                </a:lnTo>
                <a:lnTo>
                  <a:pt x="0" y="198"/>
                </a:lnTo>
                <a:lnTo>
                  <a:pt x="143"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41" name="Freeform 240"/>
          <p:cNvSpPr>
            <a:spLocks/>
          </p:cNvSpPr>
          <p:nvPr/>
        </p:nvSpPr>
        <p:spPr bwMode="auto">
          <a:xfrm>
            <a:off x="3789760" y="4293394"/>
            <a:ext cx="111919" cy="134541"/>
          </a:xfrm>
          <a:custGeom>
            <a:avLst/>
            <a:gdLst>
              <a:gd name="T0" fmla="*/ 157 w 187"/>
              <a:gd name="T1" fmla="*/ 0 h 224"/>
              <a:gd name="T2" fmla="*/ 187 w 187"/>
              <a:gd name="T3" fmla="*/ 24 h 224"/>
              <a:gd name="T4" fmla="*/ 34 w 187"/>
              <a:gd name="T5" fmla="*/ 224 h 224"/>
              <a:gd name="T6" fmla="*/ 0 w 187"/>
              <a:gd name="T7" fmla="*/ 203 h 224"/>
              <a:gd name="T8" fmla="*/ 157 w 187"/>
              <a:gd name="T9" fmla="*/ 0 h 224"/>
            </a:gdLst>
            <a:ahLst/>
            <a:cxnLst>
              <a:cxn ang="0">
                <a:pos x="T0" y="T1"/>
              </a:cxn>
              <a:cxn ang="0">
                <a:pos x="T2" y="T3"/>
              </a:cxn>
              <a:cxn ang="0">
                <a:pos x="T4" y="T5"/>
              </a:cxn>
              <a:cxn ang="0">
                <a:pos x="T6" y="T7"/>
              </a:cxn>
              <a:cxn ang="0">
                <a:pos x="T8" y="T9"/>
              </a:cxn>
            </a:cxnLst>
            <a:rect l="0" t="0" r="r" b="b"/>
            <a:pathLst>
              <a:path w="187" h="224">
                <a:moveTo>
                  <a:pt x="157" y="0"/>
                </a:moveTo>
                <a:lnTo>
                  <a:pt x="187" y="24"/>
                </a:lnTo>
                <a:lnTo>
                  <a:pt x="34" y="224"/>
                </a:lnTo>
                <a:lnTo>
                  <a:pt x="0" y="203"/>
                </a:lnTo>
                <a:lnTo>
                  <a:pt x="157"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42" name="Freeform 241"/>
          <p:cNvSpPr>
            <a:spLocks/>
          </p:cNvSpPr>
          <p:nvPr/>
        </p:nvSpPr>
        <p:spPr bwMode="auto">
          <a:xfrm>
            <a:off x="3744516" y="4257675"/>
            <a:ext cx="129779" cy="150019"/>
          </a:xfrm>
          <a:custGeom>
            <a:avLst/>
            <a:gdLst>
              <a:gd name="T0" fmla="*/ 168 w 219"/>
              <a:gd name="T1" fmla="*/ 0 h 251"/>
              <a:gd name="T2" fmla="*/ 219 w 219"/>
              <a:gd name="T3" fmla="*/ 46 h 251"/>
              <a:gd name="T4" fmla="*/ 59 w 219"/>
              <a:gd name="T5" fmla="*/ 251 h 251"/>
              <a:gd name="T6" fmla="*/ 0 w 219"/>
              <a:gd name="T7" fmla="*/ 214 h 251"/>
              <a:gd name="T8" fmla="*/ 168 w 219"/>
              <a:gd name="T9" fmla="*/ 0 h 251"/>
            </a:gdLst>
            <a:ahLst/>
            <a:cxnLst>
              <a:cxn ang="0">
                <a:pos x="T0" y="T1"/>
              </a:cxn>
              <a:cxn ang="0">
                <a:pos x="T2" y="T3"/>
              </a:cxn>
              <a:cxn ang="0">
                <a:pos x="T4" y="T5"/>
              </a:cxn>
              <a:cxn ang="0">
                <a:pos x="T6" y="T7"/>
              </a:cxn>
              <a:cxn ang="0">
                <a:pos x="T8" y="T9"/>
              </a:cxn>
            </a:cxnLst>
            <a:rect l="0" t="0" r="r" b="b"/>
            <a:pathLst>
              <a:path w="219" h="251">
                <a:moveTo>
                  <a:pt x="168" y="0"/>
                </a:moveTo>
                <a:lnTo>
                  <a:pt x="219" y="46"/>
                </a:lnTo>
                <a:lnTo>
                  <a:pt x="59" y="251"/>
                </a:lnTo>
                <a:lnTo>
                  <a:pt x="0" y="214"/>
                </a:lnTo>
                <a:lnTo>
                  <a:pt x="168"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43" name="Freeform 242"/>
          <p:cNvSpPr>
            <a:spLocks/>
          </p:cNvSpPr>
          <p:nvPr/>
        </p:nvSpPr>
        <p:spPr bwMode="auto">
          <a:xfrm>
            <a:off x="3718323" y="4237435"/>
            <a:ext cx="121444" cy="142875"/>
          </a:xfrm>
          <a:custGeom>
            <a:avLst/>
            <a:gdLst>
              <a:gd name="T0" fmla="*/ 175 w 203"/>
              <a:gd name="T1" fmla="*/ 0 h 240"/>
              <a:gd name="T2" fmla="*/ 203 w 203"/>
              <a:gd name="T3" fmla="*/ 27 h 240"/>
              <a:gd name="T4" fmla="*/ 32 w 203"/>
              <a:gd name="T5" fmla="*/ 240 h 240"/>
              <a:gd name="T6" fmla="*/ 0 w 203"/>
              <a:gd name="T7" fmla="*/ 217 h 240"/>
              <a:gd name="T8" fmla="*/ 175 w 203"/>
              <a:gd name="T9" fmla="*/ 0 h 240"/>
            </a:gdLst>
            <a:ahLst/>
            <a:cxnLst>
              <a:cxn ang="0">
                <a:pos x="T0" y="T1"/>
              </a:cxn>
              <a:cxn ang="0">
                <a:pos x="T2" y="T3"/>
              </a:cxn>
              <a:cxn ang="0">
                <a:pos x="T4" y="T5"/>
              </a:cxn>
              <a:cxn ang="0">
                <a:pos x="T6" y="T7"/>
              </a:cxn>
              <a:cxn ang="0">
                <a:pos x="T8" y="T9"/>
              </a:cxn>
            </a:cxnLst>
            <a:rect l="0" t="0" r="r" b="b"/>
            <a:pathLst>
              <a:path w="203" h="240">
                <a:moveTo>
                  <a:pt x="175" y="0"/>
                </a:moveTo>
                <a:lnTo>
                  <a:pt x="203" y="27"/>
                </a:lnTo>
                <a:lnTo>
                  <a:pt x="32" y="240"/>
                </a:lnTo>
                <a:lnTo>
                  <a:pt x="0" y="217"/>
                </a:lnTo>
                <a:lnTo>
                  <a:pt x="175" y="0"/>
                </a:lnTo>
                <a:close/>
              </a:path>
            </a:pathLst>
          </a:custGeom>
          <a:solidFill>
            <a:schemeClr val="accent2">
              <a:alpha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44" name="Freeform 243"/>
          <p:cNvSpPr>
            <a:spLocks/>
          </p:cNvSpPr>
          <p:nvPr/>
        </p:nvSpPr>
        <p:spPr bwMode="auto">
          <a:xfrm>
            <a:off x="3688557" y="4216004"/>
            <a:ext cx="128588" cy="146447"/>
          </a:xfrm>
          <a:custGeom>
            <a:avLst/>
            <a:gdLst>
              <a:gd name="T0" fmla="*/ 186 w 215"/>
              <a:gd name="T1" fmla="*/ 0 h 245"/>
              <a:gd name="T2" fmla="*/ 215 w 215"/>
              <a:gd name="T3" fmla="*/ 28 h 245"/>
              <a:gd name="T4" fmla="*/ 38 w 215"/>
              <a:gd name="T5" fmla="*/ 245 h 245"/>
              <a:gd name="T6" fmla="*/ 0 w 215"/>
              <a:gd name="T7" fmla="*/ 218 h 245"/>
              <a:gd name="T8" fmla="*/ 186 w 215"/>
              <a:gd name="T9" fmla="*/ 0 h 245"/>
            </a:gdLst>
            <a:ahLst/>
            <a:cxnLst>
              <a:cxn ang="0">
                <a:pos x="T0" y="T1"/>
              </a:cxn>
              <a:cxn ang="0">
                <a:pos x="T2" y="T3"/>
              </a:cxn>
              <a:cxn ang="0">
                <a:pos x="T4" y="T5"/>
              </a:cxn>
              <a:cxn ang="0">
                <a:pos x="T6" y="T7"/>
              </a:cxn>
              <a:cxn ang="0">
                <a:pos x="T8" y="T9"/>
              </a:cxn>
            </a:cxnLst>
            <a:rect l="0" t="0" r="r" b="b"/>
            <a:pathLst>
              <a:path w="215" h="245">
                <a:moveTo>
                  <a:pt x="186" y="0"/>
                </a:moveTo>
                <a:lnTo>
                  <a:pt x="215" y="28"/>
                </a:lnTo>
                <a:lnTo>
                  <a:pt x="38" y="245"/>
                </a:lnTo>
                <a:lnTo>
                  <a:pt x="0" y="218"/>
                </a:lnTo>
                <a:lnTo>
                  <a:pt x="186"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45" name="Freeform 244"/>
          <p:cNvSpPr>
            <a:spLocks/>
          </p:cNvSpPr>
          <p:nvPr/>
        </p:nvSpPr>
        <p:spPr bwMode="auto">
          <a:xfrm>
            <a:off x="3651648" y="4185047"/>
            <a:ext cx="140494" cy="157163"/>
          </a:xfrm>
          <a:custGeom>
            <a:avLst/>
            <a:gdLst>
              <a:gd name="T0" fmla="*/ 194 w 235"/>
              <a:gd name="T1" fmla="*/ 0 h 264"/>
              <a:gd name="T2" fmla="*/ 235 w 235"/>
              <a:gd name="T3" fmla="*/ 39 h 264"/>
              <a:gd name="T4" fmla="*/ 51 w 235"/>
              <a:gd name="T5" fmla="*/ 264 h 264"/>
              <a:gd name="T6" fmla="*/ 0 w 235"/>
              <a:gd name="T7" fmla="*/ 224 h 264"/>
              <a:gd name="T8" fmla="*/ 124 w 235"/>
              <a:gd name="T9" fmla="*/ 77 h 264"/>
              <a:gd name="T10" fmla="*/ 194 w 235"/>
              <a:gd name="T11" fmla="*/ 0 h 264"/>
            </a:gdLst>
            <a:ahLst/>
            <a:cxnLst>
              <a:cxn ang="0">
                <a:pos x="T0" y="T1"/>
              </a:cxn>
              <a:cxn ang="0">
                <a:pos x="T2" y="T3"/>
              </a:cxn>
              <a:cxn ang="0">
                <a:pos x="T4" y="T5"/>
              </a:cxn>
              <a:cxn ang="0">
                <a:pos x="T6" y="T7"/>
              </a:cxn>
              <a:cxn ang="0">
                <a:pos x="T8" y="T9"/>
              </a:cxn>
              <a:cxn ang="0">
                <a:pos x="T10" y="T11"/>
              </a:cxn>
            </a:cxnLst>
            <a:rect l="0" t="0" r="r" b="b"/>
            <a:pathLst>
              <a:path w="235" h="264">
                <a:moveTo>
                  <a:pt x="194" y="0"/>
                </a:moveTo>
                <a:lnTo>
                  <a:pt x="235" y="39"/>
                </a:lnTo>
                <a:lnTo>
                  <a:pt x="51" y="264"/>
                </a:lnTo>
                <a:lnTo>
                  <a:pt x="0" y="224"/>
                </a:lnTo>
                <a:lnTo>
                  <a:pt x="124" y="77"/>
                </a:lnTo>
                <a:lnTo>
                  <a:pt x="194"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46" name="Freeform 245"/>
          <p:cNvSpPr>
            <a:spLocks/>
          </p:cNvSpPr>
          <p:nvPr/>
        </p:nvSpPr>
        <p:spPr bwMode="auto">
          <a:xfrm>
            <a:off x="3682604" y="4208860"/>
            <a:ext cx="117872" cy="138113"/>
          </a:xfrm>
          <a:custGeom>
            <a:avLst/>
            <a:gdLst>
              <a:gd name="T0" fmla="*/ 184 w 197"/>
              <a:gd name="T1" fmla="*/ 0 h 232"/>
              <a:gd name="T2" fmla="*/ 197 w 197"/>
              <a:gd name="T3" fmla="*/ 14 h 232"/>
              <a:gd name="T4" fmla="*/ 11 w 197"/>
              <a:gd name="T5" fmla="*/ 232 h 232"/>
              <a:gd name="T6" fmla="*/ 0 w 197"/>
              <a:gd name="T7" fmla="*/ 225 h 232"/>
              <a:gd name="T8" fmla="*/ 184 w 197"/>
              <a:gd name="T9" fmla="*/ 0 h 232"/>
            </a:gdLst>
            <a:ahLst/>
            <a:cxnLst>
              <a:cxn ang="0">
                <a:pos x="T0" y="T1"/>
              </a:cxn>
              <a:cxn ang="0">
                <a:pos x="T2" y="T3"/>
              </a:cxn>
              <a:cxn ang="0">
                <a:pos x="T4" y="T5"/>
              </a:cxn>
              <a:cxn ang="0">
                <a:pos x="T6" y="T7"/>
              </a:cxn>
              <a:cxn ang="0">
                <a:pos x="T8" y="T9"/>
              </a:cxn>
            </a:cxnLst>
            <a:rect l="0" t="0" r="r" b="b"/>
            <a:pathLst>
              <a:path w="197" h="232">
                <a:moveTo>
                  <a:pt x="184" y="0"/>
                </a:moveTo>
                <a:lnTo>
                  <a:pt x="197" y="14"/>
                </a:lnTo>
                <a:lnTo>
                  <a:pt x="11" y="232"/>
                </a:lnTo>
                <a:lnTo>
                  <a:pt x="0" y="225"/>
                </a:lnTo>
                <a:lnTo>
                  <a:pt x="184"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47" name="Freeform 246"/>
          <p:cNvSpPr>
            <a:spLocks/>
          </p:cNvSpPr>
          <p:nvPr/>
        </p:nvSpPr>
        <p:spPr bwMode="auto">
          <a:xfrm>
            <a:off x="3629026" y="4168379"/>
            <a:ext cx="136922" cy="146447"/>
          </a:xfrm>
          <a:custGeom>
            <a:avLst/>
            <a:gdLst>
              <a:gd name="T0" fmla="*/ 205 w 230"/>
              <a:gd name="T1" fmla="*/ 0 h 247"/>
              <a:gd name="T2" fmla="*/ 230 w 230"/>
              <a:gd name="T3" fmla="*/ 24 h 247"/>
              <a:gd name="T4" fmla="*/ 162 w 230"/>
              <a:gd name="T5" fmla="*/ 105 h 247"/>
              <a:gd name="T6" fmla="*/ 32 w 230"/>
              <a:gd name="T7" fmla="*/ 247 h 247"/>
              <a:gd name="T8" fmla="*/ 0 w 230"/>
              <a:gd name="T9" fmla="*/ 222 h 247"/>
              <a:gd name="T10" fmla="*/ 205 w 230"/>
              <a:gd name="T11" fmla="*/ 0 h 247"/>
            </a:gdLst>
            <a:ahLst/>
            <a:cxnLst>
              <a:cxn ang="0">
                <a:pos x="T0" y="T1"/>
              </a:cxn>
              <a:cxn ang="0">
                <a:pos x="T2" y="T3"/>
              </a:cxn>
              <a:cxn ang="0">
                <a:pos x="T4" y="T5"/>
              </a:cxn>
              <a:cxn ang="0">
                <a:pos x="T6" y="T7"/>
              </a:cxn>
              <a:cxn ang="0">
                <a:pos x="T8" y="T9"/>
              </a:cxn>
              <a:cxn ang="0">
                <a:pos x="T10" y="T11"/>
              </a:cxn>
            </a:cxnLst>
            <a:rect l="0" t="0" r="r" b="b"/>
            <a:pathLst>
              <a:path w="230" h="247">
                <a:moveTo>
                  <a:pt x="205" y="0"/>
                </a:moveTo>
                <a:lnTo>
                  <a:pt x="230" y="24"/>
                </a:lnTo>
                <a:lnTo>
                  <a:pt x="162" y="105"/>
                </a:lnTo>
                <a:lnTo>
                  <a:pt x="32" y="247"/>
                </a:lnTo>
                <a:lnTo>
                  <a:pt x="0" y="222"/>
                </a:lnTo>
                <a:lnTo>
                  <a:pt x="205"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48" name="Freeform 247"/>
          <p:cNvSpPr>
            <a:spLocks/>
          </p:cNvSpPr>
          <p:nvPr/>
        </p:nvSpPr>
        <p:spPr bwMode="auto">
          <a:xfrm>
            <a:off x="3726658" y="4182666"/>
            <a:ext cx="40481" cy="48816"/>
          </a:xfrm>
          <a:custGeom>
            <a:avLst/>
            <a:gdLst>
              <a:gd name="T0" fmla="*/ 68 w 70"/>
              <a:gd name="T1" fmla="*/ 0 h 81"/>
              <a:gd name="T2" fmla="*/ 70 w 70"/>
              <a:gd name="T3" fmla="*/ 4 h 81"/>
              <a:gd name="T4" fmla="*/ 0 w 70"/>
              <a:gd name="T5" fmla="*/ 81 h 81"/>
              <a:gd name="T6" fmla="*/ 68 w 70"/>
              <a:gd name="T7" fmla="*/ 0 h 81"/>
            </a:gdLst>
            <a:ahLst/>
            <a:cxnLst>
              <a:cxn ang="0">
                <a:pos x="T0" y="T1"/>
              </a:cxn>
              <a:cxn ang="0">
                <a:pos x="T2" y="T3"/>
              </a:cxn>
              <a:cxn ang="0">
                <a:pos x="T4" y="T5"/>
              </a:cxn>
              <a:cxn ang="0">
                <a:pos x="T6" y="T7"/>
              </a:cxn>
            </a:cxnLst>
            <a:rect l="0" t="0" r="r" b="b"/>
            <a:pathLst>
              <a:path w="70" h="81">
                <a:moveTo>
                  <a:pt x="68" y="0"/>
                </a:moveTo>
                <a:lnTo>
                  <a:pt x="70" y="4"/>
                </a:lnTo>
                <a:lnTo>
                  <a:pt x="0" y="81"/>
                </a:lnTo>
                <a:lnTo>
                  <a:pt x="68"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49" name="Freeform 248"/>
          <p:cNvSpPr>
            <a:spLocks/>
          </p:cNvSpPr>
          <p:nvPr/>
        </p:nvSpPr>
        <p:spPr bwMode="auto">
          <a:xfrm>
            <a:off x="3590926" y="4133851"/>
            <a:ext cx="146447" cy="154781"/>
          </a:xfrm>
          <a:custGeom>
            <a:avLst/>
            <a:gdLst>
              <a:gd name="T0" fmla="*/ 215 w 245"/>
              <a:gd name="T1" fmla="*/ 0 h 258"/>
              <a:gd name="T2" fmla="*/ 245 w 245"/>
              <a:gd name="T3" fmla="*/ 32 h 258"/>
              <a:gd name="T4" fmla="*/ 38 w 245"/>
              <a:gd name="T5" fmla="*/ 258 h 258"/>
              <a:gd name="T6" fmla="*/ 0 w 245"/>
              <a:gd name="T7" fmla="*/ 226 h 258"/>
              <a:gd name="T8" fmla="*/ 109 w 245"/>
              <a:gd name="T9" fmla="*/ 107 h 258"/>
              <a:gd name="T10" fmla="*/ 215 w 245"/>
              <a:gd name="T11" fmla="*/ 0 h 258"/>
            </a:gdLst>
            <a:ahLst/>
            <a:cxnLst>
              <a:cxn ang="0">
                <a:pos x="T0" y="T1"/>
              </a:cxn>
              <a:cxn ang="0">
                <a:pos x="T2" y="T3"/>
              </a:cxn>
              <a:cxn ang="0">
                <a:pos x="T4" y="T5"/>
              </a:cxn>
              <a:cxn ang="0">
                <a:pos x="T6" y="T7"/>
              </a:cxn>
              <a:cxn ang="0">
                <a:pos x="T8" y="T9"/>
              </a:cxn>
              <a:cxn ang="0">
                <a:pos x="T10" y="T11"/>
              </a:cxn>
            </a:cxnLst>
            <a:rect l="0" t="0" r="r" b="b"/>
            <a:pathLst>
              <a:path w="245" h="258">
                <a:moveTo>
                  <a:pt x="215" y="0"/>
                </a:moveTo>
                <a:lnTo>
                  <a:pt x="245" y="32"/>
                </a:lnTo>
                <a:lnTo>
                  <a:pt x="38" y="258"/>
                </a:lnTo>
                <a:lnTo>
                  <a:pt x="0" y="226"/>
                </a:lnTo>
                <a:lnTo>
                  <a:pt x="109" y="107"/>
                </a:lnTo>
                <a:lnTo>
                  <a:pt x="215"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50" name="Freeform 249"/>
          <p:cNvSpPr>
            <a:spLocks/>
          </p:cNvSpPr>
          <p:nvPr/>
        </p:nvSpPr>
        <p:spPr bwMode="auto">
          <a:xfrm>
            <a:off x="3552826" y="4099322"/>
            <a:ext cx="164306" cy="167879"/>
          </a:xfrm>
          <a:custGeom>
            <a:avLst/>
            <a:gdLst>
              <a:gd name="T0" fmla="*/ 226 w 275"/>
              <a:gd name="T1" fmla="*/ 0 h 281"/>
              <a:gd name="T2" fmla="*/ 275 w 275"/>
              <a:gd name="T3" fmla="*/ 55 h 281"/>
              <a:gd name="T4" fmla="*/ 173 w 275"/>
              <a:gd name="T5" fmla="*/ 166 h 281"/>
              <a:gd name="T6" fmla="*/ 60 w 275"/>
              <a:gd name="T7" fmla="*/ 281 h 281"/>
              <a:gd name="T8" fmla="*/ 0 w 275"/>
              <a:gd name="T9" fmla="*/ 231 h 281"/>
              <a:gd name="T10" fmla="*/ 226 w 275"/>
              <a:gd name="T11" fmla="*/ 0 h 281"/>
            </a:gdLst>
            <a:ahLst/>
            <a:cxnLst>
              <a:cxn ang="0">
                <a:pos x="T0" y="T1"/>
              </a:cxn>
              <a:cxn ang="0">
                <a:pos x="T2" y="T3"/>
              </a:cxn>
              <a:cxn ang="0">
                <a:pos x="T4" y="T5"/>
              </a:cxn>
              <a:cxn ang="0">
                <a:pos x="T6" y="T7"/>
              </a:cxn>
              <a:cxn ang="0">
                <a:pos x="T8" y="T9"/>
              </a:cxn>
              <a:cxn ang="0">
                <a:pos x="T10" y="T11"/>
              </a:cxn>
            </a:cxnLst>
            <a:rect l="0" t="0" r="r" b="b"/>
            <a:pathLst>
              <a:path w="275" h="281">
                <a:moveTo>
                  <a:pt x="226" y="0"/>
                </a:moveTo>
                <a:lnTo>
                  <a:pt x="275" y="55"/>
                </a:lnTo>
                <a:lnTo>
                  <a:pt x="173" y="166"/>
                </a:lnTo>
                <a:lnTo>
                  <a:pt x="60" y="281"/>
                </a:lnTo>
                <a:lnTo>
                  <a:pt x="0" y="231"/>
                </a:lnTo>
                <a:lnTo>
                  <a:pt x="226" y="0"/>
                </a:lnTo>
                <a:close/>
              </a:path>
            </a:pathLst>
          </a:custGeom>
          <a:solidFill>
            <a:schemeClr val="accent2">
              <a:alpha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51" name="Freeform 250"/>
          <p:cNvSpPr>
            <a:spLocks/>
          </p:cNvSpPr>
          <p:nvPr/>
        </p:nvSpPr>
        <p:spPr bwMode="auto">
          <a:xfrm>
            <a:off x="3656410" y="4132660"/>
            <a:ext cx="63104" cy="65485"/>
          </a:xfrm>
          <a:custGeom>
            <a:avLst/>
            <a:gdLst>
              <a:gd name="T0" fmla="*/ 102 w 106"/>
              <a:gd name="T1" fmla="*/ 0 h 111"/>
              <a:gd name="T2" fmla="*/ 106 w 106"/>
              <a:gd name="T3" fmla="*/ 4 h 111"/>
              <a:gd name="T4" fmla="*/ 0 w 106"/>
              <a:gd name="T5" fmla="*/ 111 h 111"/>
              <a:gd name="T6" fmla="*/ 102 w 106"/>
              <a:gd name="T7" fmla="*/ 0 h 111"/>
            </a:gdLst>
            <a:ahLst/>
            <a:cxnLst>
              <a:cxn ang="0">
                <a:pos x="T0" y="T1"/>
              </a:cxn>
              <a:cxn ang="0">
                <a:pos x="T2" y="T3"/>
              </a:cxn>
              <a:cxn ang="0">
                <a:pos x="T4" y="T5"/>
              </a:cxn>
              <a:cxn ang="0">
                <a:pos x="T6" y="T7"/>
              </a:cxn>
            </a:cxnLst>
            <a:rect l="0" t="0" r="r" b="b"/>
            <a:pathLst>
              <a:path w="106" h="111">
                <a:moveTo>
                  <a:pt x="102" y="0"/>
                </a:moveTo>
                <a:lnTo>
                  <a:pt x="106" y="4"/>
                </a:lnTo>
                <a:lnTo>
                  <a:pt x="0" y="111"/>
                </a:lnTo>
                <a:lnTo>
                  <a:pt x="102"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52" name="Freeform 251"/>
          <p:cNvSpPr>
            <a:spLocks/>
          </p:cNvSpPr>
          <p:nvPr/>
        </p:nvSpPr>
        <p:spPr bwMode="auto">
          <a:xfrm>
            <a:off x="3518298" y="4067175"/>
            <a:ext cx="164306" cy="161925"/>
          </a:xfrm>
          <a:custGeom>
            <a:avLst/>
            <a:gdLst>
              <a:gd name="T0" fmla="*/ 236 w 276"/>
              <a:gd name="T1" fmla="*/ 0 h 271"/>
              <a:gd name="T2" fmla="*/ 276 w 276"/>
              <a:gd name="T3" fmla="*/ 43 h 271"/>
              <a:gd name="T4" fmla="*/ 46 w 276"/>
              <a:gd name="T5" fmla="*/ 271 h 271"/>
              <a:gd name="T6" fmla="*/ 0 w 276"/>
              <a:gd name="T7" fmla="*/ 232 h 271"/>
              <a:gd name="T8" fmla="*/ 236 w 276"/>
              <a:gd name="T9" fmla="*/ 0 h 271"/>
            </a:gdLst>
            <a:ahLst/>
            <a:cxnLst>
              <a:cxn ang="0">
                <a:pos x="T0" y="T1"/>
              </a:cxn>
              <a:cxn ang="0">
                <a:pos x="T2" y="T3"/>
              </a:cxn>
              <a:cxn ang="0">
                <a:pos x="T4" y="T5"/>
              </a:cxn>
              <a:cxn ang="0">
                <a:pos x="T6" y="T7"/>
              </a:cxn>
              <a:cxn ang="0">
                <a:pos x="T8" y="T9"/>
              </a:cxn>
            </a:cxnLst>
            <a:rect l="0" t="0" r="r" b="b"/>
            <a:pathLst>
              <a:path w="276" h="271">
                <a:moveTo>
                  <a:pt x="236" y="0"/>
                </a:moveTo>
                <a:lnTo>
                  <a:pt x="276" y="43"/>
                </a:lnTo>
                <a:lnTo>
                  <a:pt x="46" y="271"/>
                </a:lnTo>
                <a:lnTo>
                  <a:pt x="0" y="232"/>
                </a:lnTo>
                <a:lnTo>
                  <a:pt x="236"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53" name="Freeform 252"/>
          <p:cNvSpPr>
            <a:spLocks/>
          </p:cNvSpPr>
          <p:nvPr/>
        </p:nvSpPr>
        <p:spPr bwMode="auto">
          <a:xfrm>
            <a:off x="3470672" y="4015979"/>
            <a:ext cx="180975" cy="183356"/>
          </a:xfrm>
          <a:custGeom>
            <a:avLst/>
            <a:gdLst>
              <a:gd name="T0" fmla="*/ 242 w 306"/>
              <a:gd name="T1" fmla="*/ 0 h 309"/>
              <a:gd name="T2" fmla="*/ 306 w 306"/>
              <a:gd name="T3" fmla="*/ 75 h 309"/>
              <a:gd name="T4" fmla="*/ 72 w 306"/>
              <a:gd name="T5" fmla="*/ 309 h 309"/>
              <a:gd name="T6" fmla="*/ 0 w 306"/>
              <a:gd name="T7" fmla="*/ 240 h 309"/>
              <a:gd name="T8" fmla="*/ 242 w 306"/>
              <a:gd name="T9" fmla="*/ 0 h 309"/>
            </a:gdLst>
            <a:ahLst/>
            <a:cxnLst>
              <a:cxn ang="0">
                <a:pos x="T0" y="T1"/>
              </a:cxn>
              <a:cxn ang="0">
                <a:pos x="T2" y="T3"/>
              </a:cxn>
              <a:cxn ang="0">
                <a:pos x="T4" y="T5"/>
              </a:cxn>
              <a:cxn ang="0">
                <a:pos x="T6" y="T7"/>
              </a:cxn>
              <a:cxn ang="0">
                <a:pos x="T8" y="T9"/>
              </a:cxn>
            </a:cxnLst>
            <a:rect l="0" t="0" r="r" b="b"/>
            <a:pathLst>
              <a:path w="306" h="309">
                <a:moveTo>
                  <a:pt x="242" y="0"/>
                </a:moveTo>
                <a:lnTo>
                  <a:pt x="306" y="75"/>
                </a:lnTo>
                <a:lnTo>
                  <a:pt x="72" y="309"/>
                </a:lnTo>
                <a:lnTo>
                  <a:pt x="0" y="240"/>
                </a:lnTo>
                <a:lnTo>
                  <a:pt x="242"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54" name="Freeform 253"/>
          <p:cNvSpPr>
            <a:spLocks/>
          </p:cNvSpPr>
          <p:nvPr/>
        </p:nvSpPr>
        <p:spPr bwMode="auto">
          <a:xfrm>
            <a:off x="3450432" y="3998119"/>
            <a:ext cx="160735" cy="152400"/>
          </a:xfrm>
          <a:custGeom>
            <a:avLst/>
            <a:gdLst>
              <a:gd name="T0" fmla="*/ 253 w 272"/>
              <a:gd name="T1" fmla="*/ 0 h 254"/>
              <a:gd name="T2" fmla="*/ 272 w 272"/>
              <a:gd name="T3" fmla="*/ 22 h 254"/>
              <a:gd name="T4" fmla="*/ 21 w 272"/>
              <a:gd name="T5" fmla="*/ 254 h 254"/>
              <a:gd name="T6" fmla="*/ 0 w 272"/>
              <a:gd name="T7" fmla="*/ 234 h 254"/>
              <a:gd name="T8" fmla="*/ 253 w 272"/>
              <a:gd name="T9" fmla="*/ 0 h 254"/>
            </a:gdLst>
            <a:ahLst/>
            <a:cxnLst>
              <a:cxn ang="0">
                <a:pos x="T0" y="T1"/>
              </a:cxn>
              <a:cxn ang="0">
                <a:pos x="T2" y="T3"/>
              </a:cxn>
              <a:cxn ang="0">
                <a:pos x="T4" y="T5"/>
              </a:cxn>
              <a:cxn ang="0">
                <a:pos x="T6" y="T7"/>
              </a:cxn>
              <a:cxn ang="0">
                <a:pos x="T8" y="T9"/>
              </a:cxn>
            </a:cxnLst>
            <a:rect l="0" t="0" r="r" b="b"/>
            <a:pathLst>
              <a:path w="272" h="254">
                <a:moveTo>
                  <a:pt x="253" y="0"/>
                </a:moveTo>
                <a:lnTo>
                  <a:pt x="272" y="22"/>
                </a:lnTo>
                <a:lnTo>
                  <a:pt x="21" y="254"/>
                </a:lnTo>
                <a:lnTo>
                  <a:pt x="0" y="234"/>
                </a:lnTo>
                <a:lnTo>
                  <a:pt x="253"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55" name="Freeform 254"/>
          <p:cNvSpPr>
            <a:spLocks/>
          </p:cNvSpPr>
          <p:nvPr/>
        </p:nvSpPr>
        <p:spPr bwMode="auto">
          <a:xfrm>
            <a:off x="3396854" y="3938587"/>
            <a:ext cx="200025" cy="195263"/>
          </a:xfrm>
          <a:custGeom>
            <a:avLst/>
            <a:gdLst>
              <a:gd name="T0" fmla="*/ 260 w 335"/>
              <a:gd name="T1" fmla="*/ 0 h 326"/>
              <a:gd name="T2" fmla="*/ 335 w 335"/>
              <a:gd name="T3" fmla="*/ 92 h 326"/>
              <a:gd name="T4" fmla="*/ 81 w 335"/>
              <a:gd name="T5" fmla="*/ 326 h 326"/>
              <a:gd name="T6" fmla="*/ 0 w 335"/>
              <a:gd name="T7" fmla="*/ 239 h 326"/>
              <a:gd name="T8" fmla="*/ 260 w 335"/>
              <a:gd name="T9" fmla="*/ 0 h 326"/>
            </a:gdLst>
            <a:ahLst/>
            <a:cxnLst>
              <a:cxn ang="0">
                <a:pos x="T0" y="T1"/>
              </a:cxn>
              <a:cxn ang="0">
                <a:pos x="T2" y="T3"/>
              </a:cxn>
              <a:cxn ang="0">
                <a:pos x="T4" y="T5"/>
              </a:cxn>
              <a:cxn ang="0">
                <a:pos x="T6" y="T7"/>
              </a:cxn>
              <a:cxn ang="0">
                <a:pos x="T8" y="T9"/>
              </a:cxn>
            </a:cxnLst>
            <a:rect l="0" t="0" r="r" b="b"/>
            <a:pathLst>
              <a:path w="335" h="326">
                <a:moveTo>
                  <a:pt x="260" y="0"/>
                </a:moveTo>
                <a:lnTo>
                  <a:pt x="335" y="92"/>
                </a:lnTo>
                <a:lnTo>
                  <a:pt x="81" y="326"/>
                </a:lnTo>
                <a:lnTo>
                  <a:pt x="0" y="239"/>
                </a:lnTo>
                <a:lnTo>
                  <a:pt x="260" y="0"/>
                </a:lnTo>
                <a:close/>
              </a:path>
            </a:pathLst>
          </a:custGeom>
          <a:solidFill>
            <a:schemeClr val="accent2">
              <a:alpha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56" name="Freeform 255"/>
          <p:cNvSpPr>
            <a:spLocks/>
          </p:cNvSpPr>
          <p:nvPr/>
        </p:nvSpPr>
        <p:spPr bwMode="auto">
          <a:xfrm>
            <a:off x="3353991" y="3892154"/>
            <a:ext cx="197644" cy="183356"/>
          </a:xfrm>
          <a:custGeom>
            <a:avLst/>
            <a:gdLst>
              <a:gd name="T0" fmla="*/ 274 w 334"/>
              <a:gd name="T1" fmla="*/ 0 h 309"/>
              <a:gd name="T2" fmla="*/ 334 w 334"/>
              <a:gd name="T3" fmla="*/ 77 h 309"/>
              <a:gd name="T4" fmla="*/ 64 w 334"/>
              <a:gd name="T5" fmla="*/ 309 h 309"/>
              <a:gd name="T6" fmla="*/ 0 w 334"/>
              <a:gd name="T7" fmla="*/ 235 h 309"/>
              <a:gd name="T8" fmla="*/ 264 w 334"/>
              <a:gd name="T9" fmla="*/ 7 h 309"/>
              <a:gd name="T10" fmla="*/ 274 w 334"/>
              <a:gd name="T11" fmla="*/ 0 h 309"/>
            </a:gdLst>
            <a:ahLst/>
            <a:cxnLst>
              <a:cxn ang="0">
                <a:pos x="T0" y="T1"/>
              </a:cxn>
              <a:cxn ang="0">
                <a:pos x="T2" y="T3"/>
              </a:cxn>
              <a:cxn ang="0">
                <a:pos x="T4" y="T5"/>
              </a:cxn>
              <a:cxn ang="0">
                <a:pos x="T6" y="T7"/>
              </a:cxn>
              <a:cxn ang="0">
                <a:pos x="T8" y="T9"/>
              </a:cxn>
              <a:cxn ang="0">
                <a:pos x="T10" y="T11"/>
              </a:cxn>
            </a:cxnLst>
            <a:rect l="0" t="0" r="r" b="b"/>
            <a:pathLst>
              <a:path w="334" h="309">
                <a:moveTo>
                  <a:pt x="274" y="0"/>
                </a:moveTo>
                <a:lnTo>
                  <a:pt x="334" y="77"/>
                </a:lnTo>
                <a:lnTo>
                  <a:pt x="64" y="309"/>
                </a:lnTo>
                <a:lnTo>
                  <a:pt x="0" y="235"/>
                </a:lnTo>
                <a:lnTo>
                  <a:pt x="264" y="7"/>
                </a:lnTo>
                <a:lnTo>
                  <a:pt x="274"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57" name="Freeform 256"/>
          <p:cNvSpPr>
            <a:spLocks/>
          </p:cNvSpPr>
          <p:nvPr/>
        </p:nvSpPr>
        <p:spPr bwMode="auto">
          <a:xfrm>
            <a:off x="3278982" y="3813572"/>
            <a:ext cx="236935" cy="204788"/>
          </a:xfrm>
          <a:custGeom>
            <a:avLst/>
            <a:gdLst>
              <a:gd name="T0" fmla="*/ 300 w 398"/>
              <a:gd name="T1" fmla="*/ 0 h 345"/>
              <a:gd name="T2" fmla="*/ 398 w 398"/>
              <a:gd name="T3" fmla="*/ 132 h 345"/>
              <a:gd name="T4" fmla="*/ 388 w 398"/>
              <a:gd name="T5" fmla="*/ 139 h 345"/>
              <a:gd name="T6" fmla="*/ 105 w 398"/>
              <a:gd name="T7" fmla="*/ 345 h 345"/>
              <a:gd name="T8" fmla="*/ 0 w 398"/>
              <a:gd name="T9" fmla="*/ 215 h 345"/>
              <a:gd name="T10" fmla="*/ 300 w 398"/>
              <a:gd name="T11" fmla="*/ 0 h 345"/>
            </a:gdLst>
            <a:ahLst/>
            <a:cxnLst>
              <a:cxn ang="0">
                <a:pos x="T0" y="T1"/>
              </a:cxn>
              <a:cxn ang="0">
                <a:pos x="T2" y="T3"/>
              </a:cxn>
              <a:cxn ang="0">
                <a:pos x="T4" y="T5"/>
              </a:cxn>
              <a:cxn ang="0">
                <a:pos x="T6" y="T7"/>
              </a:cxn>
              <a:cxn ang="0">
                <a:pos x="T8" y="T9"/>
              </a:cxn>
              <a:cxn ang="0">
                <a:pos x="T10" y="T11"/>
              </a:cxn>
            </a:cxnLst>
            <a:rect l="0" t="0" r="r" b="b"/>
            <a:pathLst>
              <a:path w="398" h="345">
                <a:moveTo>
                  <a:pt x="300" y="0"/>
                </a:moveTo>
                <a:lnTo>
                  <a:pt x="398" y="132"/>
                </a:lnTo>
                <a:lnTo>
                  <a:pt x="388" y="139"/>
                </a:lnTo>
                <a:lnTo>
                  <a:pt x="105" y="345"/>
                </a:lnTo>
                <a:lnTo>
                  <a:pt x="0" y="215"/>
                </a:lnTo>
                <a:lnTo>
                  <a:pt x="300"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58" name="Freeform 257"/>
          <p:cNvSpPr>
            <a:spLocks/>
          </p:cNvSpPr>
          <p:nvPr/>
        </p:nvSpPr>
        <p:spPr bwMode="auto">
          <a:xfrm>
            <a:off x="3511153" y="3892153"/>
            <a:ext cx="4763" cy="4763"/>
          </a:xfrm>
          <a:custGeom>
            <a:avLst/>
            <a:gdLst>
              <a:gd name="T0" fmla="*/ 10 w 10"/>
              <a:gd name="T1" fmla="*/ 0 h 7"/>
              <a:gd name="T2" fmla="*/ 10 w 10"/>
              <a:gd name="T3" fmla="*/ 0 h 7"/>
              <a:gd name="T4" fmla="*/ 0 w 10"/>
              <a:gd name="T5" fmla="*/ 7 h 7"/>
              <a:gd name="T6" fmla="*/ 10 w 10"/>
              <a:gd name="T7" fmla="*/ 0 h 7"/>
            </a:gdLst>
            <a:ahLst/>
            <a:cxnLst>
              <a:cxn ang="0">
                <a:pos x="T0" y="T1"/>
              </a:cxn>
              <a:cxn ang="0">
                <a:pos x="T2" y="T3"/>
              </a:cxn>
              <a:cxn ang="0">
                <a:pos x="T4" y="T5"/>
              </a:cxn>
              <a:cxn ang="0">
                <a:pos x="T6" y="T7"/>
              </a:cxn>
            </a:cxnLst>
            <a:rect l="0" t="0" r="r" b="b"/>
            <a:pathLst>
              <a:path w="10" h="7">
                <a:moveTo>
                  <a:pt x="10" y="0"/>
                </a:moveTo>
                <a:lnTo>
                  <a:pt x="10" y="0"/>
                </a:lnTo>
                <a:lnTo>
                  <a:pt x="0" y="7"/>
                </a:lnTo>
                <a:lnTo>
                  <a:pt x="10"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59" name="Freeform 258"/>
          <p:cNvSpPr>
            <a:spLocks/>
          </p:cNvSpPr>
          <p:nvPr/>
        </p:nvSpPr>
        <p:spPr bwMode="auto">
          <a:xfrm>
            <a:off x="3265885" y="3802856"/>
            <a:ext cx="188119" cy="133350"/>
          </a:xfrm>
          <a:custGeom>
            <a:avLst/>
            <a:gdLst>
              <a:gd name="T0" fmla="*/ 311 w 315"/>
              <a:gd name="T1" fmla="*/ 0 h 222"/>
              <a:gd name="T2" fmla="*/ 315 w 315"/>
              <a:gd name="T3" fmla="*/ 5 h 222"/>
              <a:gd name="T4" fmla="*/ 15 w 315"/>
              <a:gd name="T5" fmla="*/ 222 h 222"/>
              <a:gd name="T6" fmla="*/ 0 w 315"/>
              <a:gd name="T7" fmla="*/ 201 h 222"/>
              <a:gd name="T8" fmla="*/ 311 w 315"/>
              <a:gd name="T9" fmla="*/ 0 h 222"/>
            </a:gdLst>
            <a:ahLst/>
            <a:cxnLst>
              <a:cxn ang="0">
                <a:pos x="T0" y="T1"/>
              </a:cxn>
              <a:cxn ang="0">
                <a:pos x="T2" y="T3"/>
              </a:cxn>
              <a:cxn ang="0">
                <a:pos x="T4" y="T5"/>
              </a:cxn>
              <a:cxn ang="0">
                <a:pos x="T6" y="T7"/>
              </a:cxn>
              <a:cxn ang="0">
                <a:pos x="T8" y="T9"/>
              </a:cxn>
            </a:cxnLst>
            <a:rect l="0" t="0" r="r" b="b"/>
            <a:pathLst>
              <a:path w="315" h="222">
                <a:moveTo>
                  <a:pt x="311" y="0"/>
                </a:moveTo>
                <a:lnTo>
                  <a:pt x="315" y="5"/>
                </a:lnTo>
                <a:lnTo>
                  <a:pt x="15" y="222"/>
                </a:lnTo>
                <a:lnTo>
                  <a:pt x="0" y="201"/>
                </a:lnTo>
                <a:lnTo>
                  <a:pt x="311"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60" name="Freeform 259"/>
          <p:cNvSpPr>
            <a:spLocks/>
          </p:cNvSpPr>
          <p:nvPr/>
        </p:nvSpPr>
        <p:spPr bwMode="auto">
          <a:xfrm>
            <a:off x="3275410" y="3806429"/>
            <a:ext cx="182166" cy="134541"/>
          </a:xfrm>
          <a:custGeom>
            <a:avLst/>
            <a:gdLst>
              <a:gd name="T0" fmla="*/ 300 w 308"/>
              <a:gd name="T1" fmla="*/ 0 h 227"/>
              <a:gd name="T2" fmla="*/ 308 w 308"/>
              <a:gd name="T3" fmla="*/ 12 h 227"/>
              <a:gd name="T4" fmla="*/ 8 w 308"/>
              <a:gd name="T5" fmla="*/ 227 h 227"/>
              <a:gd name="T6" fmla="*/ 0 w 308"/>
              <a:gd name="T7" fmla="*/ 217 h 227"/>
              <a:gd name="T8" fmla="*/ 300 w 308"/>
              <a:gd name="T9" fmla="*/ 0 h 227"/>
            </a:gdLst>
            <a:ahLst/>
            <a:cxnLst>
              <a:cxn ang="0">
                <a:pos x="T0" y="T1"/>
              </a:cxn>
              <a:cxn ang="0">
                <a:pos x="T2" y="T3"/>
              </a:cxn>
              <a:cxn ang="0">
                <a:pos x="T4" y="T5"/>
              </a:cxn>
              <a:cxn ang="0">
                <a:pos x="T6" y="T7"/>
              </a:cxn>
              <a:cxn ang="0">
                <a:pos x="T8" y="T9"/>
              </a:cxn>
            </a:cxnLst>
            <a:rect l="0" t="0" r="r" b="b"/>
            <a:pathLst>
              <a:path w="308" h="227">
                <a:moveTo>
                  <a:pt x="300" y="0"/>
                </a:moveTo>
                <a:lnTo>
                  <a:pt x="308" y="12"/>
                </a:lnTo>
                <a:lnTo>
                  <a:pt x="8" y="227"/>
                </a:lnTo>
                <a:lnTo>
                  <a:pt x="0" y="217"/>
                </a:lnTo>
                <a:lnTo>
                  <a:pt x="300"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61" name="Freeform 260"/>
          <p:cNvSpPr>
            <a:spLocks/>
          </p:cNvSpPr>
          <p:nvPr/>
        </p:nvSpPr>
        <p:spPr bwMode="auto">
          <a:xfrm>
            <a:off x="3227785" y="3754041"/>
            <a:ext cx="200025" cy="144066"/>
          </a:xfrm>
          <a:custGeom>
            <a:avLst/>
            <a:gdLst>
              <a:gd name="T0" fmla="*/ 319 w 336"/>
              <a:gd name="T1" fmla="*/ 0 h 243"/>
              <a:gd name="T2" fmla="*/ 336 w 336"/>
              <a:gd name="T3" fmla="*/ 26 h 243"/>
              <a:gd name="T4" fmla="*/ 32 w 336"/>
              <a:gd name="T5" fmla="*/ 243 h 243"/>
              <a:gd name="T6" fmla="*/ 0 w 336"/>
              <a:gd name="T7" fmla="*/ 199 h 243"/>
              <a:gd name="T8" fmla="*/ 319 w 336"/>
              <a:gd name="T9" fmla="*/ 0 h 243"/>
            </a:gdLst>
            <a:ahLst/>
            <a:cxnLst>
              <a:cxn ang="0">
                <a:pos x="T0" y="T1"/>
              </a:cxn>
              <a:cxn ang="0">
                <a:pos x="T2" y="T3"/>
              </a:cxn>
              <a:cxn ang="0">
                <a:pos x="T4" y="T5"/>
              </a:cxn>
              <a:cxn ang="0">
                <a:pos x="T6" y="T7"/>
              </a:cxn>
              <a:cxn ang="0">
                <a:pos x="T8" y="T9"/>
              </a:cxn>
            </a:cxnLst>
            <a:rect l="0" t="0" r="r" b="b"/>
            <a:pathLst>
              <a:path w="336" h="243">
                <a:moveTo>
                  <a:pt x="319" y="0"/>
                </a:moveTo>
                <a:lnTo>
                  <a:pt x="336" y="26"/>
                </a:lnTo>
                <a:lnTo>
                  <a:pt x="32" y="243"/>
                </a:lnTo>
                <a:lnTo>
                  <a:pt x="0" y="199"/>
                </a:lnTo>
                <a:lnTo>
                  <a:pt x="319"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62" name="Freeform 261"/>
          <p:cNvSpPr>
            <a:spLocks/>
          </p:cNvSpPr>
          <p:nvPr/>
        </p:nvSpPr>
        <p:spPr bwMode="auto">
          <a:xfrm>
            <a:off x="3246835" y="3769519"/>
            <a:ext cx="204788" cy="153591"/>
          </a:xfrm>
          <a:custGeom>
            <a:avLst/>
            <a:gdLst>
              <a:gd name="T0" fmla="*/ 304 w 343"/>
              <a:gd name="T1" fmla="*/ 0 h 258"/>
              <a:gd name="T2" fmla="*/ 343 w 343"/>
              <a:gd name="T3" fmla="*/ 57 h 258"/>
              <a:gd name="T4" fmla="*/ 32 w 343"/>
              <a:gd name="T5" fmla="*/ 258 h 258"/>
              <a:gd name="T6" fmla="*/ 0 w 343"/>
              <a:gd name="T7" fmla="*/ 217 h 258"/>
              <a:gd name="T8" fmla="*/ 304 w 343"/>
              <a:gd name="T9" fmla="*/ 0 h 258"/>
            </a:gdLst>
            <a:ahLst/>
            <a:cxnLst>
              <a:cxn ang="0">
                <a:pos x="T0" y="T1"/>
              </a:cxn>
              <a:cxn ang="0">
                <a:pos x="T2" y="T3"/>
              </a:cxn>
              <a:cxn ang="0">
                <a:pos x="T4" y="T5"/>
              </a:cxn>
              <a:cxn ang="0">
                <a:pos x="T6" y="T7"/>
              </a:cxn>
              <a:cxn ang="0">
                <a:pos x="T8" y="T9"/>
              </a:cxn>
            </a:cxnLst>
            <a:rect l="0" t="0" r="r" b="b"/>
            <a:pathLst>
              <a:path w="343" h="258">
                <a:moveTo>
                  <a:pt x="304" y="0"/>
                </a:moveTo>
                <a:lnTo>
                  <a:pt x="343" y="57"/>
                </a:lnTo>
                <a:lnTo>
                  <a:pt x="32" y="258"/>
                </a:lnTo>
                <a:lnTo>
                  <a:pt x="0" y="217"/>
                </a:lnTo>
                <a:lnTo>
                  <a:pt x="304" y="0"/>
                </a:lnTo>
                <a:close/>
              </a:path>
            </a:pathLst>
          </a:custGeom>
          <a:solidFill>
            <a:schemeClr val="accent2">
              <a:alpha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63" name="Freeform 262"/>
          <p:cNvSpPr>
            <a:spLocks/>
          </p:cNvSpPr>
          <p:nvPr/>
        </p:nvSpPr>
        <p:spPr bwMode="auto">
          <a:xfrm>
            <a:off x="3207544" y="3790950"/>
            <a:ext cx="90488" cy="55960"/>
          </a:xfrm>
          <a:custGeom>
            <a:avLst/>
            <a:gdLst>
              <a:gd name="T0" fmla="*/ 151 w 151"/>
              <a:gd name="T1" fmla="*/ 0 h 94"/>
              <a:gd name="T2" fmla="*/ 4 w 151"/>
              <a:gd name="T3" fmla="*/ 94 h 94"/>
              <a:gd name="T4" fmla="*/ 0 w 151"/>
              <a:gd name="T5" fmla="*/ 90 h 94"/>
              <a:gd name="T6" fmla="*/ 151 w 151"/>
              <a:gd name="T7" fmla="*/ 0 h 94"/>
            </a:gdLst>
            <a:ahLst/>
            <a:cxnLst>
              <a:cxn ang="0">
                <a:pos x="T0" y="T1"/>
              </a:cxn>
              <a:cxn ang="0">
                <a:pos x="T2" y="T3"/>
              </a:cxn>
              <a:cxn ang="0">
                <a:pos x="T4" y="T5"/>
              </a:cxn>
              <a:cxn ang="0">
                <a:pos x="T6" y="T7"/>
              </a:cxn>
            </a:cxnLst>
            <a:rect l="0" t="0" r="r" b="b"/>
            <a:pathLst>
              <a:path w="151" h="94">
                <a:moveTo>
                  <a:pt x="151" y="0"/>
                </a:moveTo>
                <a:lnTo>
                  <a:pt x="4" y="94"/>
                </a:lnTo>
                <a:lnTo>
                  <a:pt x="0" y="90"/>
                </a:lnTo>
                <a:lnTo>
                  <a:pt x="151"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64" name="Freeform 263"/>
          <p:cNvSpPr>
            <a:spLocks/>
          </p:cNvSpPr>
          <p:nvPr/>
        </p:nvSpPr>
        <p:spPr bwMode="auto">
          <a:xfrm>
            <a:off x="3209926" y="3729038"/>
            <a:ext cx="207169" cy="144066"/>
          </a:xfrm>
          <a:custGeom>
            <a:avLst/>
            <a:gdLst>
              <a:gd name="T0" fmla="*/ 319 w 349"/>
              <a:gd name="T1" fmla="*/ 0 h 241"/>
              <a:gd name="T2" fmla="*/ 349 w 349"/>
              <a:gd name="T3" fmla="*/ 42 h 241"/>
              <a:gd name="T4" fmla="*/ 30 w 349"/>
              <a:gd name="T5" fmla="*/ 241 h 241"/>
              <a:gd name="T6" fmla="*/ 0 w 349"/>
              <a:gd name="T7" fmla="*/ 198 h 241"/>
              <a:gd name="T8" fmla="*/ 147 w 349"/>
              <a:gd name="T9" fmla="*/ 104 h 241"/>
              <a:gd name="T10" fmla="*/ 319 w 349"/>
              <a:gd name="T11" fmla="*/ 0 h 241"/>
            </a:gdLst>
            <a:ahLst/>
            <a:cxnLst>
              <a:cxn ang="0">
                <a:pos x="T0" y="T1"/>
              </a:cxn>
              <a:cxn ang="0">
                <a:pos x="T2" y="T3"/>
              </a:cxn>
              <a:cxn ang="0">
                <a:pos x="T4" y="T5"/>
              </a:cxn>
              <a:cxn ang="0">
                <a:pos x="T6" y="T7"/>
              </a:cxn>
              <a:cxn ang="0">
                <a:pos x="T8" y="T9"/>
              </a:cxn>
              <a:cxn ang="0">
                <a:pos x="T10" y="T11"/>
              </a:cxn>
            </a:cxnLst>
            <a:rect l="0" t="0" r="r" b="b"/>
            <a:pathLst>
              <a:path w="349" h="241">
                <a:moveTo>
                  <a:pt x="319" y="0"/>
                </a:moveTo>
                <a:lnTo>
                  <a:pt x="349" y="42"/>
                </a:lnTo>
                <a:lnTo>
                  <a:pt x="30" y="241"/>
                </a:lnTo>
                <a:lnTo>
                  <a:pt x="0" y="198"/>
                </a:lnTo>
                <a:lnTo>
                  <a:pt x="147" y="104"/>
                </a:lnTo>
                <a:lnTo>
                  <a:pt x="319"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65" name="Freeform 264"/>
          <p:cNvSpPr>
            <a:spLocks/>
          </p:cNvSpPr>
          <p:nvPr/>
        </p:nvSpPr>
        <p:spPr bwMode="auto">
          <a:xfrm>
            <a:off x="3155157" y="3656410"/>
            <a:ext cx="228600" cy="167879"/>
          </a:xfrm>
          <a:custGeom>
            <a:avLst/>
            <a:gdLst>
              <a:gd name="T0" fmla="*/ 331 w 384"/>
              <a:gd name="T1" fmla="*/ 0 h 283"/>
              <a:gd name="T2" fmla="*/ 384 w 384"/>
              <a:gd name="T3" fmla="*/ 83 h 283"/>
              <a:gd name="T4" fmla="*/ 66 w 384"/>
              <a:gd name="T5" fmla="*/ 283 h 283"/>
              <a:gd name="T6" fmla="*/ 0 w 384"/>
              <a:gd name="T7" fmla="*/ 185 h 283"/>
              <a:gd name="T8" fmla="*/ 24 w 384"/>
              <a:gd name="T9" fmla="*/ 172 h 283"/>
              <a:gd name="T10" fmla="*/ 331 w 384"/>
              <a:gd name="T11" fmla="*/ 0 h 283"/>
            </a:gdLst>
            <a:ahLst/>
            <a:cxnLst>
              <a:cxn ang="0">
                <a:pos x="T0" y="T1"/>
              </a:cxn>
              <a:cxn ang="0">
                <a:pos x="T2" y="T3"/>
              </a:cxn>
              <a:cxn ang="0">
                <a:pos x="T4" y="T5"/>
              </a:cxn>
              <a:cxn ang="0">
                <a:pos x="T6" y="T7"/>
              </a:cxn>
              <a:cxn ang="0">
                <a:pos x="T8" y="T9"/>
              </a:cxn>
              <a:cxn ang="0">
                <a:pos x="T10" y="T11"/>
              </a:cxn>
            </a:cxnLst>
            <a:rect l="0" t="0" r="r" b="b"/>
            <a:pathLst>
              <a:path w="384" h="283">
                <a:moveTo>
                  <a:pt x="331" y="0"/>
                </a:moveTo>
                <a:lnTo>
                  <a:pt x="384" y="83"/>
                </a:lnTo>
                <a:lnTo>
                  <a:pt x="66" y="283"/>
                </a:lnTo>
                <a:lnTo>
                  <a:pt x="0" y="185"/>
                </a:lnTo>
                <a:lnTo>
                  <a:pt x="24" y="172"/>
                </a:lnTo>
                <a:lnTo>
                  <a:pt x="331"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66" name="Freeform 265"/>
          <p:cNvSpPr>
            <a:spLocks/>
          </p:cNvSpPr>
          <p:nvPr/>
        </p:nvSpPr>
        <p:spPr bwMode="auto">
          <a:xfrm>
            <a:off x="3194448" y="3705225"/>
            <a:ext cx="203597" cy="139304"/>
          </a:xfrm>
          <a:custGeom>
            <a:avLst/>
            <a:gdLst>
              <a:gd name="T0" fmla="*/ 318 w 343"/>
              <a:gd name="T1" fmla="*/ 0 h 234"/>
              <a:gd name="T2" fmla="*/ 343 w 343"/>
              <a:gd name="T3" fmla="*/ 34 h 234"/>
              <a:gd name="T4" fmla="*/ 173 w 343"/>
              <a:gd name="T5" fmla="*/ 144 h 234"/>
              <a:gd name="T6" fmla="*/ 22 w 343"/>
              <a:gd name="T7" fmla="*/ 234 h 234"/>
              <a:gd name="T8" fmla="*/ 0 w 343"/>
              <a:gd name="T9" fmla="*/ 200 h 234"/>
              <a:gd name="T10" fmla="*/ 318 w 343"/>
              <a:gd name="T11" fmla="*/ 0 h 234"/>
            </a:gdLst>
            <a:ahLst/>
            <a:cxnLst>
              <a:cxn ang="0">
                <a:pos x="T0" y="T1"/>
              </a:cxn>
              <a:cxn ang="0">
                <a:pos x="T2" y="T3"/>
              </a:cxn>
              <a:cxn ang="0">
                <a:pos x="T4" y="T5"/>
              </a:cxn>
              <a:cxn ang="0">
                <a:pos x="T6" y="T7"/>
              </a:cxn>
              <a:cxn ang="0">
                <a:pos x="T8" y="T9"/>
              </a:cxn>
              <a:cxn ang="0">
                <a:pos x="T10" y="T11"/>
              </a:cxn>
            </a:cxnLst>
            <a:rect l="0" t="0" r="r" b="b"/>
            <a:pathLst>
              <a:path w="343" h="234">
                <a:moveTo>
                  <a:pt x="318" y="0"/>
                </a:moveTo>
                <a:lnTo>
                  <a:pt x="343" y="34"/>
                </a:lnTo>
                <a:lnTo>
                  <a:pt x="173" y="144"/>
                </a:lnTo>
                <a:lnTo>
                  <a:pt x="22" y="234"/>
                </a:lnTo>
                <a:lnTo>
                  <a:pt x="0" y="200"/>
                </a:lnTo>
                <a:lnTo>
                  <a:pt x="318"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67" name="Freeform 266"/>
          <p:cNvSpPr>
            <a:spLocks/>
          </p:cNvSpPr>
          <p:nvPr/>
        </p:nvSpPr>
        <p:spPr bwMode="auto">
          <a:xfrm>
            <a:off x="3298032" y="3725466"/>
            <a:ext cx="101204" cy="65485"/>
          </a:xfrm>
          <a:custGeom>
            <a:avLst/>
            <a:gdLst>
              <a:gd name="T0" fmla="*/ 170 w 172"/>
              <a:gd name="T1" fmla="*/ 0 h 110"/>
              <a:gd name="T2" fmla="*/ 172 w 172"/>
              <a:gd name="T3" fmla="*/ 6 h 110"/>
              <a:gd name="T4" fmla="*/ 0 w 172"/>
              <a:gd name="T5" fmla="*/ 110 h 110"/>
              <a:gd name="T6" fmla="*/ 170 w 172"/>
              <a:gd name="T7" fmla="*/ 0 h 110"/>
            </a:gdLst>
            <a:ahLst/>
            <a:cxnLst>
              <a:cxn ang="0">
                <a:pos x="T0" y="T1"/>
              </a:cxn>
              <a:cxn ang="0">
                <a:pos x="T2" y="T3"/>
              </a:cxn>
              <a:cxn ang="0">
                <a:pos x="T4" y="T5"/>
              </a:cxn>
              <a:cxn ang="0">
                <a:pos x="T6" y="T7"/>
              </a:cxn>
            </a:cxnLst>
            <a:rect l="0" t="0" r="r" b="b"/>
            <a:pathLst>
              <a:path w="172" h="110">
                <a:moveTo>
                  <a:pt x="170" y="0"/>
                </a:moveTo>
                <a:lnTo>
                  <a:pt x="172" y="6"/>
                </a:lnTo>
                <a:lnTo>
                  <a:pt x="0" y="110"/>
                </a:lnTo>
                <a:lnTo>
                  <a:pt x="170"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68" name="Freeform 267"/>
          <p:cNvSpPr>
            <a:spLocks/>
          </p:cNvSpPr>
          <p:nvPr/>
        </p:nvSpPr>
        <p:spPr bwMode="auto">
          <a:xfrm>
            <a:off x="3120629" y="3605213"/>
            <a:ext cx="227410" cy="160735"/>
          </a:xfrm>
          <a:custGeom>
            <a:avLst/>
            <a:gdLst>
              <a:gd name="T0" fmla="*/ 338 w 383"/>
              <a:gd name="T1" fmla="*/ 0 h 269"/>
              <a:gd name="T2" fmla="*/ 383 w 383"/>
              <a:gd name="T3" fmla="*/ 73 h 269"/>
              <a:gd name="T4" fmla="*/ 83 w 383"/>
              <a:gd name="T5" fmla="*/ 256 h 269"/>
              <a:gd name="T6" fmla="*/ 59 w 383"/>
              <a:gd name="T7" fmla="*/ 269 h 269"/>
              <a:gd name="T8" fmla="*/ 0 w 383"/>
              <a:gd name="T9" fmla="*/ 177 h 269"/>
              <a:gd name="T10" fmla="*/ 338 w 383"/>
              <a:gd name="T11" fmla="*/ 0 h 269"/>
            </a:gdLst>
            <a:ahLst/>
            <a:cxnLst>
              <a:cxn ang="0">
                <a:pos x="T0" y="T1"/>
              </a:cxn>
              <a:cxn ang="0">
                <a:pos x="T2" y="T3"/>
              </a:cxn>
              <a:cxn ang="0">
                <a:pos x="T4" y="T5"/>
              </a:cxn>
              <a:cxn ang="0">
                <a:pos x="T6" y="T7"/>
              </a:cxn>
              <a:cxn ang="0">
                <a:pos x="T8" y="T9"/>
              </a:cxn>
              <a:cxn ang="0">
                <a:pos x="T10" y="T11"/>
              </a:cxn>
            </a:cxnLst>
            <a:rect l="0" t="0" r="r" b="b"/>
            <a:pathLst>
              <a:path w="383" h="269">
                <a:moveTo>
                  <a:pt x="338" y="0"/>
                </a:moveTo>
                <a:lnTo>
                  <a:pt x="383" y="73"/>
                </a:lnTo>
                <a:lnTo>
                  <a:pt x="83" y="256"/>
                </a:lnTo>
                <a:lnTo>
                  <a:pt x="59" y="269"/>
                </a:lnTo>
                <a:lnTo>
                  <a:pt x="0" y="177"/>
                </a:lnTo>
                <a:lnTo>
                  <a:pt x="338"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69" name="Freeform 268"/>
          <p:cNvSpPr>
            <a:spLocks/>
          </p:cNvSpPr>
          <p:nvPr/>
        </p:nvSpPr>
        <p:spPr bwMode="auto">
          <a:xfrm>
            <a:off x="3169445" y="3649266"/>
            <a:ext cx="183356" cy="109538"/>
          </a:xfrm>
          <a:custGeom>
            <a:avLst/>
            <a:gdLst>
              <a:gd name="T0" fmla="*/ 300 w 307"/>
              <a:gd name="T1" fmla="*/ 0 h 183"/>
              <a:gd name="T2" fmla="*/ 307 w 307"/>
              <a:gd name="T3" fmla="*/ 11 h 183"/>
              <a:gd name="T4" fmla="*/ 0 w 307"/>
              <a:gd name="T5" fmla="*/ 183 h 183"/>
              <a:gd name="T6" fmla="*/ 300 w 307"/>
              <a:gd name="T7" fmla="*/ 0 h 183"/>
            </a:gdLst>
            <a:ahLst/>
            <a:cxnLst>
              <a:cxn ang="0">
                <a:pos x="T0" y="T1"/>
              </a:cxn>
              <a:cxn ang="0">
                <a:pos x="T2" y="T3"/>
              </a:cxn>
              <a:cxn ang="0">
                <a:pos x="T4" y="T5"/>
              </a:cxn>
              <a:cxn ang="0">
                <a:pos x="T6" y="T7"/>
              </a:cxn>
            </a:cxnLst>
            <a:rect l="0" t="0" r="r" b="b"/>
            <a:pathLst>
              <a:path w="307" h="183">
                <a:moveTo>
                  <a:pt x="300" y="0"/>
                </a:moveTo>
                <a:lnTo>
                  <a:pt x="307" y="11"/>
                </a:lnTo>
                <a:lnTo>
                  <a:pt x="0" y="183"/>
                </a:lnTo>
                <a:lnTo>
                  <a:pt x="300"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70" name="Freeform 269"/>
          <p:cNvSpPr>
            <a:spLocks/>
          </p:cNvSpPr>
          <p:nvPr/>
        </p:nvSpPr>
        <p:spPr bwMode="auto">
          <a:xfrm>
            <a:off x="3108723" y="3587353"/>
            <a:ext cx="207169" cy="119063"/>
          </a:xfrm>
          <a:custGeom>
            <a:avLst/>
            <a:gdLst>
              <a:gd name="T0" fmla="*/ 338 w 347"/>
              <a:gd name="T1" fmla="*/ 0 h 200"/>
              <a:gd name="T2" fmla="*/ 347 w 347"/>
              <a:gd name="T3" fmla="*/ 16 h 200"/>
              <a:gd name="T4" fmla="*/ 14 w 347"/>
              <a:gd name="T5" fmla="*/ 200 h 200"/>
              <a:gd name="T6" fmla="*/ 0 w 347"/>
              <a:gd name="T7" fmla="*/ 176 h 200"/>
              <a:gd name="T8" fmla="*/ 338 w 347"/>
              <a:gd name="T9" fmla="*/ 0 h 200"/>
            </a:gdLst>
            <a:ahLst/>
            <a:cxnLst>
              <a:cxn ang="0">
                <a:pos x="T0" y="T1"/>
              </a:cxn>
              <a:cxn ang="0">
                <a:pos x="T2" y="T3"/>
              </a:cxn>
              <a:cxn ang="0">
                <a:pos x="T4" y="T5"/>
              </a:cxn>
              <a:cxn ang="0">
                <a:pos x="T6" y="T7"/>
              </a:cxn>
              <a:cxn ang="0">
                <a:pos x="T8" y="T9"/>
              </a:cxn>
            </a:cxnLst>
            <a:rect l="0" t="0" r="r" b="b"/>
            <a:pathLst>
              <a:path w="347" h="200">
                <a:moveTo>
                  <a:pt x="338" y="0"/>
                </a:moveTo>
                <a:lnTo>
                  <a:pt x="347" y="16"/>
                </a:lnTo>
                <a:lnTo>
                  <a:pt x="14" y="200"/>
                </a:lnTo>
                <a:lnTo>
                  <a:pt x="0" y="176"/>
                </a:lnTo>
                <a:lnTo>
                  <a:pt x="338"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71" name="Freeform 270"/>
          <p:cNvSpPr>
            <a:spLocks/>
          </p:cNvSpPr>
          <p:nvPr/>
        </p:nvSpPr>
        <p:spPr bwMode="auto">
          <a:xfrm>
            <a:off x="3117058" y="3596879"/>
            <a:ext cx="203597" cy="114300"/>
          </a:xfrm>
          <a:custGeom>
            <a:avLst/>
            <a:gdLst>
              <a:gd name="T0" fmla="*/ 333 w 343"/>
              <a:gd name="T1" fmla="*/ 0 h 192"/>
              <a:gd name="T2" fmla="*/ 343 w 343"/>
              <a:gd name="T3" fmla="*/ 15 h 192"/>
              <a:gd name="T4" fmla="*/ 5 w 343"/>
              <a:gd name="T5" fmla="*/ 192 h 192"/>
              <a:gd name="T6" fmla="*/ 0 w 343"/>
              <a:gd name="T7" fmla="*/ 184 h 192"/>
              <a:gd name="T8" fmla="*/ 333 w 343"/>
              <a:gd name="T9" fmla="*/ 0 h 192"/>
            </a:gdLst>
            <a:ahLst/>
            <a:cxnLst>
              <a:cxn ang="0">
                <a:pos x="T0" y="T1"/>
              </a:cxn>
              <a:cxn ang="0">
                <a:pos x="T2" y="T3"/>
              </a:cxn>
              <a:cxn ang="0">
                <a:pos x="T4" y="T5"/>
              </a:cxn>
              <a:cxn ang="0">
                <a:pos x="T6" y="T7"/>
              </a:cxn>
              <a:cxn ang="0">
                <a:pos x="T8" y="T9"/>
              </a:cxn>
            </a:cxnLst>
            <a:rect l="0" t="0" r="r" b="b"/>
            <a:pathLst>
              <a:path w="343" h="192">
                <a:moveTo>
                  <a:pt x="333" y="0"/>
                </a:moveTo>
                <a:lnTo>
                  <a:pt x="343" y="15"/>
                </a:lnTo>
                <a:lnTo>
                  <a:pt x="5" y="192"/>
                </a:lnTo>
                <a:lnTo>
                  <a:pt x="0" y="184"/>
                </a:lnTo>
                <a:lnTo>
                  <a:pt x="333"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72" name="Freeform 271"/>
          <p:cNvSpPr>
            <a:spLocks/>
          </p:cNvSpPr>
          <p:nvPr/>
        </p:nvSpPr>
        <p:spPr bwMode="auto">
          <a:xfrm>
            <a:off x="3075385" y="3534967"/>
            <a:ext cx="233363" cy="155972"/>
          </a:xfrm>
          <a:custGeom>
            <a:avLst/>
            <a:gdLst>
              <a:gd name="T0" fmla="*/ 341 w 392"/>
              <a:gd name="T1" fmla="*/ 0 h 262"/>
              <a:gd name="T2" fmla="*/ 392 w 392"/>
              <a:gd name="T3" fmla="*/ 85 h 262"/>
              <a:gd name="T4" fmla="*/ 55 w 392"/>
              <a:gd name="T5" fmla="*/ 262 h 262"/>
              <a:gd name="T6" fmla="*/ 0 w 392"/>
              <a:gd name="T7" fmla="*/ 170 h 262"/>
              <a:gd name="T8" fmla="*/ 341 w 392"/>
              <a:gd name="T9" fmla="*/ 0 h 262"/>
            </a:gdLst>
            <a:ahLst/>
            <a:cxnLst>
              <a:cxn ang="0">
                <a:pos x="T0" y="T1"/>
              </a:cxn>
              <a:cxn ang="0">
                <a:pos x="T2" y="T3"/>
              </a:cxn>
              <a:cxn ang="0">
                <a:pos x="T4" y="T5"/>
              </a:cxn>
              <a:cxn ang="0">
                <a:pos x="T6" y="T7"/>
              </a:cxn>
              <a:cxn ang="0">
                <a:pos x="T8" y="T9"/>
              </a:cxn>
            </a:cxnLst>
            <a:rect l="0" t="0" r="r" b="b"/>
            <a:pathLst>
              <a:path w="392" h="262">
                <a:moveTo>
                  <a:pt x="341" y="0"/>
                </a:moveTo>
                <a:lnTo>
                  <a:pt x="392" y="85"/>
                </a:lnTo>
                <a:lnTo>
                  <a:pt x="55" y="262"/>
                </a:lnTo>
                <a:lnTo>
                  <a:pt x="0" y="170"/>
                </a:lnTo>
                <a:lnTo>
                  <a:pt x="341" y="0"/>
                </a:lnTo>
                <a:close/>
              </a:path>
            </a:pathLst>
          </a:custGeom>
          <a:solidFill>
            <a:schemeClr val="accent2">
              <a:alpha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73" name="Freeform 272"/>
          <p:cNvSpPr>
            <a:spLocks/>
          </p:cNvSpPr>
          <p:nvPr/>
        </p:nvSpPr>
        <p:spPr bwMode="auto">
          <a:xfrm>
            <a:off x="3107533" y="3584973"/>
            <a:ext cx="202406" cy="107156"/>
          </a:xfrm>
          <a:custGeom>
            <a:avLst/>
            <a:gdLst>
              <a:gd name="T0" fmla="*/ 337 w 339"/>
              <a:gd name="T1" fmla="*/ 0 h 179"/>
              <a:gd name="T2" fmla="*/ 339 w 339"/>
              <a:gd name="T3" fmla="*/ 3 h 179"/>
              <a:gd name="T4" fmla="*/ 1 w 339"/>
              <a:gd name="T5" fmla="*/ 179 h 179"/>
              <a:gd name="T6" fmla="*/ 0 w 339"/>
              <a:gd name="T7" fmla="*/ 177 h 179"/>
              <a:gd name="T8" fmla="*/ 337 w 339"/>
              <a:gd name="T9" fmla="*/ 0 h 179"/>
            </a:gdLst>
            <a:ahLst/>
            <a:cxnLst>
              <a:cxn ang="0">
                <a:pos x="T0" y="T1"/>
              </a:cxn>
              <a:cxn ang="0">
                <a:pos x="T2" y="T3"/>
              </a:cxn>
              <a:cxn ang="0">
                <a:pos x="T4" y="T5"/>
              </a:cxn>
              <a:cxn ang="0">
                <a:pos x="T6" y="T7"/>
              </a:cxn>
              <a:cxn ang="0">
                <a:pos x="T8" y="T9"/>
              </a:cxn>
            </a:cxnLst>
            <a:rect l="0" t="0" r="r" b="b"/>
            <a:pathLst>
              <a:path w="339" h="179">
                <a:moveTo>
                  <a:pt x="337" y="0"/>
                </a:moveTo>
                <a:lnTo>
                  <a:pt x="339" y="3"/>
                </a:lnTo>
                <a:lnTo>
                  <a:pt x="1" y="179"/>
                </a:lnTo>
                <a:lnTo>
                  <a:pt x="0" y="177"/>
                </a:lnTo>
                <a:lnTo>
                  <a:pt x="337"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74" name="Freeform 273"/>
          <p:cNvSpPr>
            <a:spLocks/>
          </p:cNvSpPr>
          <p:nvPr/>
        </p:nvSpPr>
        <p:spPr bwMode="auto">
          <a:xfrm>
            <a:off x="3045620" y="3488531"/>
            <a:ext cx="227410" cy="142875"/>
          </a:xfrm>
          <a:custGeom>
            <a:avLst/>
            <a:gdLst>
              <a:gd name="T0" fmla="*/ 345 w 381"/>
              <a:gd name="T1" fmla="*/ 0 h 240"/>
              <a:gd name="T2" fmla="*/ 381 w 381"/>
              <a:gd name="T3" fmla="*/ 63 h 240"/>
              <a:gd name="T4" fmla="*/ 45 w 381"/>
              <a:gd name="T5" fmla="*/ 240 h 240"/>
              <a:gd name="T6" fmla="*/ 6 w 381"/>
              <a:gd name="T7" fmla="*/ 170 h 240"/>
              <a:gd name="T8" fmla="*/ 6 w 381"/>
              <a:gd name="T9" fmla="*/ 170 h 240"/>
              <a:gd name="T10" fmla="*/ 4 w 381"/>
              <a:gd name="T11" fmla="*/ 166 h 240"/>
              <a:gd name="T12" fmla="*/ 0 w 381"/>
              <a:gd name="T13" fmla="*/ 163 h 240"/>
              <a:gd name="T14" fmla="*/ 345 w 381"/>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1" h="240">
                <a:moveTo>
                  <a:pt x="345" y="0"/>
                </a:moveTo>
                <a:lnTo>
                  <a:pt x="381" y="63"/>
                </a:lnTo>
                <a:lnTo>
                  <a:pt x="45" y="240"/>
                </a:lnTo>
                <a:lnTo>
                  <a:pt x="6" y="170"/>
                </a:lnTo>
                <a:lnTo>
                  <a:pt x="6" y="170"/>
                </a:lnTo>
                <a:lnTo>
                  <a:pt x="4" y="166"/>
                </a:lnTo>
                <a:lnTo>
                  <a:pt x="0" y="163"/>
                </a:lnTo>
                <a:lnTo>
                  <a:pt x="345"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75" name="Freeform 274"/>
          <p:cNvSpPr>
            <a:spLocks/>
          </p:cNvSpPr>
          <p:nvPr/>
        </p:nvSpPr>
        <p:spPr bwMode="auto">
          <a:xfrm>
            <a:off x="3073003" y="3525441"/>
            <a:ext cx="205979" cy="110729"/>
          </a:xfrm>
          <a:custGeom>
            <a:avLst/>
            <a:gdLst>
              <a:gd name="T0" fmla="*/ 336 w 345"/>
              <a:gd name="T1" fmla="*/ 0 h 185"/>
              <a:gd name="T2" fmla="*/ 345 w 345"/>
              <a:gd name="T3" fmla="*/ 15 h 185"/>
              <a:gd name="T4" fmla="*/ 4 w 345"/>
              <a:gd name="T5" fmla="*/ 185 h 185"/>
              <a:gd name="T6" fmla="*/ 0 w 345"/>
              <a:gd name="T7" fmla="*/ 177 h 185"/>
              <a:gd name="T8" fmla="*/ 336 w 345"/>
              <a:gd name="T9" fmla="*/ 0 h 185"/>
            </a:gdLst>
            <a:ahLst/>
            <a:cxnLst>
              <a:cxn ang="0">
                <a:pos x="T0" y="T1"/>
              </a:cxn>
              <a:cxn ang="0">
                <a:pos x="T2" y="T3"/>
              </a:cxn>
              <a:cxn ang="0">
                <a:pos x="T4" y="T5"/>
              </a:cxn>
              <a:cxn ang="0">
                <a:pos x="T6" y="T7"/>
              </a:cxn>
              <a:cxn ang="0">
                <a:pos x="T8" y="T9"/>
              </a:cxn>
            </a:cxnLst>
            <a:rect l="0" t="0" r="r" b="b"/>
            <a:pathLst>
              <a:path w="345" h="185">
                <a:moveTo>
                  <a:pt x="336" y="0"/>
                </a:moveTo>
                <a:lnTo>
                  <a:pt x="345" y="15"/>
                </a:lnTo>
                <a:lnTo>
                  <a:pt x="4" y="185"/>
                </a:lnTo>
                <a:lnTo>
                  <a:pt x="0" y="177"/>
                </a:lnTo>
                <a:lnTo>
                  <a:pt x="336"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76" name="Freeform 275"/>
          <p:cNvSpPr>
            <a:spLocks/>
          </p:cNvSpPr>
          <p:nvPr/>
        </p:nvSpPr>
        <p:spPr bwMode="auto">
          <a:xfrm>
            <a:off x="3012282" y="3431381"/>
            <a:ext cx="229791" cy="142875"/>
          </a:xfrm>
          <a:custGeom>
            <a:avLst/>
            <a:gdLst>
              <a:gd name="T0" fmla="*/ 349 w 387"/>
              <a:gd name="T1" fmla="*/ 0 h 240"/>
              <a:gd name="T2" fmla="*/ 364 w 387"/>
              <a:gd name="T3" fmla="*/ 30 h 240"/>
              <a:gd name="T4" fmla="*/ 377 w 387"/>
              <a:gd name="T5" fmla="*/ 53 h 240"/>
              <a:gd name="T6" fmla="*/ 387 w 387"/>
              <a:gd name="T7" fmla="*/ 70 h 240"/>
              <a:gd name="T8" fmla="*/ 46 w 387"/>
              <a:gd name="T9" fmla="*/ 240 h 240"/>
              <a:gd name="T10" fmla="*/ 34 w 387"/>
              <a:gd name="T11" fmla="*/ 219 h 240"/>
              <a:gd name="T12" fmla="*/ 19 w 387"/>
              <a:gd name="T13" fmla="*/ 191 h 240"/>
              <a:gd name="T14" fmla="*/ 0 w 387"/>
              <a:gd name="T15" fmla="*/ 159 h 240"/>
              <a:gd name="T16" fmla="*/ 349 w 387"/>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240">
                <a:moveTo>
                  <a:pt x="349" y="0"/>
                </a:moveTo>
                <a:lnTo>
                  <a:pt x="364" y="30"/>
                </a:lnTo>
                <a:lnTo>
                  <a:pt x="377" y="53"/>
                </a:lnTo>
                <a:lnTo>
                  <a:pt x="387" y="70"/>
                </a:lnTo>
                <a:lnTo>
                  <a:pt x="46" y="240"/>
                </a:lnTo>
                <a:lnTo>
                  <a:pt x="34" y="219"/>
                </a:lnTo>
                <a:lnTo>
                  <a:pt x="19" y="191"/>
                </a:lnTo>
                <a:lnTo>
                  <a:pt x="0" y="159"/>
                </a:lnTo>
                <a:lnTo>
                  <a:pt x="349"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77" name="Freeform 276"/>
          <p:cNvSpPr>
            <a:spLocks/>
          </p:cNvSpPr>
          <p:nvPr/>
        </p:nvSpPr>
        <p:spPr bwMode="auto">
          <a:xfrm>
            <a:off x="3039667" y="3473054"/>
            <a:ext cx="211931" cy="111919"/>
          </a:xfrm>
          <a:custGeom>
            <a:avLst/>
            <a:gdLst>
              <a:gd name="T0" fmla="*/ 341 w 356"/>
              <a:gd name="T1" fmla="*/ 0 h 189"/>
              <a:gd name="T2" fmla="*/ 345 w 356"/>
              <a:gd name="T3" fmla="*/ 6 h 189"/>
              <a:gd name="T4" fmla="*/ 346 w 356"/>
              <a:gd name="T5" fmla="*/ 9 h 189"/>
              <a:gd name="T6" fmla="*/ 348 w 356"/>
              <a:gd name="T7" fmla="*/ 11 h 189"/>
              <a:gd name="T8" fmla="*/ 348 w 356"/>
              <a:gd name="T9" fmla="*/ 13 h 189"/>
              <a:gd name="T10" fmla="*/ 356 w 356"/>
              <a:gd name="T11" fmla="*/ 26 h 189"/>
              <a:gd name="T12" fmla="*/ 11 w 356"/>
              <a:gd name="T13" fmla="*/ 189 h 189"/>
              <a:gd name="T14" fmla="*/ 9 w 356"/>
              <a:gd name="T15" fmla="*/ 183 h 189"/>
              <a:gd name="T16" fmla="*/ 5 w 356"/>
              <a:gd name="T17" fmla="*/ 177 h 189"/>
              <a:gd name="T18" fmla="*/ 0 w 356"/>
              <a:gd name="T19" fmla="*/ 170 h 189"/>
              <a:gd name="T20" fmla="*/ 341 w 356"/>
              <a:gd name="T21"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189">
                <a:moveTo>
                  <a:pt x="341" y="0"/>
                </a:moveTo>
                <a:lnTo>
                  <a:pt x="345" y="6"/>
                </a:lnTo>
                <a:lnTo>
                  <a:pt x="346" y="9"/>
                </a:lnTo>
                <a:lnTo>
                  <a:pt x="348" y="11"/>
                </a:lnTo>
                <a:lnTo>
                  <a:pt x="348" y="13"/>
                </a:lnTo>
                <a:lnTo>
                  <a:pt x="356" y="26"/>
                </a:lnTo>
                <a:lnTo>
                  <a:pt x="11" y="189"/>
                </a:lnTo>
                <a:lnTo>
                  <a:pt x="9" y="183"/>
                </a:lnTo>
                <a:lnTo>
                  <a:pt x="5" y="177"/>
                </a:lnTo>
                <a:lnTo>
                  <a:pt x="0" y="170"/>
                </a:lnTo>
                <a:lnTo>
                  <a:pt x="341"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78" name="Freeform 277"/>
          <p:cNvSpPr>
            <a:spLocks/>
          </p:cNvSpPr>
          <p:nvPr/>
        </p:nvSpPr>
        <p:spPr bwMode="auto">
          <a:xfrm>
            <a:off x="3003948" y="3411141"/>
            <a:ext cx="213122" cy="111919"/>
          </a:xfrm>
          <a:custGeom>
            <a:avLst/>
            <a:gdLst>
              <a:gd name="T0" fmla="*/ 345 w 358"/>
              <a:gd name="T1" fmla="*/ 0 h 189"/>
              <a:gd name="T2" fmla="*/ 351 w 358"/>
              <a:gd name="T3" fmla="*/ 14 h 189"/>
              <a:gd name="T4" fmla="*/ 358 w 358"/>
              <a:gd name="T5" fmla="*/ 27 h 189"/>
              <a:gd name="T6" fmla="*/ 14 w 358"/>
              <a:gd name="T7" fmla="*/ 189 h 189"/>
              <a:gd name="T8" fmla="*/ 0 w 358"/>
              <a:gd name="T9" fmla="*/ 163 h 189"/>
              <a:gd name="T10" fmla="*/ 341 w 358"/>
              <a:gd name="T11" fmla="*/ 0 h 189"/>
              <a:gd name="T12" fmla="*/ 345 w 358"/>
              <a:gd name="T13" fmla="*/ 0 h 189"/>
            </a:gdLst>
            <a:ahLst/>
            <a:cxnLst>
              <a:cxn ang="0">
                <a:pos x="T0" y="T1"/>
              </a:cxn>
              <a:cxn ang="0">
                <a:pos x="T2" y="T3"/>
              </a:cxn>
              <a:cxn ang="0">
                <a:pos x="T4" y="T5"/>
              </a:cxn>
              <a:cxn ang="0">
                <a:pos x="T6" y="T7"/>
              </a:cxn>
              <a:cxn ang="0">
                <a:pos x="T8" y="T9"/>
              </a:cxn>
              <a:cxn ang="0">
                <a:pos x="T10" y="T11"/>
              </a:cxn>
              <a:cxn ang="0">
                <a:pos x="T12" y="T13"/>
              </a:cxn>
            </a:cxnLst>
            <a:rect l="0" t="0" r="r" b="b"/>
            <a:pathLst>
              <a:path w="358" h="189">
                <a:moveTo>
                  <a:pt x="345" y="0"/>
                </a:moveTo>
                <a:lnTo>
                  <a:pt x="351" y="14"/>
                </a:lnTo>
                <a:lnTo>
                  <a:pt x="358" y="27"/>
                </a:lnTo>
                <a:lnTo>
                  <a:pt x="14" y="189"/>
                </a:lnTo>
                <a:lnTo>
                  <a:pt x="0" y="163"/>
                </a:lnTo>
                <a:lnTo>
                  <a:pt x="341" y="0"/>
                </a:lnTo>
                <a:lnTo>
                  <a:pt x="345"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79" name="Freeform 278"/>
          <p:cNvSpPr>
            <a:spLocks/>
          </p:cNvSpPr>
          <p:nvPr/>
        </p:nvSpPr>
        <p:spPr bwMode="auto">
          <a:xfrm>
            <a:off x="3011091" y="3426619"/>
            <a:ext cx="209550" cy="98822"/>
          </a:xfrm>
          <a:custGeom>
            <a:avLst/>
            <a:gdLst>
              <a:gd name="T0" fmla="*/ 344 w 350"/>
              <a:gd name="T1" fmla="*/ 0 h 166"/>
              <a:gd name="T2" fmla="*/ 350 w 350"/>
              <a:gd name="T3" fmla="*/ 7 h 166"/>
              <a:gd name="T4" fmla="*/ 1 w 350"/>
              <a:gd name="T5" fmla="*/ 166 h 166"/>
              <a:gd name="T6" fmla="*/ 0 w 350"/>
              <a:gd name="T7" fmla="*/ 162 h 166"/>
              <a:gd name="T8" fmla="*/ 344 w 350"/>
              <a:gd name="T9" fmla="*/ 0 h 166"/>
            </a:gdLst>
            <a:ahLst/>
            <a:cxnLst>
              <a:cxn ang="0">
                <a:pos x="T0" y="T1"/>
              </a:cxn>
              <a:cxn ang="0">
                <a:pos x="T2" y="T3"/>
              </a:cxn>
              <a:cxn ang="0">
                <a:pos x="T4" y="T5"/>
              </a:cxn>
              <a:cxn ang="0">
                <a:pos x="T6" y="T7"/>
              </a:cxn>
              <a:cxn ang="0">
                <a:pos x="T8" y="T9"/>
              </a:cxn>
            </a:cxnLst>
            <a:rect l="0" t="0" r="r" b="b"/>
            <a:pathLst>
              <a:path w="350" h="166">
                <a:moveTo>
                  <a:pt x="344" y="0"/>
                </a:moveTo>
                <a:lnTo>
                  <a:pt x="350" y="7"/>
                </a:lnTo>
                <a:lnTo>
                  <a:pt x="1" y="166"/>
                </a:lnTo>
                <a:lnTo>
                  <a:pt x="0" y="162"/>
                </a:lnTo>
                <a:lnTo>
                  <a:pt x="344"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80" name="Freeform 279"/>
          <p:cNvSpPr>
            <a:spLocks/>
          </p:cNvSpPr>
          <p:nvPr/>
        </p:nvSpPr>
        <p:spPr bwMode="auto">
          <a:xfrm>
            <a:off x="2970610" y="3350419"/>
            <a:ext cx="238125" cy="153591"/>
          </a:xfrm>
          <a:custGeom>
            <a:avLst/>
            <a:gdLst>
              <a:gd name="T0" fmla="*/ 348 w 399"/>
              <a:gd name="T1" fmla="*/ 0 h 259"/>
              <a:gd name="T2" fmla="*/ 375 w 399"/>
              <a:gd name="T3" fmla="*/ 55 h 259"/>
              <a:gd name="T4" fmla="*/ 399 w 399"/>
              <a:gd name="T5" fmla="*/ 102 h 259"/>
              <a:gd name="T6" fmla="*/ 395 w 399"/>
              <a:gd name="T7" fmla="*/ 102 h 259"/>
              <a:gd name="T8" fmla="*/ 51 w 399"/>
              <a:gd name="T9" fmla="*/ 259 h 259"/>
              <a:gd name="T10" fmla="*/ 26 w 399"/>
              <a:gd name="T11" fmla="*/ 210 h 259"/>
              <a:gd name="T12" fmla="*/ 0 w 399"/>
              <a:gd name="T13" fmla="*/ 157 h 259"/>
              <a:gd name="T14" fmla="*/ 348 w 399"/>
              <a:gd name="T15" fmla="*/ 0 h 2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259">
                <a:moveTo>
                  <a:pt x="348" y="0"/>
                </a:moveTo>
                <a:lnTo>
                  <a:pt x="375" y="55"/>
                </a:lnTo>
                <a:lnTo>
                  <a:pt x="399" y="102"/>
                </a:lnTo>
                <a:lnTo>
                  <a:pt x="395" y="102"/>
                </a:lnTo>
                <a:lnTo>
                  <a:pt x="51" y="259"/>
                </a:lnTo>
                <a:lnTo>
                  <a:pt x="26" y="210"/>
                </a:lnTo>
                <a:lnTo>
                  <a:pt x="0" y="157"/>
                </a:lnTo>
                <a:lnTo>
                  <a:pt x="348"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81" name="Freeform 280"/>
          <p:cNvSpPr>
            <a:spLocks/>
          </p:cNvSpPr>
          <p:nvPr/>
        </p:nvSpPr>
        <p:spPr bwMode="auto">
          <a:xfrm>
            <a:off x="3001566" y="3411141"/>
            <a:ext cx="204788" cy="96441"/>
          </a:xfrm>
          <a:custGeom>
            <a:avLst/>
            <a:gdLst>
              <a:gd name="T0" fmla="*/ 344 w 344"/>
              <a:gd name="T1" fmla="*/ 0 h 163"/>
              <a:gd name="T2" fmla="*/ 3 w 344"/>
              <a:gd name="T3" fmla="*/ 163 h 163"/>
              <a:gd name="T4" fmla="*/ 0 w 344"/>
              <a:gd name="T5" fmla="*/ 157 h 163"/>
              <a:gd name="T6" fmla="*/ 344 w 344"/>
              <a:gd name="T7" fmla="*/ 0 h 163"/>
            </a:gdLst>
            <a:ahLst/>
            <a:cxnLst>
              <a:cxn ang="0">
                <a:pos x="T0" y="T1"/>
              </a:cxn>
              <a:cxn ang="0">
                <a:pos x="T2" y="T3"/>
              </a:cxn>
              <a:cxn ang="0">
                <a:pos x="T4" y="T5"/>
              </a:cxn>
              <a:cxn ang="0">
                <a:pos x="T6" y="T7"/>
              </a:cxn>
            </a:cxnLst>
            <a:rect l="0" t="0" r="r" b="b"/>
            <a:pathLst>
              <a:path w="344" h="163">
                <a:moveTo>
                  <a:pt x="344" y="0"/>
                </a:moveTo>
                <a:lnTo>
                  <a:pt x="3" y="163"/>
                </a:lnTo>
                <a:lnTo>
                  <a:pt x="0" y="157"/>
                </a:lnTo>
                <a:lnTo>
                  <a:pt x="344"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82" name="Freeform 281"/>
          <p:cNvSpPr>
            <a:spLocks/>
          </p:cNvSpPr>
          <p:nvPr/>
        </p:nvSpPr>
        <p:spPr bwMode="auto">
          <a:xfrm>
            <a:off x="2947989" y="3308748"/>
            <a:ext cx="222647" cy="126206"/>
          </a:xfrm>
          <a:custGeom>
            <a:avLst/>
            <a:gdLst>
              <a:gd name="T0" fmla="*/ 352 w 373"/>
              <a:gd name="T1" fmla="*/ 0 h 211"/>
              <a:gd name="T2" fmla="*/ 373 w 373"/>
              <a:gd name="T3" fmla="*/ 47 h 211"/>
              <a:gd name="T4" fmla="*/ 30 w 373"/>
              <a:gd name="T5" fmla="*/ 211 h 211"/>
              <a:gd name="T6" fmla="*/ 0 w 373"/>
              <a:gd name="T7" fmla="*/ 147 h 211"/>
              <a:gd name="T8" fmla="*/ 352 w 373"/>
              <a:gd name="T9" fmla="*/ 0 h 211"/>
            </a:gdLst>
            <a:ahLst/>
            <a:cxnLst>
              <a:cxn ang="0">
                <a:pos x="T0" y="T1"/>
              </a:cxn>
              <a:cxn ang="0">
                <a:pos x="T2" y="T3"/>
              </a:cxn>
              <a:cxn ang="0">
                <a:pos x="T4" y="T5"/>
              </a:cxn>
              <a:cxn ang="0">
                <a:pos x="T6" y="T7"/>
              </a:cxn>
              <a:cxn ang="0">
                <a:pos x="T8" y="T9"/>
              </a:cxn>
            </a:cxnLst>
            <a:rect l="0" t="0" r="r" b="b"/>
            <a:pathLst>
              <a:path w="373" h="211">
                <a:moveTo>
                  <a:pt x="352" y="0"/>
                </a:moveTo>
                <a:lnTo>
                  <a:pt x="373" y="47"/>
                </a:lnTo>
                <a:lnTo>
                  <a:pt x="30" y="211"/>
                </a:lnTo>
                <a:lnTo>
                  <a:pt x="0" y="147"/>
                </a:lnTo>
                <a:lnTo>
                  <a:pt x="352"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83" name="Freeform 282"/>
          <p:cNvSpPr>
            <a:spLocks/>
          </p:cNvSpPr>
          <p:nvPr/>
        </p:nvSpPr>
        <p:spPr bwMode="auto">
          <a:xfrm>
            <a:off x="2967039" y="3337323"/>
            <a:ext cx="211931" cy="107156"/>
          </a:xfrm>
          <a:custGeom>
            <a:avLst/>
            <a:gdLst>
              <a:gd name="T0" fmla="*/ 343 w 356"/>
              <a:gd name="T1" fmla="*/ 0 h 179"/>
              <a:gd name="T2" fmla="*/ 356 w 356"/>
              <a:gd name="T3" fmla="*/ 22 h 179"/>
              <a:gd name="T4" fmla="*/ 8 w 356"/>
              <a:gd name="T5" fmla="*/ 179 h 179"/>
              <a:gd name="T6" fmla="*/ 0 w 356"/>
              <a:gd name="T7" fmla="*/ 164 h 179"/>
              <a:gd name="T8" fmla="*/ 343 w 356"/>
              <a:gd name="T9" fmla="*/ 0 h 179"/>
            </a:gdLst>
            <a:ahLst/>
            <a:cxnLst>
              <a:cxn ang="0">
                <a:pos x="T0" y="T1"/>
              </a:cxn>
              <a:cxn ang="0">
                <a:pos x="T2" y="T3"/>
              </a:cxn>
              <a:cxn ang="0">
                <a:pos x="T4" y="T5"/>
              </a:cxn>
              <a:cxn ang="0">
                <a:pos x="T6" y="T7"/>
              </a:cxn>
              <a:cxn ang="0">
                <a:pos x="T8" y="T9"/>
              </a:cxn>
            </a:cxnLst>
            <a:rect l="0" t="0" r="r" b="b"/>
            <a:pathLst>
              <a:path w="356" h="179">
                <a:moveTo>
                  <a:pt x="343" y="0"/>
                </a:moveTo>
                <a:lnTo>
                  <a:pt x="356" y="22"/>
                </a:lnTo>
                <a:lnTo>
                  <a:pt x="8" y="179"/>
                </a:lnTo>
                <a:lnTo>
                  <a:pt x="0" y="164"/>
                </a:lnTo>
                <a:lnTo>
                  <a:pt x="343"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84" name="Freeform 283"/>
          <p:cNvSpPr>
            <a:spLocks/>
          </p:cNvSpPr>
          <p:nvPr/>
        </p:nvSpPr>
        <p:spPr bwMode="auto">
          <a:xfrm>
            <a:off x="2934891" y="3275410"/>
            <a:ext cx="217885" cy="114300"/>
          </a:xfrm>
          <a:custGeom>
            <a:avLst/>
            <a:gdLst>
              <a:gd name="T0" fmla="*/ 347 w 366"/>
              <a:gd name="T1" fmla="*/ 0 h 193"/>
              <a:gd name="T2" fmla="*/ 366 w 366"/>
              <a:gd name="T3" fmla="*/ 38 h 193"/>
              <a:gd name="T4" fmla="*/ 17 w 366"/>
              <a:gd name="T5" fmla="*/ 193 h 193"/>
              <a:gd name="T6" fmla="*/ 0 w 366"/>
              <a:gd name="T7" fmla="*/ 151 h 193"/>
              <a:gd name="T8" fmla="*/ 347 w 366"/>
              <a:gd name="T9" fmla="*/ 0 h 193"/>
            </a:gdLst>
            <a:ahLst/>
            <a:cxnLst>
              <a:cxn ang="0">
                <a:pos x="T0" y="T1"/>
              </a:cxn>
              <a:cxn ang="0">
                <a:pos x="T2" y="T3"/>
              </a:cxn>
              <a:cxn ang="0">
                <a:pos x="T4" y="T5"/>
              </a:cxn>
              <a:cxn ang="0">
                <a:pos x="T6" y="T7"/>
              </a:cxn>
              <a:cxn ang="0">
                <a:pos x="T8" y="T9"/>
              </a:cxn>
            </a:cxnLst>
            <a:rect l="0" t="0" r="r" b="b"/>
            <a:pathLst>
              <a:path w="366" h="193">
                <a:moveTo>
                  <a:pt x="347" y="0"/>
                </a:moveTo>
                <a:lnTo>
                  <a:pt x="366" y="38"/>
                </a:lnTo>
                <a:lnTo>
                  <a:pt x="17" y="193"/>
                </a:lnTo>
                <a:lnTo>
                  <a:pt x="0" y="151"/>
                </a:lnTo>
                <a:lnTo>
                  <a:pt x="347"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85" name="Freeform 284"/>
          <p:cNvSpPr>
            <a:spLocks/>
          </p:cNvSpPr>
          <p:nvPr/>
        </p:nvSpPr>
        <p:spPr bwMode="auto">
          <a:xfrm>
            <a:off x="2945608" y="3298032"/>
            <a:ext cx="213122" cy="98822"/>
          </a:xfrm>
          <a:custGeom>
            <a:avLst/>
            <a:gdLst>
              <a:gd name="T0" fmla="*/ 349 w 358"/>
              <a:gd name="T1" fmla="*/ 0 h 166"/>
              <a:gd name="T2" fmla="*/ 358 w 358"/>
              <a:gd name="T3" fmla="*/ 19 h 166"/>
              <a:gd name="T4" fmla="*/ 6 w 358"/>
              <a:gd name="T5" fmla="*/ 166 h 166"/>
              <a:gd name="T6" fmla="*/ 0 w 358"/>
              <a:gd name="T7" fmla="*/ 155 h 166"/>
              <a:gd name="T8" fmla="*/ 349 w 358"/>
              <a:gd name="T9" fmla="*/ 0 h 166"/>
            </a:gdLst>
            <a:ahLst/>
            <a:cxnLst>
              <a:cxn ang="0">
                <a:pos x="T0" y="T1"/>
              </a:cxn>
              <a:cxn ang="0">
                <a:pos x="T2" y="T3"/>
              </a:cxn>
              <a:cxn ang="0">
                <a:pos x="T4" y="T5"/>
              </a:cxn>
              <a:cxn ang="0">
                <a:pos x="T6" y="T7"/>
              </a:cxn>
              <a:cxn ang="0">
                <a:pos x="T8" y="T9"/>
              </a:cxn>
            </a:cxnLst>
            <a:rect l="0" t="0" r="r" b="b"/>
            <a:pathLst>
              <a:path w="358" h="166">
                <a:moveTo>
                  <a:pt x="349" y="0"/>
                </a:moveTo>
                <a:lnTo>
                  <a:pt x="358" y="19"/>
                </a:lnTo>
                <a:lnTo>
                  <a:pt x="6" y="166"/>
                </a:lnTo>
                <a:lnTo>
                  <a:pt x="0" y="155"/>
                </a:lnTo>
                <a:lnTo>
                  <a:pt x="349"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86" name="Freeform 285"/>
          <p:cNvSpPr>
            <a:spLocks/>
          </p:cNvSpPr>
          <p:nvPr/>
        </p:nvSpPr>
        <p:spPr bwMode="auto">
          <a:xfrm>
            <a:off x="2920604" y="3252787"/>
            <a:ext cx="211931" cy="90488"/>
          </a:xfrm>
          <a:custGeom>
            <a:avLst/>
            <a:gdLst>
              <a:gd name="T0" fmla="*/ 354 w 356"/>
              <a:gd name="T1" fmla="*/ 0 h 151"/>
              <a:gd name="T2" fmla="*/ 356 w 356"/>
              <a:gd name="T3" fmla="*/ 6 h 151"/>
              <a:gd name="T4" fmla="*/ 7 w 356"/>
              <a:gd name="T5" fmla="*/ 151 h 151"/>
              <a:gd name="T6" fmla="*/ 0 w 356"/>
              <a:gd name="T7" fmla="*/ 132 h 151"/>
              <a:gd name="T8" fmla="*/ 354 w 356"/>
              <a:gd name="T9" fmla="*/ 0 h 151"/>
            </a:gdLst>
            <a:ahLst/>
            <a:cxnLst>
              <a:cxn ang="0">
                <a:pos x="T0" y="T1"/>
              </a:cxn>
              <a:cxn ang="0">
                <a:pos x="T2" y="T3"/>
              </a:cxn>
              <a:cxn ang="0">
                <a:pos x="T4" y="T5"/>
              </a:cxn>
              <a:cxn ang="0">
                <a:pos x="T6" y="T7"/>
              </a:cxn>
              <a:cxn ang="0">
                <a:pos x="T8" y="T9"/>
              </a:cxn>
            </a:cxnLst>
            <a:rect l="0" t="0" r="r" b="b"/>
            <a:pathLst>
              <a:path w="356" h="151">
                <a:moveTo>
                  <a:pt x="354" y="0"/>
                </a:moveTo>
                <a:lnTo>
                  <a:pt x="356" y="6"/>
                </a:lnTo>
                <a:lnTo>
                  <a:pt x="7" y="151"/>
                </a:lnTo>
                <a:lnTo>
                  <a:pt x="0" y="132"/>
                </a:lnTo>
                <a:lnTo>
                  <a:pt x="354"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87" name="Freeform 286"/>
          <p:cNvSpPr>
            <a:spLocks/>
          </p:cNvSpPr>
          <p:nvPr/>
        </p:nvSpPr>
        <p:spPr bwMode="auto">
          <a:xfrm>
            <a:off x="2925366" y="3256360"/>
            <a:ext cx="216694" cy="109538"/>
          </a:xfrm>
          <a:custGeom>
            <a:avLst/>
            <a:gdLst>
              <a:gd name="T0" fmla="*/ 349 w 364"/>
              <a:gd name="T1" fmla="*/ 0 h 183"/>
              <a:gd name="T2" fmla="*/ 364 w 364"/>
              <a:gd name="T3" fmla="*/ 32 h 183"/>
              <a:gd name="T4" fmla="*/ 17 w 364"/>
              <a:gd name="T5" fmla="*/ 183 h 183"/>
              <a:gd name="T6" fmla="*/ 0 w 364"/>
              <a:gd name="T7" fmla="*/ 145 h 183"/>
              <a:gd name="T8" fmla="*/ 349 w 364"/>
              <a:gd name="T9" fmla="*/ 0 h 183"/>
            </a:gdLst>
            <a:ahLst/>
            <a:cxnLst>
              <a:cxn ang="0">
                <a:pos x="T0" y="T1"/>
              </a:cxn>
              <a:cxn ang="0">
                <a:pos x="T2" y="T3"/>
              </a:cxn>
              <a:cxn ang="0">
                <a:pos x="T4" y="T5"/>
              </a:cxn>
              <a:cxn ang="0">
                <a:pos x="T6" y="T7"/>
              </a:cxn>
              <a:cxn ang="0">
                <a:pos x="T8" y="T9"/>
              </a:cxn>
            </a:cxnLst>
            <a:rect l="0" t="0" r="r" b="b"/>
            <a:pathLst>
              <a:path w="364" h="183">
                <a:moveTo>
                  <a:pt x="349" y="0"/>
                </a:moveTo>
                <a:lnTo>
                  <a:pt x="364" y="32"/>
                </a:lnTo>
                <a:lnTo>
                  <a:pt x="17" y="183"/>
                </a:lnTo>
                <a:lnTo>
                  <a:pt x="0" y="145"/>
                </a:lnTo>
                <a:lnTo>
                  <a:pt x="349" y="0"/>
                </a:lnTo>
                <a:close/>
              </a:path>
            </a:pathLst>
          </a:custGeom>
          <a:solidFill>
            <a:schemeClr val="accent2">
              <a:alpha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88" name="Freeform 287"/>
          <p:cNvSpPr>
            <a:spLocks/>
          </p:cNvSpPr>
          <p:nvPr/>
        </p:nvSpPr>
        <p:spPr bwMode="auto">
          <a:xfrm>
            <a:off x="2894410" y="3193257"/>
            <a:ext cx="223838" cy="117872"/>
          </a:xfrm>
          <a:custGeom>
            <a:avLst/>
            <a:gdLst>
              <a:gd name="T0" fmla="*/ 354 w 375"/>
              <a:gd name="T1" fmla="*/ 0 h 198"/>
              <a:gd name="T2" fmla="*/ 375 w 375"/>
              <a:gd name="T3" fmla="*/ 49 h 198"/>
              <a:gd name="T4" fmla="*/ 28 w 375"/>
              <a:gd name="T5" fmla="*/ 198 h 198"/>
              <a:gd name="T6" fmla="*/ 0 w 375"/>
              <a:gd name="T7" fmla="*/ 127 h 198"/>
              <a:gd name="T8" fmla="*/ 354 w 375"/>
              <a:gd name="T9" fmla="*/ 0 h 198"/>
            </a:gdLst>
            <a:ahLst/>
            <a:cxnLst>
              <a:cxn ang="0">
                <a:pos x="T0" y="T1"/>
              </a:cxn>
              <a:cxn ang="0">
                <a:pos x="T2" y="T3"/>
              </a:cxn>
              <a:cxn ang="0">
                <a:pos x="T4" y="T5"/>
              </a:cxn>
              <a:cxn ang="0">
                <a:pos x="T6" y="T7"/>
              </a:cxn>
              <a:cxn ang="0">
                <a:pos x="T8" y="T9"/>
              </a:cxn>
            </a:cxnLst>
            <a:rect l="0" t="0" r="r" b="b"/>
            <a:pathLst>
              <a:path w="375" h="198">
                <a:moveTo>
                  <a:pt x="354" y="0"/>
                </a:moveTo>
                <a:lnTo>
                  <a:pt x="375" y="49"/>
                </a:lnTo>
                <a:lnTo>
                  <a:pt x="28" y="198"/>
                </a:lnTo>
                <a:lnTo>
                  <a:pt x="0" y="127"/>
                </a:lnTo>
                <a:lnTo>
                  <a:pt x="354"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89" name="Freeform 288"/>
          <p:cNvSpPr>
            <a:spLocks/>
          </p:cNvSpPr>
          <p:nvPr/>
        </p:nvSpPr>
        <p:spPr bwMode="auto">
          <a:xfrm>
            <a:off x="2911079" y="3223023"/>
            <a:ext cx="220266" cy="108347"/>
          </a:xfrm>
          <a:custGeom>
            <a:avLst/>
            <a:gdLst>
              <a:gd name="T0" fmla="*/ 347 w 369"/>
              <a:gd name="T1" fmla="*/ 0 h 183"/>
              <a:gd name="T2" fmla="*/ 369 w 369"/>
              <a:gd name="T3" fmla="*/ 51 h 183"/>
              <a:gd name="T4" fmla="*/ 15 w 369"/>
              <a:gd name="T5" fmla="*/ 183 h 183"/>
              <a:gd name="T6" fmla="*/ 0 w 369"/>
              <a:gd name="T7" fmla="*/ 149 h 183"/>
              <a:gd name="T8" fmla="*/ 347 w 369"/>
              <a:gd name="T9" fmla="*/ 0 h 183"/>
            </a:gdLst>
            <a:ahLst/>
            <a:cxnLst>
              <a:cxn ang="0">
                <a:pos x="T0" y="T1"/>
              </a:cxn>
              <a:cxn ang="0">
                <a:pos x="T2" y="T3"/>
              </a:cxn>
              <a:cxn ang="0">
                <a:pos x="T4" y="T5"/>
              </a:cxn>
              <a:cxn ang="0">
                <a:pos x="T6" y="T7"/>
              </a:cxn>
              <a:cxn ang="0">
                <a:pos x="T8" y="T9"/>
              </a:cxn>
            </a:cxnLst>
            <a:rect l="0" t="0" r="r" b="b"/>
            <a:pathLst>
              <a:path w="369" h="183">
                <a:moveTo>
                  <a:pt x="347" y="0"/>
                </a:moveTo>
                <a:lnTo>
                  <a:pt x="369" y="51"/>
                </a:lnTo>
                <a:lnTo>
                  <a:pt x="15" y="183"/>
                </a:lnTo>
                <a:lnTo>
                  <a:pt x="0" y="149"/>
                </a:lnTo>
                <a:lnTo>
                  <a:pt x="347"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90" name="Freeform 289"/>
          <p:cNvSpPr>
            <a:spLocks/>
          </p:cNvSpPr>
          <p:nvPr/>
        </p:nvSpPr>
        <p:spPr bwMode="auto">
          <a:xfrm>
            <a:off x="2872979" y="3142060"/>
            <a:ext cx="226219" cy="113110"/>
          </a:xfrm>
          <a:custGeom>
            <a:avLst/>
            <a:gdLst>
              <a:gd name="T0" fmla="*/ 354 w 379"/>
              <a:gd name="T1" fmla="*/ 0 h 190"/>
              <a:gd name="T2" fmla="*/ 379 w 379"/>
              <a:gd name="T3" fmla="*/ 58 h 190"/>
              <a:gd name="T4" fmla="*/ 28 w 379"/>
              <a:gd name="T5" fmla="*/ 190 h 190"/>
              <a:gd name="T6" fmla="*/ 0 w 379"/>
              <a:gd name="T7" fmla="*/ 115 h 190"/>
              <a:gd name="T8" fmla="*/ 354 w 379"/>
              <a:gd name="T9" fmla="*/ 0 h 190"/>
            </a:gdLst>
            <a:ahLst/>
            <a:cxnLst>
              <a:cxn ang="0">
                <a:pos x="T0" y="T1"/>
              </a:cxn>
              <a:cxn ang="0">
                <a:pos x="T2" y="T3"/>
              </a:cxn>
              <a:cxn ang="0">
                <a:pos x="T4" y="T5"/>
              </a:cxn>
              <a:cxn ang="0">
                <a:pos x="T6" y="T7"/>
              </a:cxn>
              <a:cxn ang="0">
                <a:pos x="T8" y="T9"/>
              </a:cxn>
            </a:cxnLst>
            <a:rect l="0" t="0" r="r" b="b"/>
            <a:pathLst>
              <a:path w="379" h="190">
                <a:moveTo>
                  <a:pt x="354" y="0"/>
                </a:moveTo>
                <a:lnTo>
                  <a:pt x="379" y="58"/>
                </a:lnTo>
                <a:lnTo>
                  <a:pt x="28" y="190"/>
                </a:lnTo>
                <a:lnTo>
                  <a:pt x="0" y="115"/>
                </a:lnTo>
                <a:lnTo>
                  <a:pt x="354"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91" name="Freeform 290"/>
          <p:cNvSpPr>
            <a:spLocks/>
          </p:cNvSpPr>
          <p:nvPr/>
        </p:nvSpPr>
        <p:spPr bwMode="auto">
          <a:xfrm>
            <a:off x="2889647" y="3176587"/>
            <a:ext cx="215504" cy="91679"/>
          </a:xfrm>
          <a:custGeom>
            <a:avLst/>
            <a:gdLst>
              <a:gd name="T0" fmla="*/ 351 w 362"/>
              <a:gd name="T1" fmla="*/ 0 h 155"/>
              <a:gd name="T2" fmla="*/ 362 w 362"/>
              <a:gd name="T3" fmla="*/ 28 h 155"/>
              <a:gd name="T4" fmla="*/ 8 w 362"/>
              <a:gd name="T5" fmla="*/ 155 h 155"/>
              <a:gd name="T6" fmla="*/ 0 w 362"/>
              <a:gd name="T7" fmla="*/ 132 h 155"/>
              <a:gd name="T8" fmla="*/ 351 w 362"/>
              <a:gd name="T9" fmla="*/ 0 h 155"/>
            </a:gdLst>
            <a:ahLst/>
            <a:cxnLst>
              <a:cxn ang="0">
                <a:pos x="T0" y="T1"/>
              </a:cxn>
              <a:cxn ang="0">
                <a:pos x="T2" y="T3"/>
              </a:cxn>
              <a:cxn ang="0">
                <a:pos x="T4" y="T5"/>
              </a:cxn>
              <a:cxn ang="0">
                <a:pos x="T6" y="T7"/>
              </a:cxn>
              <a:cxn ang="0">
                <a:pos x="T8" y="T9"/>
              </a:cxn>
            </a:cxnLst>
            <a:rect l="0" t="0" r="r" b="b"/>
            <a:pathLst>
              <a:path w="362" h="155">
                <a:moveTo>
                  <a:pt x="351" y="0"/>
                </a:moveTo>
                <a:lnTo>
                  <a:pt x="362" y="28"/>
                </a:lnTo>
                <a:lnTo>
                  <a:pt x="8" y="155"/>
                </a:lnTo>
                <a:lnTo>
                  <a:pt x="0" y="132"/>
                </a:lnTo>
                <a:lnTo>
                  <a:pt x="351"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92" name="Freeform 291"/>
          <p:cNvSpPr>
            <a:spLocks/>
          </p:cNvSpPr>
          <p:nvPr/>
        </p:nvSpPr>
        <p:spPr bwMode="auto">
          <a:xfrm>
            <a:off x="2853929" y="3087291"/>
            <a:ext cx="220266" cy="103585"/>
          </a:xfrm>
          <a:custGeom>
            <a:avLst/>
            <a:gdLst>
              <a:gd name="T0" fmla="*/ 348 w 369"/>
              <a:gd name="T1" fmla="*/ 0 h 176"/>
              <a:gd name="T2" fmla="*/ 369 w 369"/>
              <a:gd name="T3" fmla="*/ 51 h 176"/>
              <a:gd name="T4" fmla="*/ 20 w 369"/>
              <a:gd name="T5" fmla="*/ 176 h 176"/>
              <a:gd name="T6" fmla="*/ 0 w 369"/>
              <a:gd name="T7" fmla="*/ 113 h 176"/>
              <a:gd name="T8" fmla="*/ 348 w 369"/>
              <a:gd name="T9" fmla="*/ 0 h 176"/>
            </a:gdLst>
            <a:ahLst/>
            <a:cxnLst>
              <a:cxn ang="0">
                <a:pos x="T0" y="T1"/>
              </a:cxn>
              <a:cxn ang="0">
                <a:pos x="T2" y="T3"/>
              </a:cxn>
              <a:cxn ang="0">
                <a:pos x="T4" y="T5"/>
              </a:cxn>
              <a:cxn ang="0">
                <a:pos x="T6" y="T7"/>
              </a:cxn>
              <a:cxn ang="0">
                <a:pos x="T8" y="T9"/>
              </a:cxn>
            </a:cxnLst>
            <a:rect l="0" t="0" r="r" b="b"/>
            <a:pathLst>
              <a:path w="369" h="176">
                <a:moveTo>
                  <a:pt x="348" y="0"/>
                </a:moveTo>
                <a:lnTo>
                  <a:pt x="369" y="51"/>
                </a:lnTo>
                <a:lnTo>
                  <a:pt x="20" y="176"/>
                </a:lnTo>
                <a:lnTo>
                  <a:pt x="0" y="113"/>
                </a:lnTo>
                <a:lnTo>
                  <a:pt x="348"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93" name="Freeform 292"/>
          <p:cNvSpPr>
            <a:spLocks/>
          </p:cNvSpPr>
          <p:nvPr/>
        </p:nvSpPr>
        <p:spPr bwMode="auto">
          <a:xfrm>
            <a:off x="2867026" y="3117057"/>
            <a:ext cx="217885" cy="92869"/>
          </a:xfrm>
          <a:custGeom>
            <a:avLst/>
            <a:gdLst>
              <a:gd name="T0" fmla="*/ 349 w 366"/>
              <a:gd name="T1" fmla="*/ 0 h 157"/>
              <a:gd name="T2" fmla="*/ 366 w 366"/>
              <a:gd name="T3" fmla="*/ 42 h 157"/>
              <a:gd name="T4" fmla="*/ 12 w 366"/>
              <a:gd name="T5" fmla="*/ 157 h 157"/>
              <a:gd name="T6" fmla="*/ 0 w 366"/>
              <a:gd name="T7" fmla="*/ 125 h 157"/>
              <a:gd name="T8" fmla="*/ 349 w 366"/>
              <a:gd name="T9" fmla="*/ 0 h 157"/>
            </a:gdLst>
            <a:ahLst/>
            <a:cxnLst>
              <a:cxn ang="0">
                <a:pos x="T0" y="T1"/>
              </a:cxn>
              <a:cxn ang="0">
                <a:pos x="T2" y="T3"/>
              </a:cxn>
              <a:cxn ang="0">
                <a:pos x="T4" y="T5"/>
              </a:cxn>
              <a:cxn ang="0">
                <a:pos x="T6" y="T7"/>
              </a:cxn>
              <a:cxn ang="0">
                <a:pos x="T8" y="T9"/>
              </a:cxn>
            </a:cxnLst>
            <a:rect l="0" t="0" r="r" b="b"/>
            <a:pathLst>
              <a:path w="366" h="157">
                <a:moveTo>
                  <a:pt x="349" y="0"/>
                </a:moveTo>
                <a:lnTo>
                  <a:pt x="366" y="42"/>
                </a:lnTo>
                <a:lnTo>
                  <a:pt x="12" y="157"/>
                </a:lnTo>
                <a:lnTo>
                  <a:pt x="0" y="125"/>
                </a:lnTo>
                <a:lnTo>
                  <a:pt x="349" y="0"/>
                </a:lnTo>
                <a:close/>
              </a:path>
            </a:pathLst>
          </a:custGeom>
          <a:solidFill>
            <a:schemeClr val="accent3">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94" name="Freeform 293"/>
          <p:cNvSpPr>
            <a:spLocks/>
          </p:cNvSpPr>
          <p:nvPr/>
        </p:nvSpPr>
        <p:spPr bwMode="auto">
          <a:xfrm>
            <a:off x="2842023" y="3048000"/>
            <a:ext cx="217885" cy="100013"/>
          </a:xfrm>
          <a:custGeom>
            <a:avLst/>
            <a:gdLst>
              <a:gd name="T0" fmla="*/ 345 w 366"/>
              <a:gd name="T1" fmla="*/ 0 h 168"/>
              <a:gd name="T2" fmla="*/ 366 w 366"/>
              <a:gd name="T3" fmla="*/ 57 h 168"/>
              <a:gd name="T4" fmla="*/ 17 w 366"/>
              <a:gd name="T5" fmla="*/ 168 h 168"/>
              <a:gd name="T6" fmla="*/ 0 w 366"/>
              <a:gd name="T7" fmla="*/ 115 h 168"/>
              <a:gd name="T8" fmla="*/ 345 w 366"/>
              <a:gd name="T9" fmla="*/ 0 h 168"/>
            </a:gdLst>
            <a:ahLst/>
            <a:cxnLst>
              <a:cxn ang="0">
                <a:pos x="T0" y="T1"/>
              </a:cxn>
              <a:cxn ang="0">
                <a:pos x="T2" y="T3"/>
              </a:cxn>
              <a:cxn ang="0">
                <a:pos x="T4" y="T5"/>
              </a:cxn>
              <a:cxn ang="0">
                <a:pos x="T6" y="T7"/>
              </a:cxn>
              <a:cxn ang="0">
                <a:pos x="T8" y="T9"/>
              </a:cxn>
            </a:cxnLst>
            <a:rect l="0" t="0" r="r" b="b"/>
            <a:pathLst>
              <a:path w="366" h="168">
                <a:moveTo>
                  <a:pt x="345" y="0"/>
                </a:moveTo>
                <a:lnTo>
                  <a:pt x="366" y="57"/>
                </a:lnTo>
                <a:lnTo>
                  <a:pt x="17" y="168"/>
                </a:lnTo>
                <a:lnTo>
                  <a:pt x="0" y="115"/>
                </a:lnTo>
                <a:lnTo>
                  <a:pt x="345"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95" name="Freeform 294"/>
          <p:cNvSpPr>
            <a:spLocks/>
          </p:cNvSpPr>
          <p:nvPr/>
        </p:nvSpPr>
        <p:spPr bwMode="auto">
          <a:xfrm>
            <a:off x="2825354" y="3005138"/>
            <a:ext cx="220266" cy="103585"/>
          </a:xfrm>
          <a:custGeom>
            <a:avLst/>
            <a:gdLst>
              <a:gd name="T0" fmla="*/ 346 w 369"/>
              <a:gd name="T1" fmla="*/ 0 h 173"/>
              <a:gd name="T2" fmla="*/ 369 w 369"/>
              <a:gd name="T3" fmla="*/ 64 h 173"/>
              <a:gd name="T4" fmla="*/ 24 w 369"/>
              <a:gd name="T5" fmla="*/ 173 h 173"/>
              <a:gd name="T6" fmla="*/ 0 w 369"/>
              <a:gd name="T7" fmla="*/ 94 h 173"/>
              <a:gd name="T8" fmla="*/ 346 w 369"/>
              <a:gd name="T9" fmla="*/ 0 h 173"/>
            </a:gdLst>
            <a:ahLst/>
            <a:cxnLst>
              <a:cxn ang="0">
                <a:pos x="T0" y="T1"/>
              </a:cxn>
              <a:cxn ang="0">
                <a:pos x="T2" y="T3"/>
              </a:cxn>
              <a:cxn ang="0">
                <a:pos x="T4" y="T5"/>
              </a:cxn>
              <a:cxn ang="0">
                <a:pos x="T6" y="T7"/>
              </a:cxn>
              <a:cxn ang="0">
                <a:pos x="T8" y="T9"/>
              </a:cxn>
            </a:cxnLst>
            <a:rect l="0" t="0" r="r" b="b"/>
            <a:pathLst>
              <a:path w="369" h="173">
                <a:moveTo>
                  <a:pt x="346" y="0"/>
                </a:moveTo>
                <a:lnTo>
                  <a:pt x="369" y="64"/>
                </a:lnTo>
                <a:lnTo>
                  <a:pt x="24" y="173"/>
                </a:lnTo>
                <a:lnTo>
                  <a:pt x="0" y="94"/>
                </a:lnTo>
                <a:lnTo>
                  <a:pt x="346"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96" name="Freeform 295"/>
          <p:cNvSpPr>
            <a:spLocks/>
          </p:cNvSpPr>
          <p:nvPr/>
        </p:nvSpPr>
        <p:spPr bwMode="auto">
          <a:xfrm>
            <a:off x="2839641" y="3043237"/>
            <a:ext cx="207169" cy="72629"/>
          </a:xfrm>
          <a:custGeom>
            <a:avLst/>
            <a:gdLst>
              <a:gd name="T0" fmla="*/ 345 w 349"/>
              <a:gd name="T1" fmla="*/ 0 h 122"/>
              <a:gd name="T2" fmla="*/ 349 w 349"/>
              <a:gd name="T3" fmla="*/ 7 h 122"/>
              <a:gd name="T4" fmla="*/ 4 w 349"/>
              <a:gd name="T5" fmla="*/ 122 h 122"/>
              <a:gd name="T6" fmla="*/ 0 w 349"/>
              <a:gd name="T7" fmla="*/ 109 h 122"/>
              <a:gd name="T8" fmla="*/ 345 w 349"/>
              <a:gd name="T9" fmla="*/ 0 h 122"/>
            </a:gdLst>
            <a:ahLst/>
            <a:cxnLst>
              <a:cxn ang="0">
                <a:pos x="T0" y="T1"/>
              </a:cxn>
              <a:cxn ang="0">
                <a:pos x="T2" y="T3"/>
              </a:cxn>
              <a:cxn ang="0">
                <a:pos x="T4" y="T5"/>
              </a:cxn>
              <a:cxn ang="0">
                <a:pos x="T6" y="T7"/>
              </a:cxn>
              <a:cxn ang="0">
                <a:pos x="T8" y="T9"/>
              </a:cxn>
            </a:cxnLst>
            <a:rect l="0" t="0" r="r" b="b"/>
            <a:pathLst>
              <a:path w="349" h="122">
                <a:moveTo>
                  <a:pt x="345" y="0"/>
                </a:moveTo>
                <a:lnTo>
                  <a:pt x="349" y="7"/>
                </a:lnTo>
                <a:lnTo>
                  <a:pt x="4" y="122"/>
                </a:lnTo>
                <a:lnTo>
                  <a:pt x="0" y="109"/>
                </a:lnTo>
                <a:lnTo>
                  <a:pt x="345" y="0"/>
                </a:lnTo>
                <a:close/>
              </a:path>
            </a:pathLst>
          </a:custGeom>
          <a:solidFill>
            <a:schemeClr val="accent3">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97" name="Freeform 296"/>
          <p:cNvSpPr>
            <a:spLocks/>
          </p:cNvSpPr>
          <p:nvPr/>
        </p:nvSpPr>
        <p:spPr bwMode="auto">
          <a:xfrm>
            <a:off x="2811066" y="2949178"/>
            <a:ext cx="215504" cy="109538"/>
          </a:xfrm>
          <a:custGeom>
            <a:avLst/>
            <a:gdLst>
              <a:gd name="T0" fmla="*/ 339 w 364"/>
              <a:gd name="T1" fmla="*/ 0 h 185"/>
              <a:gd name="T2" fmla="*/ 364 w 364"/>
              <a:gd name="T3" fmla="*/ 74 h 185"/>
              <a:gd name="T4" fmla="*/ 25 w 364"/>
              <a:gd name="T5" fmla="*/ 185 h 185"/>
              <a:gd name="T6" fmla="*/ 0 w 364"/>
              <a:gd name="T7" fmla="*/ 93 h 185"/>
              <a:gd name="T8" fmla="*/ 339 w 364"/>
              <a:gd name="T9" fmla="*/ 0 h 185"/>
            </a:gdLst>
            <a:ahLst/>
            <a:cxnLst>
              <a:cxn ang="0">
                <a:pos x="T0" y="T1"/>
              </a:cxn>
              <a:cxn ang="0">
                <a:pos x="T2" y="T3"/>
              </a:cxn>
              <a:cxn ang="0">
                <a:pos x="T4" y="T5"/>
              </a:cxn>
              <a:cxn ang="0">
                <a:pos x="T6" y="T7"/>
              </a:cxn>
              <a:cxn ang="0">
                <a:pos x="T8" y="T9"/>
              </a:cxn>
            </a:cxnLst>
            <a:rect l="0" t="0" r="r" b="b"/>
            <a:pathLst>
              <a:path w="364" h="185">
                <a:moveTo>
                  <a:pt x="339" y="0"/>
                </a:moveTo>
                <a:lnTo>
                  <a:pt x="364" y="74"/>
                </a:lnTo>
                <a:lnTo>
                  <a:pt x="25" y="185"/>
                </a:lnTo>
                <a:lnTo>
                  <a:pt x="0" y="93"/>
                </a:lnTo>
                <a:lnTo>
                  <a:pt x="339"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98" name="Freeform 297"/>
          <p:cNvSpPr>
            <a:spLocks/>
          </p:cNvSpPr>
          <p:nvPr/>
        </p:nvSpPr>
        <p:spPr bwMode="auto">
          <a:xfrm>
            <a:off x="2825353" y="2992042"/>
            <a:ext cx="205979" cy="69056"/>
          </a:xfrm>
          <a:custGeom>
            <a:avLst/>
            <a:gdLst>
              <a:gd name="T0" fmla="*/ 339 w 346"/>
              <a:gd name="T1" fmla="*/ 0 h 115"/>
              <a:gd name="T2" fmla="*/ 346 w 346"/>
              <a:gd name="T3" fmla="*/ 21 h 115"/>
              <a:gd name="T4" fmla="*/ 0 w 346"/>
              <a:gd name="T5" fmla="*/ 115 h 115"/>
              <a:gd name="T6" fmla="*/ 0 w 346"/>
              <a:gd name="T7" fmla="*/ 111 h 115"/>
              <a:gd name="T8" fmla="*/ 339 w 346"/>
              <a:gd name="T9" fmla="*/ 0 h 115"/>
            </a:gdLst>
            <a:ahLst/>
            <a:cxnLst>
              <a:cxn ang="0">
                <a:pos x="T0" y="T1"/>
              </a:cxn>
              <a:cxn ang="0">
                <a:pos x="T2" y="T3"/>
              </a:cxn>
              <a:cxn ang="0">
                <a:pos x="T4" y="T5"/>
              </a:cxn>
              <a:cxn ang="0">
                <a:pos x="T6" y="T7"/>
              </a:cxn>
              <a:cxn ang="0">
                <a:pos x="T8" y="T9"/>
              </a:cxn>
            </a:cxnLst>
            <a:rect l="0" t="0" r="r" b="b"/>
            <a:pathLst>
              <a:path w="346" h="115">
                <a:moveTo>
                  <a:pt x="339" y="0"/>
                </a:moveTo>
                <a:lnTo>
                  <a:pt x="346" y="21"/>
                </a:lnTo>
                <a:lnTo>
                  <a:pt x="0" y="115"/>
                </a:lnTo>
                <a:lnTo>
                  <a:pt x="0" y="111"/>
                </a:lnTo>
                <a:lnTo>
                  <a:pt x="339"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99" name="Freeform 298"/>
          <p:cNvSpPr>
            <a:spLocks/>
          </p:cNvSpPr>
          <p:nvPr/>
        </p:nvSpPr>
        <p:spPr bwMode="auto">
          <a:xfrm>
            <a:off x="2797970" y="2905125"/>
            <a:ext cx="213122" cy="92869"/>
          </a:xfrm>
          <a:custGeom>
            <a:avLst/>
            <a:gdLst>
              <a:gd name="T0" fmla="*/ 336 w 359"/>
              <a:gd name="T1" fmla="*/ 0 h 156"/>
              <a:gd name="T2" fmla="*/ 359 w 359"/>
              <a:gd name="T3" fmla="*/ 66 h 156"/>
              <a:gd name="T4" fmla="*/ 17 w 359"/>
              <a:gd name="T5" fmla="*/ 156 h 156"/>
              <a:gd name="T6" fmla="*/ 0 w 359"/>
              <a:gd name="T7" fmla="*/ 88 h 156"/>
              <a:gd name="T8" fmla="*/ 336 w 359"/>
              <a:gd name="T9" fmla="*/ 0 h 156"/>
            </a:gdLst>
            <a:ahLst/>
            <a:cxnLst>
              <a:cxn ang="0">
                <a:pos x="T0" y="T1"/>
              </a:cxn>
              <a:cxn ang="0">
                <a:pos x="T2" y="T3"/>
              </a:cxn>
              <a:cxn ang="0">
                <a:pos x="T4" y="T5"/>
              </a:cxn>
              <a:cxn ang="0">
                <a:pos x="T6" y="T7"/>
              </a:cxn>
              <a:cxn ang="0">
                <a:pos x="T8" y="T9"/>
              </a:cxn>
            </a:cxnLst>
            <a:rect l="0" t="0" r="r" b="b"/>
            <a:pathLst>
              <a:path w="359" h="156">
                <a:moveTo>
                  <a:pt x="336" y="0"/>
                </a:moveTo>
                <a:lnTo>
                  <a:pt x="359" y="66"/>
                </a:lnTo>
                <a:lnTo>
                  <a:pt x="17" y="156"/>
                </a:lnTo>
                <a:lnTo>
                  <a:pt x="0" y="88"/>
                </a:lnTo>
                <a:lnTo>
                  <a:pt x="336" y="0"/>
                </a:lnTo>
                <a:close/>
              </a:path>
            </a:pathLst>
          </a:custGeom>
          <a:solidFill>
            <a:schemeClr val="accent3">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00" name="Freeform 299"/>
          <p:cNvSpPr>
            <a:spLocks/>
          </p:cNvSpPr>
          <p:nvPr/>
        </p:nvSpPr>
        <p:spPr bwMode="auto">
          <a:xfrm>
            <a:off x="2784873" y="2857500"/>
            <a:ext cx="211931" cy="96441"/>
          </a:xfrm>
          <a:custGeom>
            <a:avLst/>
            <a:gdLst>
              <a:gd name="T0" fmla="*/ 333 w 356"/>
              <a:gd name="T1" fmla="*/ 0 h 162"/>
              <a:gd name="T2" fmla="*/ 356 w 356"/>
              <a:gd name="T3" fmla="*/ 73 h 162"/>
              <a:gd name="T4" fmla="*/ 22 w 356"/>
              <a:gd name="T5" fmla="*/ 162 h 162"/>
              <a:gd name="T6" fmla="*/ 0 w 356"/>
              <a:gd name="T7" fmla="*/ 66 h 162"/>
              <a:gd name="T8" fmla="*/ 7 w 356"/>
              <a:gd name="T9" fmla="*/ 64 h 162"/>
              <a:gd name="T10" fmla="*/ 333 w 356"/>
              <a:gd name="T11" fmla="*/ 0 h 162"/>
            </a:gdLst>
            <a:ahLst/>
            <a:cxnLst>
              <a:cxn ang="0">
                <a:pos x="T0" y="T1"/>
              </a:cxn>
              <a:cxn ang="0">
                <a:pos x="T2" y="T3"/>
              </a:cxn>
              <a:cxn ang="0">
                <a:pos x="T4" y="T5"/>
              </a:cxn>
              <a:cxn ang="0">
                <a:pos x="T6" y="T7"/>
              </a:cxn>
              <a:cxn ang="0">
                <a:pos x="T8" y="T9"/>
              </a:cxn>
              <a:cxn ang="0">
                <a:pos x="T10" y="T11"/>
              </a:cxn>
            </a:cxnLst>
            <a:rect l="0" t="0" r="r" b="b"/>
            <a:pathLst>
              <a:path w="356" h="162">
                <a:moveTo>
                  <a:pt x="333" y="0"/>
                </a:moveTo>
                <a:lnTo>
                  <a:pt x="356" y="73"/>
                </a:lnTo>
                <a:lnTo>
                  <a:pt x="22" y="162"/>
                </a:lnTo>
                <a:lnTo>
                  <a:pt x="0" y="66"/>
                </a:lnTo>
                <a:lnTo>
                  <a:pt x="7" y="64"/>
                </a:lnTo>
                <a:lnTo>
                  <a:pt x="333" y="0"/>
                </a:lnTo>
                <a:close/>
              </a:path>
            </a:pathLst>
          </a:custGeom>
          <a:solidFill>
            <a:schemeClr val="accent2">
              <a:alpha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01" name="Freeform 300"/>
          <p:cNvSpPr>
            <a:spLocks/>
          </p:cNvSpPr>
          <p:nvPr/>
        </p:nvSpPr>
        <p:spPr bwMode="auto">
          <a:xfrm>
            <a:off x="2772966" y="2789635"/>
            <a:ext cx="207169" cy="105966"/>
          </a:xfrm>
          <a:custGeom>
            <a:avLst/>
            <a:gdLst>
              <a:gd name="T0" fmla="*/ 322 w 349"/>
              <a:gd name="T1" fmla="*/ 0 h 180"/>
              <a:gd name="T2" fmla="*/ 349 w 349"/>
              <a:gd name="T3" fmla="*/ 95 h 180"/>
              <a:gd name="T4" fmla="*/ 28 w 349"/>
              <a:gd name="T5" fmla="*/ 180 h 180"/>
              <a:gd name="T6" fmla="*/ 21 w 349"/>
              <a:gd name="T7" fmla="*/ 180 h 180"/>
              <a:gd name="T8" fmla="*/ 0 w 349"/>
              <a:gd name="T9" fmla="*/ 63 h 180"/>
              <a:gd name="T10" fmla="*/ 322 w 349"/>
              <a:gd name="T11" fmla="*/ 0 h 180"/>
            </a:gdLst>
            <a:ahLst/>
            <a:cxnLst>
              <a:cxn ang="0">
                <a:pos x="T0" y="T1"/>
              </a:cxn>
              <a:cxn ang="0">
                <a:pos x="T2" y="T3"/>
              </a:cxn>
              <a:cxn ang="0">
                <a:pos x="T4" y="T5"/>
              </a:cxn>
              <a:cxn ang="0">
                <a:pos x="T6" y="T7"/>
              </a:cxn>
              <a:cxn ang="0">
                <a:pos x="T8" y="T9"/>
              </a:cxn>
              <a:cxn ang="0">
                <a:pos x="T10" y="T11"/>
              </a:cxn>
            </a:cxnLst>
            <a:rect l="0" t="0" r="r" b="b"/>
            <a:pathLst>
              <a:path w="349" h="180">
                <a:moveTo>
                  <a:pt x="322" y="0"/>
                </a:moveTo>
                <a:lnTo>
                  <a:pt x="349" y="95"/>
                </a:lnTo>
                <a:lnTo>
                  <a:pt x="28" y="180"/>
                </a:lnTo>
                <a:lnTo>
                  <a:pt x="21" y="180"/>
                </a:lnTo>
                <a:lnTo>
                  <a:pt x="0" y="63"/>
                </a:lnTo>
                <a:lnTo>
                  <a:pt x="322"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02" name="Freeform 301"/>
          <p:cNvSpPr>
            <a:spLocks/>
          </p:cNvSpPr>
          <p:nvPr/>
        </p:nvSpPr>
        <p:spPr bwMode="auto">
          <a:xfrm>
            <a:off x="2789635" y="2845594"/>
            <a:ext cx="194072" cy="50006"/>
          </a:xfrm>
          <a:custGeom>
            <a:avLst/>
            <a:gdLst>
              <a:gd name="T0" fmla="*/ 321 w 326"/>
              <a:gd name="T1" fmla="*/ 0 h 85"/>
              <a:gd name="T2" fmla="*/ 326 w 326"/>
              <a:gd name="T3" fmla="*/ 21 h 85"/>
              <a:gd name="T4" fmla="*/ 0 w 326"/>
              <a:gd name="T5" fmla="*/ 85 h 85"/>
              <a:gd name="T6" fmla="*/ 321 w 326"/>
              <a:gd name="T7" fmla="*/ 0 h 85"/>
            </a:gdLst>
            <a:ahLst/>
            <a:cxnLst>
              <a:cxn ang="0">
                <a:pos x="T0" y="T1"/>
              </a:cxn>
              <a:cxn ang="0">
                <a:pos x="T2" y="T3"/>
              </a:cxn>
              <a:cxn ang="0">
                <a:pos x="T4" y="T5"/>
              </a:cxn>
              <a:cxn ang="0">
                <a:pos x="T6" y="T7"/>
              </a:cxn>
            </a:cxnLst>
            <a:rect l="0" t="0" r="r" b="b"/>
            <a:pathLst>
              <a:path w="326" h="85">
                <a:moveTo>
                  <a:pt x="321" y="0"/>
                </a:moveTo>
                <a:lnTo>
                  <a:pt x="326" y="21"/>
                </a:lnTo>
                <a:lnTo>
                  <a:pt x="0" y="85"/>
                </a:lnTo>
                <a:lnTo>
                  <a:pt x="321" y="0"/>
                </a:lnTo>
                <a:close/>
              </a:path>
            </a:pathLst>
          </a:custGeom>
          <a:solidFill>
            <a:schemeClr val="accent3">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03" name="Freeform 302"/>
          <p:cNvSpPr>
            <a:spLocks/>
          </p:cNvSpPr>
          <p:nvPr/>
        </p:nvSpPr>
        <p:spPr bwMode="auto">
          <a:xfrm>
            <a:off x="2764632" y="2742010"/>
            <a:ext cx="200025" cy="83344"/>
          </a:xfrm>
          <a:custGeom>
            <a:avLst/>
            <a:gdLst>
              <a:gd name="T0" fmla="*/ 315 w 335"/>
              <a:gd name="T1" fmla="*/ 0 h 140"/>
              <a:gd name="T2" fmla="*/ 335 w 335"/>
              <a:gd name="T3" fmla="*/ 78 h 140"/>
              <a:gd name="T4" fmla="*/ 13 w 335"/>
              <a:gd name="T5" fmla="*/ 140 h 140"/>
              <a:gd name="T6" fmla="*/ 0 w 335"/>
              <a:gd name="T7" fmla="*/ 63 h 140"/>
              <a:gd name="T8" fmla="*/ 315 w 335"/>
              <a:gd name="T9" fmla="*/ 0 h 140"/>
            </a:gdLst>
            <a:ahLst/>
            <a:cxnLst>
              <a:cxn ang="0">
                <a:pos x="T0" y="T1"/>
              </a:cxn>
              <a:cxn ang="0">
                <a:pos x="T2" y="T3"/>
              </a:cxn>
              <a:cxn ang="0">
                <a:pos x="T4" y="T5"/>
              </a:cxn>
              <a:cxn ang="0">
                <a:pos x="T6" y="T7"/>
              </a:cxn>
              <a:cxn ang="0">
                <a:pos x="T8" y="T9"/>
              </a:cxn>
            </a:cxnLst>
            <a:rect l="0" t="0" r="r" b="b"/>
            <a:pathLst>
              <a:path w="335" h="140">
                <a:moveTo>
                  <a:pt x="315" y="0"/>
                </a:moveTo>
                <a:lnTo>
                  <a:pt x="335" y="78"/>
                </a:lnTo>
                <a:lnTo>
                  <a:pt x="13" y="140"/>
                </a:lnTo>
                <a:lnTo>
                  <a:pt x="0" y="63"/>
                </a:lnTo>
                <a:lnTo>
                  <a:pt x="315" y="0"/>
                </a:lnTo>
                <a:close/>
              </a:path>
            </a:pathLst>
          </a:custGeom>
          <a:solidFill>
            <a:schemeClr val="accent3">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04" name="Freeform 303"/>
          <p:cNvSpPr>
            <a:spLocks/>
          </p:cNvSpPr>
          <p:nvPr/>
        </p:nvSpPr>
        <p:spPr bwMode="auto">
          <a:xfrm>
            <a:off x="2761060" y="2719387"/>
            <a:ext cx="190500" cy="52388"/>
          </a:xfrm>
          <a:custGeom>
            <a:avLst/>
            <a:gdLst>
              <a:gd name="T0" fmla="*/ 311 w 321"/>
              <a:gd name="T1" fmla="*/ 0 h 86"/>
              <a:gd name="T2" fmla="*/ 321 w 321"/>
              <a:gd name="T3" fmla="*/ 37 h 86"/>
              <a:gd name="T4" fmla="*/ 4 w 321"/>
              <a:gd name="T5" fmla="*/ 86 h 86"/>
              <a:gd name="T6" fmla="*/ 0 w 321"/>
              <a:gd name="T7" fmla="*/ 52 h 86"/>
              <a:gd name="T8" fmla="*/ 311 w 321"/>
              <a:gd name="T9" fmla="*/ 0 h 86"/>
            </a:gdLst>
            <a:ahLst/>
            <a:cxnLst>
              <a:cxn ang="0">
                <a:pos x="T0" y="T1"/>
              </a:cxn>
              <a:cxn ang="0">
                <a:pos x="T2" y="T3"/>
              </a:cxn>
              <a:cxn ang="0">
                <a:pos x="T4" y="T5"/>
              </a:cxn>
              <a:cxn ang="0">
                <a:pos x="T6" y="T7"/>
              </a:cxn>
              <a:cxn ang="0">
                <a:pos x="T8" y="T9"/>
              </a:cxn>
            </a:cxnLst>
            <a:rect l="0" t="0" r="r" b="b"/>
            <a:pathLst>
              <a:path w="321" h="86">
                <a:moveTo>
                  <a:pt x="311" y="0"/>
                </a:moveTo>
                <a:lnTo>
                  <a:pt x="321" y="37"/>
                </a:lnTo>
                <a:lnTo>
                  <a:pt x="4" y="86"/>
                </a:lnTo>
                <a:lnTo>
                  <a:pt x="0" y="52"/>
                </a:lnTo>
                <a:lnTo>
                  <a:pt x="311"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05" name="Freeform 304"/>
          <p:cNvSpPr>
            <a:spLocks/>
          </p:cNvSpPr>
          <p:nvPr/>
        </p:nvSpPr>
        <p:spPr bwMode="auto">
          <a:xfrm>
            <a:off x="2753917" y="2665810"/>
            <a:ext cx="192881" cy="82154"/>
          </a:xfrm>
          <a:custGeom>
            <a:avLst/>
            <a:gdLst>
              <a:gd name="T0" fmla="*/ 301 w 322"/>
              <a:gd name="T1" fmla="*/ 0 h 138"/>
              <a:gd name="T2" fmla="*/ 322 w 322"/>
              <a:gd name="T3" fmla="*/ 89 h 138"/>
              <a:gd name="T4" fmla="*/ 9 w 322"/>
              <a:gd name="T5" fmla="*/ 138 h 138"/>
              <a:gd name="T6" fmla="*/ 0 w 322"/>
              <a:gd name="T7" fmla="*/ 57 h 138"/>
              <a:gd name="T8" fmla="*/ 301 w 322"/>
              <a:gd name="T9" fmla="*/ 0 h 138"/>
            </a:gdLst>
            <a:ahLst/>
            <a:cxnLst>
              <a:cxn ang="0">
                <a:pos x="T0" y="T1"/>
              </a:cxn>
              <a:cxn ang="0">
                <a:pos x="T2" y="T3"/>
              </a:cxn>
              <a:cxn ang="0">
                <a:pos x="T4" y="T5"/>
              </a:cxn>
              <a:cxn ang="0">
                <a:pos x="T6" y="T7"/>
              </a:cxn>
              <a:cxn ang="0">
                <a:pos x="T8" y="T9"/>
              </a:cxn>
            </a:cxnLst>
            <a:rect l="0" t="0" r="r" b="b"/>
            <a:pathLst>
              <a:path w="322" h="138">
                <a:moveTo>
                  <a:pt x="301" y="0"/>
                </a:moveTo>
                <a:lnTo>
                  <a:pt x="322" y="89"/>
                </a:lnTo>
                <a:lnTo>
                  <a:pt x="9" y="138"/>
                </a:lnTo>
                <a:lnTo>
                  <a:pt x="0" y="57"/>
                </a:lnTo>
                <a:lnTo>
                  <a:pt x="301"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06" name="Freeform 305"/>
          <p:cNvSpPr>
            <a:spLocks/>
          </p:cNvSpPr>
          <p:nvPr/>
        </p:nvSpPr>
        <p:spPr bwMode="auto">
          <a:xfrm>
            <a:off x="2759869" y="2718197"/>
            <a:ext cx="186929" cy="33338"/>
          </a:xfrm>
          <a:custGeom>
            <a:avLst/>
            <a:gdLst>
              <a:gd name="T0" fmla="*/ 313 w 313"/>
              <a:gd name="T1" fmla="*/ 0 h 54"/>
              <a:gd name="T2" fmla="*/ 313 w 313"/>
              <a:gd name="T3" fmla="*/ 2 h 54"/>
              <a:gd name="T4" fmla="*/ 2 w 313"/>
              <a:gd name="T5" fmla="*/ 54 h 54"/>
              <a:gd name="T6" fmla="*/ 0 w 313"/>
              <a:gd name="T7" fmla="*/ 49 h 54"/>
              <a:gd name="T8" fmla="*/ 313 w 313"/>
              <a:gd name="T9" fmla="*/ 0 h 54"/>
            </a:gdLst>
            <a:ahLst/>
            <a:cxnLst>
              <a:cxn ang="0">
                <a:pos x="T0" y="T1"/>
              </a:cxn>
              <a:cxn ang="0">
                <a:pos x="T2" y="T3"/>
              </a:cxn>
              <a:cxn ang="0">
                <a:pos x="T4" y="T5"/>
              </a:cxn>
              <a:cxn ang="0">
                <a:pos x="T6" y="T7"/>
              </a:cxn>
              <a:cxn ang="0">
                <a:pos x="T8" y="T9"/>
              </a:cxn>
            </a:cxnLst>
            <a:rect l="0" t="0" r="r" b="b"/>
            <a:pathLst>
              <a:path w="313" h="54">
                <a:moveTo>
                  <a:pt x="313" y="0"/>
                </a:moveTo>
                <a:lnTo>
                  <a:pt x="313" y="2"/>
                </a:lnTo>
                <a:lnTo>
                  <a:pt x="2" y="54"/>
                </a:lnTo>
                <a:lnTo>
                  <a:pt x="0" y="49"/>
                </a:lnTo>
                <a:lnTo>
                  <a:pt x="313" y="0"/>
                </a:lnTo>
                <a:close/>
              </a:path>
            </a:pathLst>
          </a:custGeom>
          <a:solidFill>
            <a:schemeClr val="accent3">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07" name="Freeform 306"/>
          <p:cNvSpPr>
            <a:spLocks/>
          </p:cNvSpPr>
          <p:nvPr/>
        </p:nvSpPr>
        <p:spPr bwMode="auto">
          <a:xfrm>
            <a:off x="2751535" y="2625329"/>
            <a:ext cx="178594" cy="54769"/>
          </a:xfrm>
          <a:custGeom>
            <a:avLst/>
            <a:gdLst>
              <a:gd name="T0" fmla="*/ 292 w 302"/>
              <a:gd name="T1" fmla="*/ 0 h 93"/>
              <a:gd name="T2" fmla="*/ 302 w 302"/>
              <a:gd name="T3" fmla="*/ 42 h 93"/>
              <a:gd name="T4" fmla="*/ 4 w 302"/>
              <a:gd name="T5" fmla="*/ 93 h 93"/>
              <a:gd name="T6" fmla="*/ 0 w 302"/>
              <a:gd name="T7" fmla="*/ 55 h 93"/>
              <a:gd name="T8" fmla="*/ 292 w 302"/>
              <a:gd name="T9" fmla="*/ 0 h 93"/>
            </a:gdLst>
            <a:ahLst/>
            <a:cxnLst>
              <a:cxn ang="0">
                <a:pos x="T0" y="T1"/>
              </a:cxn>
              <a:cxn ang="0">
                <a:pos x="T2" y="T3"/>
              </a:cxn>
              <a:cxn ang="0">
                <a:pos x="T4" y="T5"/>
              </a:cxn>
              <a:cxn ang="0">
                <a:pos x="T6" y="T7"/>
              </a:cxn>
              <a:cxn ang="0">
                <a:pos x="T8" y="T9"/>
              </a:cxn>
            </a:cxnLst>
            <a:rect l="0" t="0" r="r" b="b"/>
            <a:pathLst>
              <a:path w="302" h="93">
                <a:moveTo>
                  <a:pt x="292" y="0"/>
                </a:moveTo>
                <a:lnTo>
                  <a:pt x="302" y="42"/>
                </a:lnTo>
                <a:lnTo>
                  <a:pt x="4" y="93"/>
                </a:lnTo>
                <a:lnTo>
                  <a:pt x="0" y="55"/>
                </a:lnTo>
                <a:lnTo>
                  <a:pt x="292"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08" name="Freeform 307"/>
          <p:cNvSpPr>
            <a:spLocks/>
          </p:cNvSpPr>
          <p:nvPr/>
        </p:nvSpPr>
        <p:spPr bwMode="auto">
          <a:xfrm>
            <a:off x="2753916" y="2650331"/>
            <a:ext cx="179785" cy="48816"/>
          </a:xfrm>
          <a:custGeom>
            <a:avLst/>
            <a:gdLst>
              <a:gd name="T0" fmla="*/ 298 w 303"/>
              <a:gd name="T1" fmla="*/ 0 h 83"/>
              <a:gd name="T2" fmla="*/ 303 w 303"/>
              <a:gd name="T3" fmla="*/ 26 h 83"/>
              <a:gd name="T4" fmla="*/ 2 w 303"/>
              <a:gd name="T5" fmla="*/ 83 h 83"/>
              <a:gd name="T6" fmla="*/ 0 w 303"/>
              <a:gd name="T7" fmla="*/ 51 h 83"/>
              <a:gd name="T8" fmla="*/ 298 w 303"/>
              <a:gd name="T9" fmla="*/ 0 h 83"/>
            </a:gdLst>
            <a:ahLst/>
            <a:cxnLst>
              <a:cxn ang="0">
                <a:pos x="T0" y="T1"/>
              </a:cxn>
              <a:cxn ang="0">
                <a:pos x="T2" y="T3"/>
              </a:cxn>
              <a:cxn ang="0">
                <a:pos x="T4" y="T5"/>
              </a:cxn>
              <a:cxn ang="0">
                <a:pos x="T6" y="T7"/>
              </a:cxn>
              <a:cxn ang="0">
                <a:pos x="T8" y="T9"/>
              </a:cxn>
            </a:cxnLst>
            <a:rect l="0" t="0" r="r" b="b"/>
            <a:pathLst>
              <a:path w="303" h="83">
                <a:moveTo>
                  <a:pt x="298" y="0"/>
                </a:moveTo>
                <a:lnTo>
                  <a:pt x="303" y="26"/>
                </a:lnTo>
                <a:lnTo>
                  <a:pt x="2" y="83"/>
                </a:lnTo>
                <a:lnTo>
                  <a:pt x="0" y="51"/>
                </a:lnTo>
                <a:lnTo>
                  <a:pt x="298" y="0"/>
                </a:lnTo>
                <a:close/>
              </a:path>
            </a:pathLst>
          </a:custGeom>
          <a:solidFill>
            <a:schemeClr val="accent2">
              <a:alpha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09" name="Freeform 308"/>
          <p:cNvSpPr>
            <a:spLocks/>
          </p:cNvSpPr>
          <p:nvPr/>
        </p:nvSpPr>
        <p:spPr bwMode="auto">
          <a:xfrm>
            <a:off x="2749153" y="2613423"/>
            <a:ext cx="176213" cy="35719"/>
          </a:xfrm>
          <a:custGeom>
            <a:avLst/>
            <a:gdLst>
              <a:gd name="T0" fmla="*/ 292 w 295"/>
              <a:gd name="T1" fmla="*/ 0 h 61"/>
              <a:gd name="T2" fmla="*/ 295 w 295"/>
              <a:gd name="T3" fmla="*/ 17 h 61"/>
              <a:gd name="T4" fmla="*/ 1 w 295"/>
              <a:gd name="T5" fmla="*/ 61 h 61"/>
              <a:gd name="T6" fmla="*/ 0 w 295"/>
              <a:gd name="T7" fmla="*/ 36 h 61"/>
              <a:gd name="T8" fmla="*/ 292 w 295"/>
              <a:gd name="T9" fmla="*/ 0 h 61"/>
            </a:gdLst>
            <a:ahLst/>
            <a:cxnLst>
              <a:cxn ang="0">
                <a:pos x="T0" y="T1"/>
              </a:cxn>
              <a:cxn ang="0">
                <a:pos x="T2" y="T3"/>
              </a:cxn>
              <a:cxn ang="0">
                <a:pos x="T4" y="T5"/>
              </a:cxn>
              <a:cxn ang="0">
                <a:pos x="T6" y="T7"/>
              </a:cxn>
              <a:cxn ang="0">
                <a:pos x="T8" y="T9"/>
              </a:cxn>
            </a:cxnLst>
            <a:rect l="0" t="0" r="r" b="b"/>
            <a:pathLst>
              <a:path w="295" h="61">
                <a:moveTo>
                  <a:pt x="292" y="0"/>
                </a:moveTo>
                <a:lnTo>
                  <a:pt x="295" y="17"/>
                </a:lnTo>
                <a:lnTo>
                  <a:pt x="1" y="61"/>
                </a:lnTo>
                <a:lnTo>
                  <a:pt x="0" y="36"/>
                </a:lnTo>
                <a:lnTo>
                  <a:pt x="292"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10" name="Freeform 309"/>
          <p:cNvSpPr>
            <a:spLocks/>
          </p:cNvSpPr>
          <p:nvPr/>
        </p:nvSpPr>
        <p:spPr bwMode="auto">
          <a:xfrm>
            <a:off x="2757488" y="2265760"/>
            <a:ext cx="123825" cy="16669"/>
          </a:xfrm>
          <a:custGeom>
            <a:avLst/>
            <a:gdLst>
              <a:gd name="T0" fmla="*/ 205 w 207"/>
              <a:gd name="T1" fmla="*/ 0 h 28"/>
              <a:gd name="T2" fmla="*/ 207 w 207"/>
              <a:gd name="T3" fmla="*/ 18 h 28"/>
              <a:gd name="T4" fmla="*/ 0 w 207"/>
              <a:gd name="T5" fmla="*/ 28 h 28"/>
              <a:gd name="T6" fmla="*/ 3 w 207"/>
              <a:gd name="T7" fmla="*/ 7 h 28"/>
              <a:gd name="T8" fmla="*/ 205 w 207"/>
              <a:gd name="T9" fmla="*/ 0 h 28"/>
            </a:gdLst>
            <a:ahLst/>
            <a:cxnLst>
              <a:cxn ang="0">
                <a:pos x="T0" y="T1"/>
              </a:cxn>
              <a:cxn ang="0">
                <a:pos x="T2" y="T3"/>
              </a:cxn>
              <a:cxn ang="0">
                <a:pos x="T4" y="T5"/>
              </a:cxn>
              <a:cxn ang="0">
                <a:pos x="T6" y="T7"/>
              </a:cxn>
              <a:cxn ang="0">
                <a:pos x="T8" y="T9"/>
              </a:cxn>
            </a:cxnLst>
            <a:rect l="0" t="0" r="r" b="b"/>
            <a:pathLst>
              <a:path w="207" h="28">
                <a:moveTo>
                  <a:pt x="205" y="0"/>
                </a:moveTo>
                <a:lnTo>
                  <a:pt x="207" y="18"/>
                </a:lnTo>
                <a:lnTo>
                  <a:pt x="0" y="28"/>
                </a:lnTo>
                <a:lnTo>
                  <a:pt x="3" y="7"/>
                </a:lnTo>
                <a:lnTo>
                  <a:pt x="205" y="0"/>
                </a:lnTo>
                <a:close/>
              </a:path>
            </a:pathLst>
          </a:custGeom>
          <a:solidFill>
            <a:schemeClr val="accent2">
              <a:alpha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11" name="Freeform 310"/>
          <p:cNvSpPr>
            <a:spLocks/>
          </p:cNvSpPr>
          <p:nvPr/>
        </p:nvSpPr>
        <p:spPr bwMode="auto">
          <a:xfrm>
            <a:off x="2751535" y="2312194"/>
            <a:ext cx="134541" cy="40481"/>
          </a:xfrm>
          <a:custGeom>
            <a:avLst/>
            <a:gdLst>
              <a:gd name="T0" fmla="*/ 221 w 226"/>
              <a:gd name="T1" fmla="*/ 0 h 68"/>
              <a:gd name="T2" fmla="*/ 226 w 226"/>
              <a:gd name="T3" fmla="*/ 60 h 68"/>
              <a:gd name="T4" fmla="*/ 0 w 226"/>
              <a:gd name="T5" fmla="*/ 68 h 68"/>
              <a:gd name="T6" fmla="*/ 6 w 226"/>
              <a:gd name="T7" fmla="*/ 9 h 68"/>
              <a:gd name="T8" fmla="*/ 221 w 226"/>
              <a:gd name="T9" fmla="*/ 0 h 68"/>
            </a:gdLst>
            <a:ahLst/>
            <a:cxnLst>
              <a:cxn ang="0">
                <a:pos x="T0" y="T1"/>
              </a:cxn>
              <a:cxn ang="0">
                <a:pos x="T2" y="T3"/>
              </a:cxn>
              <a:cxn ang="0">
                <a:pos x="T4" y="T5"/>
              </a:cxn>
              <a:cxn ang="0">
                <a:pos x="T6" y="T7"/>
              </a:cxn>
              <a:cxn ang="0">
                <a:pos x="T8" y="T9"/>
              </a:cxn>
            </a:cxnLst>
            <a:rect l="0" t="0" r="r" b="b"/>
            <a:pathLst>
              <a:path w="226" h="68">
                <a:moveTo>
                  <a:pt x="221" y="0"/>
                </a:moveTo>
                <a:lnTo>
                  <a:pt x="226" y="60"/>
                </a:lnTo>
                <a:lnTo>
                  <a:pt x="0" y="68"/>
                </a:lnTo>
                <a:lnTo>
                  <a:pt x="6" y="9"/>
                </a:lnTo>
                <a:lnTo>
                  <a:pt x="221" y="0"/>
                </a:lnTo>
                <a:close/>
              </a:path>
            </a:pathLst>
          </a:custGeom>
          <a:solidFill>
            <a:schemeClr val="accent3">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12" name="Freeform 311"/>
          <p:cNvSpPr>
            <a:spLocks/>
          </p:cNvSpPr>
          <p:nvPr/>
        </p:nvSpPr>
        <p:spPr bwMode="auto">
          <a:xfrm>
            <a:off x="2749153" y="2366962"/>
            <a:ext cx="139304" cy="14288"/>
          </a:xfrm>
          <a:custGeom>
            <a:avLst/>
            <a:gdLst>
              <a:gd name="T0" fmla="*/ 231 w 233"/>
              <a:gd name="T1" fmla="*/ 0 h 25"/>
              <a:gd name="T2" fmla="*/ 233 w 233"/>
              <a:gd name="T3" fmla="*/ 21 h 25"/>
              <a:gd name="T4" fmla="*/ 0 w 233"/>
              <a:gd name="T5" fmla="*/ 25 h 25"/>
              <a:gd name="T6" fmla="*/ 0 w 233"/>
              <a:gd name="T7" fmla="*/ 10 h 25"/>
              <a:gd name="T8" fmla="*/ 231 w 233"/>
              <a:gd name="T9" fmla="*/ 0 h 25"/>
            </a:gdLst>
            <a:ahLst/>
            <a:cxnLst>
              <a:cxn ang="0">
                <a:pos x="T0" y="T1"/>
              </a:cxn>
              <a:cxn ang="0">
                <a:pos x="T2" y="T3"/>
              </a:cxn>
              <a:cxn ang="0">
                <a:pos x="T4" y="T5"/>
              </a:cxn>
              <a:cxn ang="0">
                <a:pos x="T6" y="T7"/>
              </a:cxn>
              <a:cxn ang="0">
                <a:pos x="T8" y="T9"/>
              </a:cxn>
            </a:cxnLst>
            <a:rect l="0" t="0" r="r" b="b"/>
            <a:pathLst>
              <a:path w="233" h="25">
                <a:moveTo>
                  <a:pt x="231" y="0"/>
                </a:moveTo>
                <a:lnTo>
                  <a:pt x="233" y="21"/>
                </a:lnTo>
                <a:lnTo>
                  <a:pt x="0" y="25"/>
                </a:lnTo>
                <a:lnTo>
                  <a:pt x="0" y="10"/>
                </a:lnTo>
                <a:lnTo>
                  <a:pt x="231"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13" name="Freeform 312"/>
          <p:cNvSpPr>
            <a:spLocks/>
          </p:cNvSpPr>
          <p:nvPr/>
        </p:nvSpPr>
        <p:spPr bwMode="auto">
          <a:xfrm>
            <a:off x="2746772" y="2384823"/>
            <a:ext cx="144066" cy="27385"/>
          </a:xfrm>
          <a:custGeom>
            <a:avLst/>
            <a:gdLst>
              <a:gd name="T0" fmla="*/ 239 w 243"/>
              <a:gd name="T1" fmla="*/ 0 h 45"/>
              <a:gd name="T2" fmla="*/ 243 w 243"/>
              <a:gd name="T3" fmla="*/ 39 h 45"/>
              <a:gd name="T4" fmla="*/ 0 w 243"/>
              <a:gd name="T5" fmla="*/ 45 h 45"/>
              <a:gd name="T6" fmla="*/ 2 w 243"/>
              <a:gd name="T7" fmla="*/ 9 h 45"/>
              <a:gd name="T8" fmla="*/ 239 w 243"/>
              <a:gd name="T9" fmla="*/ 0 h 45"/>
            </a:gdLst>
            <a:ahLst/>
            <a:cxnLst>
              <a:cxn ang="0">
                <a:pos x="T0" y="T1"/>
              </a:cxn>
              <a:cxn ang="0">
                <a:pos x="T2" y="T3"/>
              </a:cxn>
              <a:cxn ang="0">
                <a:pos x="T4" y="T5"/>
              </a:cxn>
              <a:cxn ang="0">
                <a:pos x="T6" y="T7"/>
              </a:cxn>
              <a:cxn ang="0">
                <a:pos x="T8" y="T9"/>
              </a:cxn>
            </a:cxnLst>
            <a:rect l="0" t="0" r="r" b="b"/>
            <a:pathLst>
              <a:path w="243" h="45">
                <a:moveTo>
                  <a:pt x="239" y="0"/>
                </a:moveTo>
                <a:lnTo>
                  <a:pt x="243" y="39"/>
                </a:lnTo>
                <a:lnTo>
                  <a:pt x="0" y="45"/>
                </a:lnTo>
                <a:lnTo>
                  <a:pt x="2" y="9"/>
                </a:lnTo>
                <a:lnTo>
                  <a:pt x="239" y="0"/>
                </a:lnTo>
                <a:close/>
              </a:path>
            </a:pathLst>
          </a:custGeom>
          <a:solidFill>
            <a:schemeClr val="accent2">
              <a:alpha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14" name="Freeform 313"/>
          <p:cNvSpPr>
            <a:spLocks/>
          </p:cNvSpPr>
          <p:nvPr/>
        </p:nvSpPr>
        <p:spPr bwMode="auto">
          <a:xfrm>
            <a:off x="2747964" y="2380060"/>
            <a:ext cx="141685" cy="10716"/>
          </a:xfrm>
          <a:custGeom>
            <a:avLst/>
            <a:gdLst>
              <a:gd name="T0" fmla="*/ 235 w 237"/>
              <a:gd name="T1" fmla="*/ 0 h 19"/>
              <a:gd name="T2" fmla="*/ 237 w 237"/>
              <a:gd name="T3" fmla="*/ 10 h 19"/>
              <a:gd name="T4" fmla="*/ 0 w 237"/>
              <a:gd name="T5" fmla="*/ 19 h 19"/>
              <a:gd name="T6" fmla="*/ 2 w 237"/>
              <a:gd name="T7" fmla="*/ 4 h 19"/>
              <a:gd name="T8" fmla="*/ 235 w 237"/>
              <a:gd name="T9" fmla="*/ 0 h 19"/>
            </a:gdLst>
            <a:ahLst/>
            <a:cxnLst>
              <a:cxn ang="0">
                <a:pos x="T0" y="T1"/>
              </a:cxn>
              <a:cxn ang="0">
                <a:pos x="T2" y="T3"/>
              </a:cxn>
              <a:cxn ang="0">
                <a:pos x="T4" y="T5"/>
              </a:cxn>
              <a:cxn ang="0">
                <a:pos x="T6" y="T7"/>
              </a:cxn>
              <a:cxn ang="0">
                <a:pos x="T8" y="T9"/>
              </a:cxn>
            </a:cxnLst>
            <a:rect l="0" t="0" r="r" b="b"/>
            <a:pathLst>
              <a:path w="237" h="19">
                <a:moveTo>
                  <a:pt x="235" y="0"/>
                </a:moveTo>
                <a:lnTo>
                  <a:pt x="237" y="10"/>
                </a:lnTo>
                <a:lnTo>
                  <a:pt x="0" y="19"/>
                </a:lnTo>
                <a:lnTo>
                  <a:pt x="2" y="4"/>
                </a:lnTo>
                <a:lnTo>
                  <a:pt x="235"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15" name="Freeform 314"/>
          <p:cNvSpPr>
            <a:spLocks/>
          </p:cNvSpPr>
          <p:nvPr/>
        </p:nvSpPr>
        <p:spPr bwMode="auto">
          <a:xfrm>
            <a:off x="2744391" y="2425303"/>
            <a:ext cx="151210" cy="33338"/>
          </a:xfrm>
          <a:custGeom>
            <a:avLst/>
            <a:gdLst>
              <a:gd name="T0" fmla="*/ 249 w 254"/>
              <a:gd name="T1" fmla="*/ 0 h 57"/>
              <a:gd name="T2" fmla="*/ 254 w 254"/>
              <a:gd name="T3" fmla="*/ 40 h 57"/>
              <a:gd name="T4" fmla="*/ 220 w 254"/>
              <a:gd name="T5" fmla="*/ 42 h 57"/>
              <a:gd name="T6" fmla="*/ 179 w 254"/>
              <a:gd name="T7" fmla="*/ 46 h 57"/>
              <a:gd name="T8" fmla="*/ 128 w 254"/>
              <a:gd name="T9" fmla="*/ 48 h 57"/>
              <a:gd name="T10" fmla="*/ 70 w 254"/>
              <a:gd name="T11" fmla="*/ 51 h 57"/>
              <a:gd name="T12" fmla="*/ 0 w 254"/>
              <a:gd name="T13" fmla="*/ 57 h 57"/>
              <a:gd name="T14" fmla="*/ 2 w 254"/>
              <a:gd name="T15" fmla="*/ 17 h 57"/>
              <a:gd name="T16" fmla="*/ 68 w 254"/>
              <a:gd name="T17" fmla="*/ 12 h 57"/>
              <a:gd name="T18" fmla="*/ 132 w 254"/>
              <a:gd name="T19" fmla="*/ 8 h 57"/>
              <a:gd name="T20" fmla="*/ 194 w 254"/>
              <a:gd name="T21" fmla="*/ 4 h 57"/>
              <a:gd name="T22" fmla="*/ 249 w 254"/>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4" h="57">
                <a:moveTo>
                  <a:pt x="249" y="0"/>
                </a:moveTo>
                <a:lnTo>
                  <a:pt x="254" y="40"/>
                </a:lnTo>
                <a:lnTo>
                  <a:pt x="220" y="42"/>
                </a:lnTo>
                <a:lnTo>
                  <a:pt x="179" y="46"/>
                </a:lnTo>
                <a:lnTo>
                  <a:pt x="128" y="48"/>
                </a:lnTo>
                <a:lnTo>
                  <a:pt x="70" y="51"/>
                </a:lnTo>
                <a:lnTo>
                  <a:pt x="0" y="57"/>
                </a:lnTo>
                <a:lnTo>
                  <a:pt x="2" y="17"/>
                </a:lnTo>
                <a:lnTo>
                  <a:pt x="68" y="12"/>
                </a:lnTo>
                <a:lnTo>
                  <a:pt x="132" y="8"/>
                </a:lnTo>
                <a:lnTo>
                  <a:pt x="194" y="4"/>
                </a:lnTo>
                <a:lnTo>
                  <a:pt x="249" y="0"/>
                </a:lnTo>
                <a:close/>
              </a:path>
            </a:pathLst>
          </a:custGeom>
          <a:solidFill>
            <a:schemeClr val="accent3">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16" name="Freeform 315"/>
          <p:cNvSpPr>
            <a:spLocks/>
          </p:cNvSpPr>
          <p:nvPr/>
        </p:nvSpPr>
        <p:spPr bwMode="auto">
          <a:xfrm>
            <a:off x="2744392" y="2456260"/>
            <a:ext cx="155972" cy="33338"/>
          </a:xfrm>
          <a:custGeom>
            <a:avLst/>
            <a:gdLst>
              <a:gd name="T0" fmla="*/ 256 w 262"/>
              <a:gd name="T1" fmla="*/ 0 h 57"/>
              <a:gd name="T2" fmla="*/ 262 w 262"/>
              <a:gd name="T3" fmla="*/ 40 h 57"/>
              <a:gd name="T4" fmla="*/ 0 w 262"/>
              <a:gd name="T5" fmla="*/ 57 h 57"/>
              <a:gd name="T6" fmla="*/ 0 w 262"/>
              <a:gd name="T7" fmla="*/ 17 h 57"/>
              <a:gd name="T8" fmla="*/ 256 w 262"/>
              <a:gd name="T9" fmla="*/ 0 h 57"/>
            </a:gdLst>
            <a:ahLst/>
            <a:cxnLst>
              <a:cxn ang="0">
                <a:pos x="T0" y="T1"/>
              </a:cxn>
              <a:cxn ang="0">
                <a:pos x="T2" y="T3"/>
              </a:cxn>
              <a:cxn ang="0">
                <a:pos x="T4" y="T5"/>
              </a:cxn>
              <a:cxn ang="0">
                <a:pos x="T6" y="T7"/>
              </a:cxn>
              <a:cxn ang="0">
                <a:pos x="T8" y="T9"/>
              </a:cxn>
            </a:cxnLst>
            <a:rect l="0" t="0" r="r" b="b"/>
            <a:pathLst>
              <a:path w="262" h="57">
                <a:moveTo>
                  <a:pt x="256" y="0"/>
                </a:moveTo>
                <a:lnTo>
                  <a:pt x="262" y="40"/>
                </a:lnTo>
                <a:lnTo>
                  <a:pt x="0" y="57"/>
                </a:lnTo>
                <a:lnTo>
                  <a:pt x="0" y="17"/>
                </a:lnTo>
                <a:lnTo>
                  <a:pt x="256" y="0"/>
                </a:lnTo>
                <a:close/>
              </a:path>
            </a:pathLst>
          </a:custGeom>
          <a:solidFill>
            <a:schemeClr val="accent2">
              <a:alpha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17" name="Freeform 316"/>
          <p:cNvSpPr>
            <a:spLocks/>
          </p:cNvSpPr>
          <p:nvPr/>
        </p:nvSpPr>
        <p:spPr bwMode="auto">
          <a:xfrm>
            <a:off x="2744391" y="2481263"/>
            <a:ext cx="161925" cy="57150"/>
          </a:xfrm>
          <a:custGeom>
            <a:avLst/>
            <a:gdLst>
              <a:gd name="T0" fmla="*/ 262 w 271"/>
              <a:gd name="T1" fmla="*/ 0 h 96"/>
              <a:gd name="T2" fmla="*/ 271 w 271"/>
              <a:gd name="T3" fmla="*/ 68 h 96"/>
              <a:gd name="T4" fmla="*/ 0 w 271"/>
              <a:gd name="T5" fmla="*/ 96 h 96"/>
              <a:gd name="T6" fmla="*/ 0 w 271"/>
              <a:gd name="T7" fmla="*/ 26 h 96"/>
              <a:gd name="T8" fmla="*/ 262 w 271"/>
              <a:gd name="T9" fmla="*/ 0 h 96"/>
            </a:gdLst>
            <a:ahLst/>
            <a:cxnLst>
              <a:cxn ang="0">
                <a:pos x="T0" y="T1"/>
              </a:cxn>
              <a:cxn ang="0">
                <a:pos x="T2" y="T3"/>
              </a:cxn>
              <a:cxn ang="0">
                <a:pos x="T4" y="T5"/>
              </a:cxn>
              <a:cxn ang="0">
                <a:pos x="T6" y="T7"/>
              </a:cxn>
              <a:cxn ang="0">
                <a:pos x="T8" y="T9"/>
              </a:cxn>
            </a:cxnLst>
            <a:rect l="0" t="0" r="r" b="b"/>
            <a:pathLst>
              <a:path w="271" h="96">
                <a:moveTo>
                  <a:pt x="262" y="0"/>
                </a:moveTo>
                <a:lnTo>
                  <a:pt x="271" y="68"/>
                </a:lnTo>
                <a:lnTo>
                  <a:pt x="0" y="96"/>
                </a:lnTo>
                <a:lnTo>
                  <a:pt x="0" y="26"/>
                </a:lnTo>
                <a:lnTo>
                  <a:pt x="262" y="0"/>
                </a:lnTo>
                <a:close/>
              </a:path>
            </a:pathLst>
          </a:custGeom>
          <a:solidFill>
            <a:schemeClr val="accent3">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18" name="Freeform 317"/>
          <p:cNvSpPr>
            <a:spLocks/>
          </p:cNvSpPr>
          <p:nvPr/>
        </p:nvSpPr>
        <p:spPr bwMode="auto">
          <a:xfrm>
            <a:off x="2745583" y="2527697"/>
            <a:ext cx="165497" cy="44054"/>
          </a:xfrm>
          <a:custGeom>
            <a:avLst/>
            <a:gdLst>
              <a:gd name="T0" fmla="*/ 271 w 279"/>
              <a:gd name="T1" fmla="*/ 0 h 74"/>
              <a:gd name="T2" fmla="*/ 279 w 279"/>
              <a:gd name="T3" fmla="*/ 40 h 74"/>
              <a:gd name="T4" fmla="*/ 0 w 279"/>
              <a:gd name="T5" fmla="*/ 74 h 74"/>
              <a:gd name="T6" fmla="*/ 0 w 279"/>
              <a:gd name="T7" fmla="*/ 34 h 74"/>
              <a:gd name="T8" fmla="*/ 271 w 279"/>
              <a:gd name="T9" fmla="*/ 0 h 74"/>
            </a:gdLst>
            <a:ahLst/>
            <a:cxnLst>
              <a:cxn ang="0">
                <a:pos x="T0" y="T1"/>
              </a:cxn>
              <a:cxn ang="0">
                <a:pos x="T2" y="T3"/>
              </a:cxn>
              <a:cxn ang="0">
                <a:pos x="T4" y="T5"/>
              </a:cxn>
              <a:cxn ang="0">
                <a:pos x="T6" y="T7"/>
              </a:cxn>
              <a:cxn ang="0">
                <a:pos x="T8" y="T9"/>
              </a:cxn>
            </a:cxnLst>
            <a:rect l="0" t="0" r="r" b="b"/>
            <a:pathLst>
              <a:path w="279" h="74">
                <a:moveTo>
                  <a:pt x="271" y="0"/>
                </a:moveTo>
                <a:lnTo>
                  <a:pt x="279" y="40"/>
                </a:lnTo>
                <a:lnTo>
                  <a:pt x="0" y="74"/>
                </a:lnTo>
                <a:lnTo>
                  <a:pt x="0" y="34"/>
                </a:lnTo>
                <a:lnTo>
                  <a:pt x="271"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19" name="Freeform 318"/>
          <p:cNvSpPr>
            <a:spLocks/>
          </p:cNvSpPr>
          <p:nvPr/>
        </p:nvSpPr>
        <p:spPr bwMode="auto">
          <a:xfrm>
            <a:off x="2745583" y="2555082"/>
            <a:ext cx="175022" cy="70247"/>
          </a:xfrm>
          <a:custGeom>
            <a:avLst/>
            <a:gdLst>
              <a:gd name="T0" fmla="*/ 279 w 294"/>
              <a:gd name="T1" fmla="*/ 0 h 119"/>
              <a:gd name="T2" fmla="*/ 294 w 294"/>
              <a:gd name="T3" fmla="*/ 76 h 119"/>
              <a:gd name="T4" fmla="*/ 6 w 294"/>
              <a:gd name="T5" fmla="*/ 119 h 119"/>
              <a:gd name="T6" fmla="*/ 0 w 294"/>
              <a:gd name="T7" fmla="*/ 36 h 119"/>
              <a:gd name="T8" fmla="*/ 279 w 294"/>
              <a:gd name="T9" fmla="*/ 0 h 119"/>
            </a:gdLst>
            <a:ahLst/>
            <a:cxnLst>
              <a:cxn ang="0">
                <a:pos x="T0" y="T1"/>
              </a:cxn>
              <a:cxn ang="0">
                <a:pos x="T2" y="T3"/>
              </a:cxn>
              <a:cxn ang="0">
                <a:pos x="T4" y="T5"/>
              </a:cxn>
              <a:cxn ang="0">
                <a:pos x="T6" y="T7"/>
              </a:cxn>
              <a:cxn ang="0">
                <a:pos x="T8" y="T9"/>
              </a:cxn>
            </a:cxnLst>
            <a:rect l="0" t="0" r="r" b="b"/>
            <a:pathLst>
              <a:path w="294" h="119">
                <a:moveTo>
                  <a:pt x="279" y="0"/>
                </a:moveTo>
                <a:lnTo>
                  <a:pt x="294" y="76"/>
                </a:lnTo>
                <a:lnTo>
                  <a:pt x="6" y="119"/>
                </a:lnTo>
                <a:lnTo>
                  <a:pt x="0" y="36"/>
                </a:lnTo>
                <a:lnTo>
                  <a:pt x="279" y="0"/>
                </a:lnTo>
                <a:close/>
              </a:path>
            </a:pathLst>
          </a:custGeom>
          <a:solidFill>
            <a:schemeClr val="accent2">
              <a:alpha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20" name="Freeform 319"/>
          <p:cNvSpPr>
            <a:spLocks/>
          </p:cNvSpPr>
          <p:nvPr/>
        </p:nvSpPr>
        <p:spPr bwMode="auto">
          <a:xfrm>
            <a:off x="2749154" y="2599135"/>
            <a:ext cx="173831" cy="35719"/>
          </a:xfrm>
          <a:custGeom>
            <a:avLst/>
            <a:gdLst>
              <a:gd name="T0" fmla="*/ 288 w 292"/>
              <a:gd name="T1" fmla="*/ 0 h 58"/>
              <a:gd name="T2" fmla="*/ 292 w 292"/>
              <a:gd name="T3" fmla="*/ 22 h 58"/>
              <a:gd name="T4" fmla="*/ 0 w 292"/>
              <a:gd name="T5" fmla="*/ 58 h 58"/>
              <a:gd name="T6" fmla="*/ 0 w 292"/>
              <a:gd name="T7" fmla="*/ 43 h 58"/>
              <a:gd name="T8" fmla="*/ 288 w 292"/>
              <a:gd name="T9" fmla="*/ 0 h 58"/>
            </a:gdLst>
            <a:ahLst/>
            <a:cxnLst>
              <a:cxn ang="0">
                <a:pos x="T0" y="T1"/>
              </a:cxn>
              <a:cxn ang="0">
                <a:pos x="T2" y="T3"/>
              </a:cxn>
              <a:cxn ang="0">
                <a:pos x="T4" y="T5"/>
              </a:cxn>
              <a:cxn ang="0">
                <a:pos x="T6" y="T7"/>
              </a:cxn>
              <a:cxn ang="0">
                <a:pos x="T8" y="T9"/>
              </a:cxn>
            </a:cxnLst>
            <a:rect l="0" t="0" r="r" b="b"/>
            <a:pathLst>
              <a:path w="292" h="58">
                <a:moveTo>
                  <a:pt x="288" y="0"/>
                </a:moveTo>
                <a:lnTo>
                  <a:pt x="292" y="22"/>
                </a:lnTo>
                <a:lnTo>
                  <a:pt x="0" y="58"/>
                </a:lnTo>
                <a:lnTo>
                  <a:pt x="0" y="43"/>
                </a:lnTo>
                <a:lnTo>
                  <a:pt x="288"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grpSp>
        <p:nvGrpSpPr>
          <p:cNvPr id="327" name="Group 326"/>
          <p:cNvGrpSpPr/>
          <p:nvPr/>
        </p:nvGrpSpPr>
        <p:grpSpPr>
          <a:xfrm>
            <a:off x="2905328" y="1752526"/>
            <a:ext cx="149615" cy="147788"/>
            <a:chOff x="3841750" y="2306638"/>
            <a:chExt cx="260351" cy="257175"/>
          </a:xfrm>
        </p:grpSpPr>
        <p:sp>
          <p:nvSpPr>
            <p:cNvPr id="121" name="Freeform 320"/>
            <p:cNvSpPr>
              <a:spLocks/>
            </p:cNvSpPr>
            <p:nvPr/>
          </p:nvSpPr>
          <p:spPr bwMode="auto">
            <a:xfrm>
              <a:off x="3841750" y="2387600"/>
              <a:ext cx="211138" cy="176213"/>
            </a:xfrm>
            <a:custGeom>
              <a:avLst/>
              <a:gdLst>
                <a:gd name="T0" fmla="*/ 203 w 266"/>
                <a:gd name="T1" fmla="*/ 0 h 220"/>
                <a:gd name="T2" fmla="*/ 209 w 266"/>
                <a:gd name="T3" fmla="*/ 2 h 220"/>
                <a:gd name="T4" fmla="*/ 213 w 266"/>
                <a:gd name="T5" fmla="*/ 4 h 220"/>
                <a:gd name="T6" fmla="*/ 218 w 266"/>
                <a:gd name="T7" fmla="*/ 9 h 220"/>
                <a:gd name="T8" fmla="*/ 220 w 266"/>
                <a:gd name="T9" fmla="*/ 15 h 220"/>
                <a:gd name="T10" fmla="*/ 266 w 266"/>
                <a:gd name="T11" fmla="*/ 196 h 220"/>
                <a:gd name="T12" fmla="*/ 266 w 266"/>
                <a:gd name="T13" fmla="*/ 202 h 220"/>
                <a:gd name="T14" fmla="*/ 264 w 266"/>
                <a:gd name="T15" fmla="*/ 207 h 220"/>
                <a:gd name="T16" fmla="*/ 260 w 266"/>
                <a:gd name="T17" fmla="*/ 213 h 220"/>
                <a:gd name="T18" fmla="*/ 256 w 266"/>
                <a:gd name="T19" fmla="*/ 217 h 220"/>
                <a:gd name="T20" fmla="*/ 250 w 266"/>
                <a:gd name="T21" fmla="*/ 219 h 220"/>
                <a:gd name="T22" fmla="*/ 249 w 266"/>
                <a:gd name="T23" fmla="*/ 220 h 220"/>
                <a:gd name="T24" fmla="*/ 241 w 266"/>
                <a:gd name="T25" fmla="*/ 220 h 220"/>
                <a:gd name="T26" fmla="*/ 235 w 266"/>
                <a:gd name="T27" fmla="*/ 219 h 220"/>
                <a:gd name="T28" fmla="*/ 230 w 266"/>
                <a:gd name="T29" fmla="*/ 217 h 220"/>
                <a:gd name="T30" fmla="*/ 226 w 266"/>
                <a:gd name="T31" fmla="*/ 211 h 220"/>
                <a:gd name="T32" fmla="*/ 224 w 266"/>
                <a:gd name="T33" fmla="*/ 205 h 220"/>
                <a:gd name="T34" fmla="*/ 190 w 266"/>
                <a:gd name="T35" fmla="*/ 66 h 220"/>
                <a:gd name="T36" fmla="*/ 186 w 266"/>
                <a:gd name="T37" fmla="*/ 60 h 220"/>
                <a:gd name="T38" fmla="*/ 183 w 266"/>
                <a:gd name="T39" fmla="*/ 54 h 220"/>
                <a:gd name="T40" fmla="*/ 177 w 266"/>
                <a:gd name="T41" fmla="*/ 53 h 220"/>
                <a:gd name="T42" fmla="*/ 171 w 266"/>
                <a:gd name="T43" fmla="*/ 51 h 220"/>
                <a:gd name="T44" fmla="*/ 166 w 266"/>
                <a:gd name="T45" fmla="*/ 51 h 220"/>
                <a:gd name="T46" fmla="*/ 26 w 266"/>
                <a:gd name="T47" fmla="*/ 85 h 220"/>
                <a:gd name="T48" fmla="*/ 19 w 266"/>
                <a:gd name="T49" fmla="*/ 87 h 220"/>
                <a:gd name="T50" fmla="*/ 13 w 266"/>
                <a:gd name="T51" fmla="*/ 85 h 220"/>
                <a:gd name="T52" fmla="*/ 7 w 266"/>
                <a:gd name="T53" fmla="*/ 81 h 220"/>
                <a:gd name="T54" fmla="*/ 4 w 266"/>
                <a:gd name="T55" fmla="*/ 77 h 220"/>
                <a:gd name="T56" fmla="*/ 2 w 266"/>
                <a:gd name="T57" fmla="*/ 71 h 220"/>
                <a:gd name="T58" fmla="*/ 2 w 266"/>
                <a:gd name="T59" fmla="*/ 70 h 220"/>
                <a:gd name="T60" fmla="*/ 0 w 266"/>
                <a:gd name="T61" fmla="*/ 62 h 220"/>
                <a:gd name="T62" fmla="*/ 2 w 266"/>
                <a:gd name="T63" fmla="*/ 56 h 220"/>
                <a:gd name="T64" fmla="*/ 5 w 266"/>
                <a:gd name="T65" fmla="*/ 51 h 220"/>
                <a:gd name="T66" fmla="*/ 9 w 266"/>
                <a:gd name="T67" fmla="*/ 47 h 220"/>
                <a:gd name="T68" fmla="*/ 15 w 266"/>
                <a:gd name="T69" fmla="*/ 45 h 220"/>
                <a:gd name="T70" fmla="*/ 196 w 266"/>
                <a:gd name="T71" fmla="*/ 0 h 220"/>
                <a:gd name="T72" fmla="*/ 203 w 266"/>
                <a:gd name="T73"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6" h="220">
                  <a:moveTo>
                    <a:pt x="203" y="0"/>
                  </a:moveTo>
                  <a:lnTo>
                    <a:pt x="209" y="2"/>
                  </a:lnTo>
                  <a:lnTo>
                    <a:pt x="213" y="4"/>
                  </a:lnTo>
                  <a:lnTo>
                    <a:pt x="218" y="9"/>
                  </a:lnTo>
                  <a:lnTo>
                    <a:pt x="220" y="15"/>
                  </a:lnTo>
                  <a:lnTo>
                    <a:pt x="266" y="196"/>
                  </a:lnTo>
                  <a:lnTo>
                    <a:pt x="266" y="202"/>
                  </a:lnTo>
                  <a:lnTo>
                    <a:pt x="264" y="207"/>
                  </a:lnTo>
                  <a:lnTo>
                    <a:pt x="260" y="213"/>
                  </a:lnTo>
                  <a:lnTo>
                    <a:pt x="256" y="217"/>
                  </a:lnTo>
                  <a:lnTo>
                    <a:pt x="250" y="219"/>
                  </a:lnTo>
                  <a:lnTo>
                    <a:pt x="249" y="220"/>
                  </a:lnTo>
                  <a:lnTo>
                    <a:pt x="241" y="220"/>
                  </a:lnTo>
                  <a:lnTo>
                    <a:pt x="235" y="219"/>
                  </a:lnTo>
                  <a:lnTo>
                    <a:pt x="230" y="217"/>
                  </a:lnTo>
                  <a:lnTo>
                    <a:pt x="226" y="211"/>
                  </a:lnTo>
                  <a:lnTo>
                    <a:pt x="224" y="205"/>
                  </a:lnTo>
                  <a:lnTo>
                    <a:pt x="190" y="66"/>
                  </a:lnTo>
                  <a:lnTo>
                    <a:pt x="186" y="60"/>
                  </a:lnTo>
                  <a:lnTo>
                    <a:pt x="183" y="54"/>
                  </a:lnTo>
                  <a:lnTo>
                    <a:pt x="177" y="53"/>
                  </a:lnTo>
                  <a:lnTo>
                    <a:pt x="171" y="51"/>
                  </a:lnTo>
                  <a:lnTo>
                    <a:pt x="166" y="51"/>
                  </a:lnTo>
                  <a:lnTo>
                    <a:pt x="26" y="85"/>
                  </a:lnTo>
                  <a:lnTo>
                    <a:pt x="19" y="87"/>
                  </a:lnTo>
                  <a:lnTo>
                    <a:pt x="13" y="85"/>
                  </a:lnTo>
                  <a:lnTo>
                    <a:pt x="7" y="81"/>
                  </a:lnTo>
                  <a:lnTo>
                    <a:pt x="4" y="77"/>
                  </a:lnTo>
                  <a:lnTo>
                    <a:pt x="2" y="71"/>
                  </a:lnTo>
                  <a:lnTo>
                    <a:pt x="2" y="70"/>
                  </a:lnTo>
                  <a:lnTo>
                    <a:pt x="0" y="62"/>
                  </a:lnTo>
                  <a:lnTo>
                    <a:pt x="2" y="56"/>
                  </a:lnTo>
                  <a:lnTo>
                    <a:pt x="5" y="51"/>
                  </a:lnTo>
                  <a:lnTo>
                    <a:pt x="9" y="47"/>
                  </a:lnTo>
                  <a:lnTo>
                    <a:pt x="15" y="45"/>
                  </a:lnTo>
                  <a:lnTo>
                    <a:pt x="196" y="0"/>
                  </a:lnTo>
                  <a:lnTo>
                    <a:pt x="203"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22" name="Freeform 321"/>
            <p:cNvSpPr>
              <a:spLocks/>
            </p:cNvSpPr>
            <p:nvPr/>
          </p:nvSpPr>
          <p:spPr bwMode="auto">
            <a:xfrm>
              <a:off x="3890963" y="2306638"/>
              <a:ext cx="211138" cy="174625"/>
            </a:xfrm>
            <a:custGeom>
              <a:avLst/>
              <a:gdLst>
                <a:gd name="T0" fmla="*/ 204 w 266"/>
                <a:gd name="T1" fmla="*/ 0 h 221"/>
                <a:gd name="T2" fmla="*/ 209 w 266"/>
                <a:gd name="T3" fmla="*/ 2 h 221"/>
                <a:gd name="T4" fmla="*/ 213 w 266"/>
                <a:gd name="T5" fmla="*/ 6 h 221"/>
                <a:gd name="T6" fmla="*/ 219 w 266"/>
                <a:gd name="T7" fmla="*/ 9 h 221"/>
                <a:gd name="T8" fmla="*/ 220 w 266"/>
                <a:gd name="T9" fmla="*/ 15 h 221"/>
                <a:gd name="T10" fmla="*/ 266 w 266"/>
                <a:gd name="T11" fmla="*/ 196 h 221"/>
                <a:gd name="T12" fmla="*/ 266 w 266"/>
                <a:gd name="T13" fmla="*/ 202 h 221"/>
                <a:gd name="T14" fmla="*/ 264 w 266"/>
                <a:gd name="T15" fmla="*/ 209 h 221"/>
                <a:gd name="T16" fmla="*/ 260 w 266"/>
                <a:gd name="T17" fmla="*/ 213 h 221"/>
                <a:gd name="T18" fmla="*/ 256 w 266"/>
                <a:gd name="T19" fmla="*/ 217 h 221"/>
                <a:gd name="T20" fmla="*/ 251 w 266"/>
                <a:gd name="T21" fmla="*/ 221 h 221"/>
                <a:gd name="T22" fmla="*/ 249 w 266"/>
                <a:gd name="T23" fmla="*/ 221 h 221"/>
                <a:gd name="T24" fmla="*/ 241 w 266"/>
                <a:gd name="T25" fmla="*/ 221 h 221"/>
                <a:gd name="T26" fmla="*/ 236 w 266"/>
                <a:gd name="T27" fmla="*/ 221 h 221"/>
                <a:gd name="T28" fmla="*/ 232 w 266"/>
                <a:gd name="T29" fmla="*/ 217 h 221"/>
                <a:gd name="T30" fmla="*/ 226 w 266"/>
                <a:gd name="T31" fmla="*/ 211 h 221"/>
                <a:gd name="T32" fmla="*/ 224 w 266"/>
                <a:gd name="T33" fmla="*/ 206 h 221"/>
                <a:gd name="T34" fmla="*/ 190 w 266"/>
                <a:gd name="T35" fmla="*/ 66 h 221"/>
                <a:gd name="T36" fmla="*/ 187 w 266"/>
                <a:gd name="T37" fmla="*/ 60 h 221"/>
                <a:gd name="T38" fmla="*/ 183 w 266"/>
                <a:gd name="T39" fmla="*/ 57 h 221"/>
                <a:gd name="T40" fmla="*/ 179 w 266"/>
                <a:gd name="T41" fmla="*/ 53 h 221"/>
                <a:gd name="T42" fmla="*/ 171 w 266"/>
                <a:gd name="T43" fmla="*/ 51 h 221"/>
                <a:gd name="T44" fmla="*/ 166 w 266"/>
                <a:gd name="T45" fmla="*/ 51 h 221"/>
                <a:gd name="T46" fmla="*/ 26 w 266"/>
                <a:gd name="T47" fmla="*/ 87 h 221"/>
                <a:gd name="T48" fmla="*/ 19 w 266"/>
                <a:gd name="T49" fmla="*/ 87 h 221"/>
                <a:gd name="T50" fmla="*/ 13 w 266"/>
                <a:gd name="T51" fmla="*/ 85 h 221"/>
                <a:gd name="T52" fmla="*/ 8 w 266"/>
                <a:gd name="T53" fmla="*/ 83 h 221"/>
                <a:gd name="T54" fmla="*/ 4 w 266"/>
                <a:gd name="T55" fmla="*/ 77 h 221"/>
                <a:gd name="T56" fmla="*/ 2 w 266"/>
                <a:gd name="T57" fmla="*/ 72 h 221"/>
                <a:gd name="T58" fmla="*/ 2 w 266"/>
                <a:gd name="T59" fmla="*/ 70 h 221"/>
                <a:gd name="T60" fmla="*/ 0 w 266"/>
                <a:gd name="T61" fmla="*/ 64 h 221"/>
                <a:gd name="T62" fmla="*/ 2 w 266"/>
                <a:gd name="T63" fmla="*/ 57 h 221"/>
                <a:gd name="T64" fmla="*/ 6 w 266"/>
                <a:gd name="T65" fmla="*/ 53 h 221"/>
                <a:gd name="T66" fmla="*/ 9 w 266"/>
                <a:gd name="T67" fmla="*/ 49 h 221"/>
                <a:gd name="T68" fmla="*/ 15 w 266"/>
                <a:gd name="T69" fmla="*/ 45 h 221"/>
                <a:gd name="T70" fmla="*/ 196 w 266"/>
                <a:gd name="T71" fmla="*/ 2 h 221"/>
                <a:gd name="T72" fmla="*/ 204 w 266"/>
                <a:gd name="T7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6" h="221">
                  <a:moveTo>
                    <a:pt x="204" y="0"/>
                  </a:moveTo>
                  <a:lnTo>
                    <a:pt x="209" y="2"/>
                  </a:lnTo>
                  <a:lnTo>
                    <a:pt x="213" y="6"/>
                  </a:lnTo>
                  <a:lnTo>
                    <a:pt x="219" y="9"/>
                  </a:lnTo>
                  <a:lnTo>
                    <a:pt x="220" y="15"/>
                  </a:lnTo>
                  <a:lnTo>
                    <a:pt x="266" y="196"/>
                  </a:lnTo>
                  <a:lnTo>
                    <a:pt x="266" y="202"/>
                  </a:lnTo>
                  <a:lnTo>
                    <a:pt x="264" y="209"/>
                  </a:lnTo>
                  <a:lnTo>
                    <a:pt x="260" y="213"/>
                  </a:lnTo>
                  <a:lnTo>
                    <a:pt x="256" y="217"/>
                  </a:lnTo>
                  <a:lnTo>
                    <a:pt x="251" y="221"/>
                  </a:lnTo>
                  <a:lnTo>
                    <a:pt x="249" y="221"/>
                  </a:lnTo>
                  <a:lnTo>
                    <a:pt x="241" y="221"/>
                  </a:lnTo>
                  <a:lnTo>
                    <a:pt x="236" y="221"/>
                  </a:lnTo>
                  <a:lnTo>
                    <a:pt x="232" y="217"/>
                  </a:lnTo>
                  <a:lnTo>
                    <a:pt x="226" y="211"/>
                  </a:lnTo>
                  <a:lnTo>
                    <a:pt x="224" y="206"/>
                  </a:lnTo>
                  <a:lnTo>
                    <a:pt x="190" y="66"/>
                  </a:lnTo>
                  <a:lnTo>
                    <a:pt x="187" y="60"/>
                  </a:lnTo>
                  <a:lnTo>
                    <a:pt x="183" y="57"/>
                  </a:lnTo>
                  <a:lnTo>
                    <a:pt x="179" y="53"/>
                  </a:lnTo>
                  <a:lnTo>
                    <a:pt x="171" y="51"/>
                  </a:lnTo>
                  <a:lnTo>
                    <a:pt x="166" y="51"/>
                  </a:lnTo>
                  <a:lnTo>
                    <a:pt x="26" y="87"/>
                  </a:lnTo>
                  <a:lnTo>
                    <a:pt x="19" y="87"/>
                  </a:lnTo>
                  <a:lnTo>
                    <a:pt x="13" y="85"/>
                  </a:lnTo>
                  <a:lnTo>
                    <a:pt x="8" y="83"/>
                  </a:lnTo>
                  <a:lnTo>
                    <a:pt x="4" y="77"/>
                  </a:lnTo>
                  <a:lnTo>
                    <a:pt x="2" y="72"/>
                  </a:lnTo>
                  <a:lnTo>
                    <a:pt x="2" y="70"/>
                  </a:lnTo>
                  <a:lnTo>
                    <a:pt x="0" y="64"/>
                  </a:lnTo>
                  <a:lnTo>
                    <a:pt x="2" y="57"/>
                  </a:lnTo>
                  <a:lnTo>
                    <a:pt x="6" y="53"/>
                  </a:lnTo>
                  <a:lnTo>
                    <a:pt x="9" y="49"/>
                  </a:lnTo>
                  <a:lnTo>
                    <a:pt x="15" y="45"/>
                  </a:lnTo>
                  <a:lnTo>
                    <a:pt x="196" y="2"/>
                  </a:lnTo>
                  <a:lnTo>
                    <a:pt x="204"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grpSp>
      <p:grpSp>
        <p:nvGrpSpPr>
          <p:cNvPr id="328" name="Group 327"/>
          <p:cNvGrpSpPr/>
          <p:nvPr/>
        </p:nvGrpSpPr>
        <p:grpSpPr>
          <a:xfrm>
            <a:off x="6010181" y="1748139"/>
            <a:ext cx="148701" cy="146877"/>
            <a:chOff x="7964488" y="2292350"/>
            <a:chExt cx="258762" cy="255588"/>
          </a:xfrm>
        </p:grpSpPr>
        <p:sp>
          <p:nvSpPr>
            <p:cNvPr id="123" name="Freeform 322"/>
            <p:cNvSpPr>
              <a:spLocks/>
            </p:cNvSpPr>
            <p:nvPr/>
          </p:nvSpPr>
          <p:spPr bwMode="auto">
            <a:xfrm>
              <a:off x="7964488" y="2292350"/>
              <a:ext cx="206375" cy="174625"/>
            </a:xfrm>
            <a:custGeom>
              <a:avLst/>
              <a:gdLst>
                <a:gd name="T0" fmla="*/ 237 w 260"/>
                <a:gd name="T1" fmla="*/ 0 h 221"/>
                <a:gd name="T2" fmla="*/ 243 w 260"/>
                <a:gd name="T3" fmla="*/ 0 h 221"/>
                <a:gd name="T4" fmla="*/ 245 w 260"/>
                <a:gd name="T5" fmla="*/ 0 h 221"/>
                <a:gd name="T6" fmla="*/ 250 w 260"/>
                <a:gd name="T7" fmla="*/ 2 h 221"/>
                <a:gd name="T8" fmla="*/ 256 w 260"/>
                <a:gd name="T9" fmla="*/ 8 h 221"/>
                <a:gd name="T10" fmla="*/ 260 w 260"/>
                <a:gd name="T11" fmla="*/ 11 h 221"/>
                <a:gd name="T12" fmla="*/ 260 w 260"/>
                <a:gd name="T13" fmla="*/ 17 h 221"/>
                <a:gd name="T14" fmla="*/ 260 w 260"/>
                <a:gd name="T15" fmla="*/ 25 h 221"/>
                <a:gd name="T16" fmla="*/ 222 w 260"/>
                <a:gd name="T17" fmla="*/ 206 h 221"/>
                <a:gd name="T18" fmla="*/ 218 w 260"/>
                <a:gd name="T19" fmla="*/ 211 h 221"/>
                <a:gd name="T20" fmla="*/ 215 w 260"/>
                <a:gd name="T21" fmla="*/ 217 h 221"/>
                <a:gd name="T22" fmla="*/ 211 w 260"/>
                <a:gd name="T23" fmla="*/ 221 h 221"/>
                <a:gd name="T24" fmla="*/ 203 w 260"/>
                <a:gd name="T25" fmla="*/ 221 h 221"/>
                <a:gd name="T26" fmla="*/ 198 w 260"/>
                <a:gd name="T27" fmla="*/ 221 h 221"/>
                <a:gd name="T28" fmla="*/ 17 w 260"/>
                <a:gd name="T29" fmla="*/ 183 h 221"/>
                <a:gd name="T30" fmla="*/ 9 w 260"/>
                <a:gd name="T31" fmla="*/ 179 h 221"/>
                <a:gd name="T32" fmla="*/ 5 w 260"/>
                <a:gd name="T33" fmla="*/ 175 h 221"/>
                <a:gd name="T34" fmla="*/ 2 w 260"/>
                <a:gd name="T35" fmla="*/ 172 h 221"/>
                <a:gd name="T36" fmla="*/ 0 w 260"/>
                <a:gd name="T37" fmla="*/ 164 h 221"/>
                <a:gd name="T38" fmla="*/ 2 w 260"/>
                <a:gd name="T39" fmla="*/ 159 h 221"/>
                <a:gd name="T40" fmla="*/ 2 w 260"/>
                <a:gd name="T41" fmla="*/ 157 h 221"/>
                <a:gd name="T42" fmla="*/ 4 w 260"/>
                <a:gd name="T43" fmla="*/ 151 h 221"/>
                <a:gd name="T44" fmla="*/ 7 w 260"/>
                <a:gd name="T45" fmla="*/ 145 h 221"/>
                <a:gd name="T46" fmla="*/ 13 w 260"/>
                <a:gd name="T47" fmla="*/ 143 h 221"/>
                <a:gd name="T48" fmla="*/ 19 w 260"/>
                <a:gd name="T49" fmla="*/ 142 h 221"/>
                <a:gd name="T50" fmla="*/ 24 w 260"/>
                <a:gd name="T51" fmla="*/ 142 h 221"/>
                <a:gd name="T52" fmla="*/ 166 w 260"/>
                <a:gd name="T53" fmla="*/ 172 h 221"/>
                <a:gd name="T54" fmla="*/ 171 w 260"/>
                <a:gd name="T55" fmla="*/ 172 h 221"/>
                <a:gd name="T56" fmla="*/ 179 w 260"/>
                <a:gd name="T57" fmla="*/ 170 h 221"/>
                <a:gd name="T58" fmla="*/ 183 w 260"/>
                <a:gd name="T59" fmla="*/ 168 h 221"/>
                <a:gd name="T60" fmla="*/ 186 w 260"/>
                <a:gd name="T61" fmla="*/ 162 h 221"/>
                <a:gd name="T62" fmla="*/ 190 w 260"/>
                <a:gd name="T63" fmla="*/ 157 h 221"/>
                <a:gd name="T64" fmla="*/ 220 w 260"/>
                <a:gd name="T65" fmla="*/ 15 h 221"/>
                <a:gd name="T66" fmla="*/ 222 w 260"/>
                <a:gd name="T67" fmla="*/ 10 h 221"/>
                <a:gd name="T68" fmla="*/ 226 w 260"/>
                <a:gd name="T69" fmla="*/ 4 h 221"/>
                <a:gd name="T70" fmla="*/ 232 w 260"/>
                <a:gd name="T71" fmla="*/ 2 h 221"/>
                <a:gd name="T72" fmla="*/ 237 w 260"/>
                <a:gd name="T7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0" h="221">
                  <a:moveTo>
                    <a:pt x="237" y="0"/>
                  </a:moveTo>
                  <a:lnTo>
                    <a:pt x="243" y="0"/>
                  </a:lnTo>
                  <a:lnTo>
                    <a:pt x="245" y="0"/>
                  </a:lnTo>
                  <a:lnTo>
                    <a:pt x="250" y="2"/>
                  </a:lnTo>
                  <a:lnTo>
                    <a:pt x="256" y="8"/>
                  </a:lnTo>
                  <a:lnTo>
                    <a:pt x="260" y="11"/>
                  </a:lnTo>
                  <a:lnTo>
                    <a:pt x="260" y="17"/>
                  </a:lnTo>
                  <a:lnTo>
                    <a:pt x="260" y="25"/>
                  </a:lnTo>
                  <a:lnTo>
                    <a:pt x="222" y="206"/>
                  </a:lnTo>
                  <a:lnTo>
                    <a:pt x="218" y="211"/>
                  </a:lnTo>
                  <a:lnTo>
                    <a:pt x="215" y="217"/>
                  </a:lnTo>
                  <a:lnTo>
                    <a:pt x="211" y="221"/>
                  </a:lnTo>
                  <a:lnTo>
                    <a:pt x="203" y="221"/>
                  </a:lnTo>
                  <a:lnTo>
                    <a:pt x="198" y="221"/>
                  </a:lnTo>
                  <a:lnTo>
                    <a:pt x="17" y="183"/>
                  </a:lnTo>
                  <a:lnTo>
                    <a:pt x="9" y="179"/>
                  </a:lnTo>
                  <a:lnTo>
                    <a:pt x="5" y="175"/>
                  </a:lnTo>
                  <a:lnTo>
                    <a:pt x="2" y="172"/>
                  </a:lnTo>
                  <a:lnTo>
                    <a:pt x="0" y="164"/>
                  </a:lnTo>
                  <a:lnTo>
                    <a:pt x="2" y="159"/>
                  </a:lnTo>
                  <a:lnTo>
                    <a:pt x="2" y="157"/>
                  </a:lnTo>
                  <a:lnTo>
                    <a:pt x="4" y="151"/>
                  </a:lnTo>
                  <a:lnTo>
                    <a:pt x="7" y="145"/>
                  </a:lnTo>
                  <a:lnTo>
                    <a:pt x="13" y="143"/>
                  </a:lnTo>
                  <a:lnTo>
                    <a:pt x="19" y="142"/>
                  </a:lnTo>
                  <a:lnTo>
                    <a:pt x="24" y="142"/>
                  </a:lnTo>
                  <a:lnTo>
                    <a:pt x="166" y="172"/>
                  </a:lnTo>
                  <a:lnTo>
                    <a:pt x="171" y="172"/>
                  </a:lnTo>
                  <a:lnTo>
                    <a:pt x="179" y="170"/>
                  </a:lnTo>
                  <a:lnTo>
                    <a:pt x="183" y="168"/>
                  </a:lnTo>
                  <a:lnTo>
                    <a:pt x="186" y="162"/>
                  </a:lnTo>
                  <a:lnTo>
                    <a:pt x="190" y="157"/>
                  </a:lnTo>
                  <a:lnTo>
                    <a:pt x="220" y="15"/>
                  </a:lnTo>
                  <a:lnTo>
                    <a:pt x="222" y="10"/>
                  </a:lnTo>
                  <a:lnTo>
                    <a:pt x="226" y="4"/>
                  </a:lnTo>
                  <a:lnTo>
                    <a:pt x="232" y="2"/>
                  </a:lnTo>
                  <a:lnTo>
                    <a:pt x="237"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24" name="Freeform 323"/>
            <p:cNvSpPr>
              <a:spLocks/>
            </p:cNvSpPr>
            <p:nvPr/>
          </p:nvSpPr>
          <p:spPr bwMode="auto">
            <a:xfrm>
              <a:off x="8016875" y="2371725"/>
              <a:ext cx="206375" cy="176213"/>
            </a:xfrm>
            <a:custGeom>
              <a:avLst/>
              <a:gdLst>
                <a:gd name="T0" fmla="*/ 235 w 260"/>
                <a:gd name="T1" fmla="*/ 0 h 223"/>
                <a:gd name="T2" fmla="*/ 243 w 260"/>
                <a:gd name="T3" fmla="*/ 2 h 223"/>
                <a:gd name="T4" fmla="*/ 245 w 260"/>
                <a:gd name="T5" fmla="*/ 2 h 223"/>
                <a:gd name="T6" fmla="*/ 250 w 260"/>
                <a:gd name="T7" fmla="*/ 4 h 223"/>
                <a:gd name="T8" fmla="*/ 256 w 260"/>
                <a:gd name="T9" fmla="*/ 8 h 223"/>
                <a:gd name="T10" fmla="*/ 258 w 260"/>
                <a:gd name="T11" fmla="*/ 13 h 223"/>
                <a:gd name="T12" fmla="*/ 260 w 260"/>
                <a:gd name="T13" fmla="*/ 19 h 223"/>
                <a:gd name="T14" fmla="*/ 260 w 260"/>
                <a:gd name="T15" fmla="*/ 25 h 223"/>
                <a:gd name="T16" fmla="*/ 220 w 260"/>
                <a:gd name="T17" fmla="*/ 208 h 223"/>
                <a:gd name="T18" fmla="*/ 218 w 260"/>
                <a:gd name="T19" fmla="*/ 213 h 223"/>
                <a:gd name="T20" fmla="*/ 215 w 260"/>
                <a:gd name="T21" fmla="*/ 217 h 223"/>
                <a:gd name="T22" fmla="*/ 209 w 260"/>
                <a:gd name="T23" fmla="*/ 221 h 223"/>
                <a:gd name="T24" fmla="*/ 203 w 260"/>
                <a:gd name="T25" fmla="*/ 223 h 223"/>
                <a:gd name="T26" fmla="*/ 198 w 260"/>
                <a:gd name="T27" fmla="*/ 223 h 223"/>
                <a:gd name="T28" fmla="*/ 15 w 260"/>
                <a:gd name="T29" fmla="*/ 183 h 223"/>
                <a:gd name="T30" fmla="*/ 9 w 260"/>
                <a:gd name="T31" fmla="*/ 181 h 223"/>
                <a:gd name="T32" fmla="*/ 5 w 260"/>
                <a:gd name="T33" fmla="*/ 177 h 223"/>
                <a:gd name="T34" fmla="*/ 2 w 260"/>
                <a:gd name="T35" fmla="*/ 172 h 223"/>
                <a:gd name="T36" fmla="*/ 0 w 260"/>
                <a:gd name="T37" fmla="*/ 166 h 223"/>
                <a:gd name="T38" fmla="*/ 0 w 260"/>
                <a:gd name="T39" fmla="*/ 160 h 223"/>
                <a:gd name="T40" fmla="*/ 2 w 260"/>
                <a:gd name="T41" fmla="*/ 158 h 223"/>
                <a:gd name="T42" fmla="*/ 3 w 260"/>
                <a:gd name="T43" fmla="*/ 151 h 223"/>
                <a:gd name="T44" fmla="*/ 7 w 260"/>
                <a:gd name="T45" fmla="*/ 147 h 223"/>
                <a:gd name="T46" fmla="*/ 11 w 260"/>
                <a:gd name="T47" fmla="*/ 143 h 223"/>
                <a:gd name="T48" fmla="*/ 19 w 260"/>
                <a:gd name="T49" fmla="*/ 142 h 223"/>
                <a:gd name="T50" fmla="*/ 24 w 260"/>
                <a:gd name="T51" fmla="*/ 143 h 223"/>
                <a:gd name="T52" fmla="*/ 166 w 260"/>
                <a:gd name="T53" fmla="*/ 174 h 223"/>
                <a:gd name="T54" fmla="*/ 171 w 260"/>
                <a:gd name="T55" fmla="*/ 174 h 223"/>
                <a:gd name="T56" fmla="*/ 177 w 260"/>
                <a:gd name="T57" fmla="*/ 172 h 223"/>
                <a:gd name="T58" fmla="*/ 183 w 260"/>
                <a:gd name="T59" fmla="*/ 168 h 223"/>
                <a:gd name="T60" fmla="*/ 186 w 260"/>
                <a:gd name="T61" fmla="*/ 164 h 223"/>
                <a:gd name="T62" fmla="*/ 188 w 260"/>
                <a:gd name="T63" fmla="*/ 158 h 223"/>
                <a:gd name="T64" fmla="*/ 218 w 260"/>
                <a:gd name="T65" fmla="*/ 17 h 223"/>
                <a:gd name="T66" fmla="*/ 222 w 260"/>
                <a:gd name="T67" fmla="*/ 11 h 223"/>
                <a:gd name="T68" fmla="*/ 226 w 260"/>
                <a:gd name="T69" fmla="*/ 6 h 223"/>
                <a:gd name="T70" fmla="*/ 230 w 260"/>
                <a:gd name="T71" fmla="*/ 2 h 223"/>
                <a:gd name="T72" fmla="*/ 235 w 260"/>
                <a:gd name="T73"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0" h="223">
                  <a:moveTo>
                    <a:pt x="235" y="0"/>
                  </a:moveTo>
                  <a:lnTo>
                    <a:pt x="243" y="2"/>
                  </a:lnTo>
                  <a:lnTo>
                    <a:pt x="245" y="2"/>
                  </a:lnTo>
                  <a:lnTo>
                    <a:pt x="250" y="4"/>
                  </a:lnTo>
                  <a:lnTo>
                    <a:pt x="256" y="8"/>
                  </a:lnTo>
                  <a:lnTo>
                    <a:pt x="258" y="13"/>
                  </a:lnTo>
                  <a:lnTo>
                    <a:pt x="260" y="19"/>
                  </a:lnTo>
                  <a:lnTo>
                    <a:pt x="260" y="25"/>
                  </a:lnTo>
                  <a:lnTo>
                    <a:pt x="220" y="208"/>
                  </a:lnTo>
                  <a:lnTo>
                    <a:pt x="218" y="213"/>
                  </a:lnTo>
                  <a:lnTo>
                    <a:pt x="215" y="217"/>
                  </a:lnTo>
                  <a:lnTo>
                    <a:pt x="209" y="221"/>
                  </a:lnTo>
                  <a:lnTo>
                    <a:pt x="203" y="223"/>
                  </a:lnTo>
                  <a:lnTo>
                    <a:pt x="198" y="223"/>
                  </a:lnTo>
                  <a:lnTo>
                    <a:pt x="15" y="183"/>
                  </a:lnTo>
                  <a:lnTo>
                    <a:pt x="9" y="181"/>
                  </a:lnTo>
                  <a:lnTo>
                    <a:pt x="5" y="177"/>
                  </a:lnTo>
                  <a:lnTo>
                    <a:pt x="2" y="172"/>
                  </a:lnTo>
                  <a:lnTo>
                    <a:pt x="0" y="166"/>
                  </a:lnTo>
                  <a:lnTo>
                    <a:pt x="0" y="160"/>
                  </a:lnTo>
                  <a:lnTo>
                    <a:pt x="2" y="158"/>
                  </a:lnTo>
                  <a:lnTo>
                    <a:pt x="3" y="151"/>
                  </a:lnTo>
                  <a:lnTo>
                    <a:pt x="7" y="147"/>
                  </a:lnTo>
                  <a:lnTo>
                    <a:pt x="11" y="143"/>
                  </a:lnTo>
                  <a:lnTo>
                    <a:pt x="19" y="142"/>
                  </a:lnTo>
                  <a:lnTo>
                    <a:pt x="24" y="143"/>
                  </a:lnTo>
                  <a:lnTo>
                    <a:pt x="166" y="174"/>
                  </a:lnTo>
                  <a:lnTo>
                    <a:pt x="171" y="174"/>
                  </a:lnTo>
                  <a:lnTo>
                    <a:pt x="177" y="172"/>
                  </a:lnTo>
                  <a:lnTo>
                    <a:pt x="183" y="168"/>
                  </a:lnTo>
                  <a:lnTo>
                    <a:pt x="186" y="164"/>
                  </a:lnTo>
                  <a:lnTo>
                    <a:pt x="188" y="158"/>
                  </a:lnTo>
                  <a:lnTo>
                    <a:pt x="218" y="17"/>
                  </a:lnTo>
                  <a:lnTo>
                    <a:pt x="222" y="11"/>
                  </a:lnTo>
                  <a:lnTo>
                    <a:pt x="226" y="6"/>
                  </a:lnTo>
                  <a:lnTo>
                    <a:pt x="230" y="2"/>
                  </a:lnTo>
                  <a:lnTo>
                    <a:pt x="235"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grpSp>
      <p:grpSp>
        <p:nvGrpSpPr>
          <p:cNvPr id="329" name="Group 328"/>
          <p:cNvGrpSpPr/>
          <p:nvPr/>
        </p:nvGrpSpPr>
        <p:grpSpPr>
          <a:xfrm>
            <a:off x="4486493" y="4438512"/>
            <a:ext cx="134106" cy="139580"/>
            <a:chOff x="5953125" y="5889625"/>
            <a:chExt cx="233363" cy="242888"/>
          </a:xfrm>
        </p:grpSpPr>
        <p:sp>
          <p:nvSpPr>
            <p:cNvPr id="125" name="Freeform 324"/>
            <p:cNvSpPr>
              <a:spLocks/>
            </p:cNvSpPr>
            <p:nvPr/>
          </p:nvSpPr>
          <p:spPr bwMode="auto">
            <a:xfrm>
              <a:off x="6048375" y="5892800"/>
              <a:ext cx="138113" cy="239713"/>
            </a:xfrm>
            <a:custGeom>
              <a:avLst/>
              <a:gdLst>
                <a:gd name="T0" fmla="*/ 152 w 175"/>
                <a:gd name="T1" fmla="*/ 0 h 302"/>
                <a:gd name="T2" fmla="*/ 158 w 175"/>
                <a:gd name="T3" fmla="*/ 0 h 302"/>
                <a:gd name="T4" fmla="*/ 164 w 175"/>
                <a:gd name="T5" fmla="*/ 2 h 302"/>
                <a:gd name="T6" fmla="*/ 169 w 175"/>
                <a:gd name="T7" fmla="*/ 6 h 302"/>
                <a:gd name="T8" fmla="*/ 171 w 175"/>
                <a:gd name="T9" fmla="*/ 8 h 302"/>
                <a:gd name="T10" fmla="*/ 175 w 175"/>
                <a:gd name="T11" fmla="*/ 11 h 302"/>
                <a:gd name="T12" fmla="*/ 175 w 175"/>
                <a:gd name="T13" fmla="*/ 17 h 302"/>
                <a:gd name="T14" fmla="*/ 175 w 175"/>
                <a:gd name="T15" fmla="*/ 25 h 302"/>
                <a:gd name="T16" fmla="*/ 173 w 175"/>
                <a:gd name="T17" fmla="*/ 30 h 302"/>
                <a:gd name="T18" fmla="*/ 169 w 175"/>
                <a:gd name="T19" fmla="*/ 34 h 302"/>
                <a:gd name="T20" fmla="*/ 66 w 175"/>
                <a:gd name="T21" fmla="*/ 134 h 302"/>
                <a:gd name="T22" fmla="*/ 62 w 175"/>
                <a:gd name="T23" fmla="*/ 140 h 302"/>
                <a:gd name="T24" fmla="*/ 60 w 175"/>
                <a:gd name="T25" fmla="*/ 145 h 302"/>
                <a:gd name="T26" fmla="*/ 60 w 175"/>
                <a:gd name="T27" fmla="*/ 151 h 302"/>
                <a:gd name="T28" fmla="*/ 62 w 175"/>
                <a:gd name="T29" fmla="*/ 157 h 302"/>
                <a:gd name="T30" fmla="*/ 64 w 175"/>
                <a:gd name="T31" fmla="*/ 162 h 302"/>
                <a:gd name="T32" fmla="*/ 164 w 175"/>
                <a:gd name="T33" fmla="*/ 266 h 302"/>
                <a:gd name="T34" fmla="*/ 167 w 175"/>
                <a:gd name="T35" fmla="*/ 272 h 302"/>
                <a:gd name="T36" fmla="*/ 169 w 175"/>
                <a:gd name="T37" fmla="*/ 277 h 302"/>
                <a:gd name="T38" fmla="*/ 169 w 175"/>
                <a:gd name="T39" fmla="*/ 283 h 302"/>
                <a:gd name="T40" fmla="*/ 167 w 175"/>
                <a:gd name="T41" fmla="*/ 290 h 302"/>
                <a:gd name="T42" fmla="*/ 164 w 175"/>
                <a:gd name="T43" fmla="*/ 294 h 302"/>
                <a:gd name="T44" fmla="*/ 162 w 175"/>
                <a:gd name="T45" fmla="*/ 296 h 302"/>
                <a:gd name="T46" fmla="*/ 156 w 175"/>
                <a:gd name="T47" fmla="*/ 300 h 302"/>
                <a:gd name="T48" fmla="*/ 150 w 175"/>
                <a:gd name="T49" fmla="*/ 302 h 302"/>
                <a:gd name="T50" fmla="*/ 145 w 175"/>
                <a:gd name="T51" fmla="*/ 302 h 302"/>
                <a:gd name="T52" fmla="*/ 139 w 175"/>
                <a:gd name="T53" fmla="*/ 300 h 302"/>
                <a:gd name="T54" fmla="*/ 133 w 175"/>
                <a:gd name="T55" fmla="*/ 296 h 302"/>
                <a:gd name="T56" fmla="*/ 5 w 175"/>
                <a:gd name="T57" fmla="*/ 160 h 302"/>
                <a:gd name="T58" fmla="*/ 1 w 175"/>
                <a:gd name="T59" fmla="*/ 155 h 302"/>
                <a:gd name="T60" fmla="*/ 0 w 175"/>
                <a:gd name="T61" fmla="*/ 149 h 302"/>
                <a:gd name="T62" fmla="*/ 0 w 175"/>
                <a:gd name="T63" fmla="*/ 143 h 302"/>
                <a:gd name="T64" fmla="*/ 3 w 175"/>
                <a:gd name="T65" fmla="*/ 138 h 302"/>
                <a:gd name="T66" fmla="*/ 7 w 175"/>
                <a:gd name="T67" fmla="*/ 132 h 302"/>
                <a:gd name="T68" fmla="*/ 141 w 175"/>
                <a:gd name="T69" fmla="*/ 4 h 302"/>
                <a:gd name="T70" fmla="*/ 147 w 175"/>
                <a:gd name="T71" fmla="*/ 0 h 302"/>
                <a:gd name="T72" fmla="*/ 152 w 175"/>
                <a:gd name="T73"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5" h="302">
                  <a:moveTo>
                    <a:pt x="152" y="0"/>
                  </a:moveTo>
                  <a:lnTo>
                    <a:pt x="158" y="0"/>
                  </a:lnTo>
                  <a:lnTo>
                    <a:pt x="164" y="2"/>
                  </a:lnTo>
                  <a:lnTo>
                    <a:pt x="169" y="6"/>
                  </a:lnTo>
                  <a:lnTo>
                    <a:pt x="171" y="8"/>
                  </a:lnTo>
                  <a:lnTo>
                    <a:pt x="175" y="11"/>
                  </a:lnTo>
                  <a:lnTo>
                    <a:pt x="175" y="17"/>
                  </a:lnTo>
                  <a:lnTo>
                    <a:pt x="175" y="25"/>
                  </a:lnTo>
                  <a:lnTo>
                    <a:pt x="173" y="30"/>
                  </a:lnTo>
                  <a:lnTo>
                    <a:pt x="169" y="34"/>
                  </a:lnTo>
                  <a:lnTo>
                    <a:pt x="66" y="134"/>
                  </a:lnTo>
                  <a:lnTo>
                    <a:pt x="62" y="140"/>
                  </a:lnTo>
                  <a:lnTo>
                    <a:pt x="60" y="145"/>
                  </a:lnTo>
                  <a:lnTo>
                    <a:pt x="60" y="151"/>
                  </a:lnTo>
                  <a:lnTo>
                    <a:pt x="62" y="157"/>
                  </a:lnTo>
                  <a:lnTo>
                    <a:pt x="64" y="162"/>
                  </a:lnTo>
                  <a:lnTo>
                    <a:pt x="164" y="266"/>
                  </a:lnTo>
                  <a:lnTo>
                    <a:pt x="167" y="272"/>
                  </a:lnTo>
                  <a:lnTo>
                    <a:pt x="169" y="277"/>
                  </a:lnTo>
                  <a:lnTo>
                    <a:pt x="169" y="283"/>
                  </a:lnTo>
                  <a:lnTo>
                    <a:pt x="167" y="290"/>
                  </a:lnTo>
                  <a:lnTo>
                    <a:pt x="164" y="294"/>
                  </a:lnTo>
                  <a:lnTo>
                    <a:pt x="162" y="296"/>
                  </a:lnTo>
                  <a:lnTo>
                    <a:pt x="156" y="300"/>
                  </a:lnTo>
                  <a:lnTo>
                    <a:pt x="150" y="302"/>
                  </a:lnTo>
                  <a:lnTo>
                    <a:pt x="145" y="302"/>
                  </a:lnTo>
                  <a:lnTo>
                    <a:pt x="139" y="300"/>
                  </a:lnTo>
                  <a:lnTo>
                    <a:pt x="133" y="296"/>
                  </a:lnTo>
                  <a:lnTo>
                    <a:pt x="5" y="160"/>
                  </a:lnTo>
                  <a:lnTo>
                    <a:pt x="1" y="155"/>
                  </a:lnTo>
                  <a:lnTo>
                    <a:pt x="0" y="149"/>
                  </a:lnTo>
                  <a:lnTo>
                    <a:pt x="0" y="143"/>
                  </a:lnTo>
                  <a:lnTo>
                    <a:pt x="3" y="138"/>
                  </a:lnTo>
                  <a:lnTo>
                    <a:pt x="7" y="132"/>
                  </a:lnTo>
                  <a:lnTo>
                    <a:pt x="141" y="4"/>
                  </a:lnTo>
                  <a:lnTo>
                    <a:pt x="147" y="0"/>
                  </a:lnTo>
                  <a:lnTo>
                    <a:pt x="152"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sp>
          <p:nvSpPr>
            <p:cNvPr id="126" name="Freeform 325"/>
            <p:cNvSpPr>
              <a:spLocks/>
            </p:cNvSpPr>
            <p:nvPr/>
          </p:nvSpPr>
          <p:spPr bwMode="auto">
            <a:xfrm>
              <a:off x="5953125" y="5889625"/>
              <a:ext cx="139700" cy="239713"/>
            </a:xfrm>
            <a:custGeom>
              <a:avLst/>
              <a:gdLst>
                <a:gd name="T0" fmla="*/ 151 w 175"/>
                <a:gd name="T1" fmla="*/ 0 h 302"/>
                <a:gd name="T2" fmla="*/ 156 w 175"/>
                <a:gd name="T3" fmla="*/ 0 h 302"/>
                <a:gd name="T4" fmla="*/ 162 w 175"/>
                <a:gd name="T5" fmla="*/ 2 h 302"/>
                <a:gd name="T6" fmla="*/ 168 w 175"/>
                <a:gd name="T7" fmla="*/ 6 h 302"/>
                <a:gd name="T8" fmla="*/ 169 w 175"/>
                <a:gd name="T9" fmla="*/ 8 h 302"/>
                <a:gd name="T10" fmla="*/ 173 w 175"/>
                <a:gd name="T11" fmla="*/ 13 h 302"/>
                <a:gd name="T12" fmla="*/ 175 w 175"/>
                <a:gd name="T13" fmla="*/ 19 h 302"/>
                <a:gd name="T14" fmla="*/ 175 w 175"/>
                <a:gd name="T15" fmla="*/ 25 h 302"/>
                <a:gd name="T16" fmla="*/ 171 w 175"/>
                <a:gd name="T17" fmla="*/ 30 h 302"/>
                <a:gd name="T18" fmla="*/ 168 w 175"/>
                <a:gd name="T19" fmla="*/ 36 h 302"/>
                <a:gd name="T20" fmla="*/ 64 w 175"/>
                <a:gd name="T21" fmla="*/ 134 h 302"/>
                <a:gd name="T22" fmla="*/ 60 w 175"/>
                <a:gd name="T23" fmla="*/ 140 h 302"/>
                <a:gd name="T24" fmla="*/ 58 w 175"/>
                <a:gd name="T25" fmla="*/ 145 h 302"/>
                <a:gd name="T26" fmla="*/ 58 w 175"/>
                <a:gd name="T27" fmla="*/ 151 h 302"/>
                <a:gd name="T28" fmla="*/ 60 w 175"/>
                <a:gd name="T29" fmla="*/ 159 h 302"/>
                <a:gd name="T30" fmla="*/ 64 w 175"/>
                <a:gd name="T31" fmla="*/ 162 h 302"/>
                <a:gd name="T32" fmla="*/ 162 w 175"/>
                <a:gd name="T33" fmla="*/ 268 h 302"/>
                <a:gd name="T34" fmla="*/ 166 w 175"/>
                <a:gd name="T35" fmla="*/ 274 h 302"/>
                <a:gd name="T36" fmla="*/ 168 w 175"/>
                <a:gd name="T37" fmla="*/ 279 h 302"/>
                <a:gd name="T38" fmla="*/ 168 w 175"/>
                <a:gd name="T39" fmla="*/ 285 h 302"/>
                <a:gd name="T40" fmla="*/ 166 w 175"/>
                <a:gd name="T41" fmla="*/ 291 h 302"/>
                <a:gd name="T42" fmla="*/ 162 w 175"/>
                <a:gd name="T43" fmla="*/ 296 h 302"/>
                <a:gd name="T44" fmla="*/ 160 w 175"/>
                <a:gd name="T45" fmla="*/ 296 h 302"/>
                <a:gd name="T46" fmla="*/ 154 w 175"/>
                <a:gd name="T47" fmla="*/ 300 h 302"/>
                <a:gd name="T48" fmla="*/ 149 w 175"/>
                <a:gd name="T49" fmla="*/ 302 h 302"/>
                <a:gd name="T50" fmla="*/ 143 w 175"/>
                <a:gd name="T51" fmla="*/ 302 h 302"/>
                <a:gd name="T52" fmla="*/ 137 w 175"/>
                <a:gd name="T53" fmla="*/ 300 h 302"/>
                <a:gd name="T54" fmla="*/ 132 w 175"/>
                <a:gd name="T55" fmla="*/ 296 h 302"/>
                <a:gd name="T56" fmla="*/ 4 w 175"/>
                <a:gd name="T57" fmla="*/ 161 h 302"/>
                <a:gd name="T58" fmla="*/ 0 w 175"/>
                <a:gd name="T59" fmla="*/ 157 h 302"/>
                <a:gd name="T60" fmla="*/ 0 w 175"/>
                <a:gd name="T61" fmla="*/ 151 h 302"/>
                <a:gd name="T62" fmla="*/ 0 w 175"/>
                <a:gd name="T63" fmla="*/ 144 h 302"/>
                <a:gd name="T64" fmla="*/ 2 w 175"/>
                <a:gd name="T65" fmla="*/ 138 h 302"/>
                <a:gd name="T66" fmla="*/ 6 w 175"/>
                <a:gd name="T67" fmla="*/ 134 h 302"/>
                <a:gd name="T68" fmla="*/ 139 w 175"/>
                <a:gd name="T69" fmla="*/ 6 h 302"/>
                <a:gd name="T70" fmla="*/ 145 w 175"/>
                <a:gd name="T71" fmla="*/ 2 h 302"/>
                <a:gd name="T72" fmla="*/ 151 w 175"/>
                <a:gd name="T73"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5" h="302">
                  <a:moveTo>
                    <a:pt x="151" y="0"/>
                  </a:moveTo>
                  <a:lnTo>
                    <a:pt x="156" y="0"/>
                  </a:lnTo>
                  <a:lnTo>
                    <a:pt x="162" y="2"/>
                  </a:lnTo>
                  <a:lnTo>
                    <a:pt x="168" y="6"/>
                  </a:lnTo>
                  <a:lnTo>
                    <a:pt x="169" y="8"/>
                  </a:lnTo>
                  <a:lnTo>
                    <a:pt x="173" y="13"/>
                  </a:lnTo>
                  <a:lnTo>
                    <a:pt x="175" y="19"/>
                  </a:lnTo>
                  <a:lnTo>
                    <a:pt x="175" y="25"/>
                  </a:lnTo>
                  <a:lnTo>
                    <a:pt x="171" y="30"/>
                  </a:lnTo>
                  <a:lnTo>
                    <a:pt x="168" y="36"/>
                  </a:lnTo>
                  <a:lnTo>
                    <a:pt x="64" y="134"/>
                  </a:lnTo>
                  <a:lnTo>
                    <a:pt x="60" y="140"/>
                  </a:lnTo>
                  <a:lnTo>
                    <a:pt x="58" y="145"/>
                  </a:lnTo>
                  <a:lnTo>
                    <a:pt x="58" y="151"/>
                  </a:lnTo>
                  <a:lnTo>
                    <a:pt x="60" y="159"/>
                  </a:lnTo>
                  <a:lnTo>
                    <a:pt x="64" y="162"/>
                  </a:lnTo>
                  <a:lnTo>
                    <a:pt x="162" y="268"/>
                  </a:lnTo>
                  <a:lnTo>
                    <a:pt x="166" y="274"/>
                  </a:lnTo>
                  <a:lnTo>
                    <a:pt x="168" y="279"/>
                  </a:lnTo>
                  <a:lnTo>
                    <a:pt x="168" y="285"/>
                  </a:lnTo>
                  <a:lnTo>
                    <a:pt x="166" y="291"/>
                  </a:lnTo>
                  <a:lnTo>
                    <a:pt x="162" y="296"/>
                  </a:lnTo>
                  <a:lnTo>
                    <a:pt x="160" y="296"/>
                  </a:lnTo>
                  <a:lnTo>
                    <a:pt x="154" y="300"/>
                  </a:lnTo>
                  <a:lnTo>
                    <a:pt x="149" y="302"/>
                  </a:lnTo>
                  <a:lnTo>
                    <a:pt x="143" y="302"/>
                  </a:lnTo>
                  <a:lnTo>
                    <a:pt x="137" y="300"/>
                  </a:lnTo>
                  <a:lnTo>
                    <a:pt x="132" y="296"/>
                  </a:lnTo>
                  <a:lnTo>
                    <a:pt x="4" y="161"/>
                  </a:lnTo>
                  <a:lnTo>
                    <a:pt x="0" y="157"/>
                  </a:lnTo>
                  <a:lnTo>
                    <a:pt x="0" y="151"/>
                  </a:lnTo>
                  <a:lnTo>
                    <a:pt x="0" y="144"/>
                  </a:lnTo>
                  <a:lnTo>
                    <a:pt x="2" y="138"/>
                  </a:lnTo>
                  <a:lnTo>
                    <a:pt x="6" y="134"/>
                  </a:lnTo>
                  <a:lnTo>
                    <a:pt x="139" y="6"/>
                  </a:lnTo>
                  <a:lnTo>
                    <a:pt x="145" y="2"/>
                  </a:lnTo>
                  <a:lnTo>
                    <a:pt x="151"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eaLnBrk="1" fontAlgn="auto" hangingPunct="1">
                <a:spcBef>
                  <a:spcPts val="0"/>
                </a:spcBef>
                <a:spcAft>
                  <a:spcPts val="0"/>
                </a:spcAft>
              </a:pPr>
              <a:endParaRPr lang="en-IN" sz="1800">
                <a:solidFill>
                  <a:prstClr val="black"/>
                </a:solidFill>
                <a:latin typeface="Calibri"/>
              </a:endParaRPr>
            </a:p>
          </p:txBody>
        </p:sp>
      </p:grpSp>
      <p:sp>
        <p:nvSpPr>
          <p:cNvPr id="5" name="TextBox 4"/>
          <p:cNvSpPr txBox="1"/>
          <p:nvPr/>
        </p:nvSpPr>
        <p:spPr>
          <a:xfrm>
            <a:off x="3748658" y="1653625"/>
            <a:ext cx="1572866" cy="461665"/>
          </a:xfrm>
          <a:prstGeom prst="rect">
            <a:avLst/>
          </a:prstGeom>
          <a:noFill/>
        </p:spPr>
        <p:txBody>
          <a:bodyPr wrap="none" rtlCol="0">
            <a:spAutoFit/>
          </a:bodyPr>
          <a:lstStyle/>
          <a:p>
            <a:pPr algn="ctr" defTabSz="914240" eaLnBrk="1" fontAlgn="auto" hangingPunct="1">
              <a:spcBef>
                <a:spcPts val="0"/>
              </a:spcBef>
              <a:spcAft>
                <a:spcPts val="0"/>
              </a:spcAft>
            </a:pPr>
            <a:r>
              <a:rPr lang="en-IN" sz="2400" b="1" dirty="0">
                <a:solidFill>
                  <a:prstClr val="white"/>
                </a:solidFill>
                <a:latin typeface="Arial" panose="020B0604020202020204" pitchFamily="34" charset="0"/>
                <a:ea typeface="Open Sans" panose="020B0606030504020204" pitchFamily="34" charset="0"/>
                <a:cs typeface="Arial" panose="020B0604020202020204" pitchFamily="34" charset="0"/>
              </a:rPr>
              <a:t>Research</a:t>
            </a:r>
          </a:p>
        </p:txBody>
      </p:sp>
      <p:sp>
        <p:nvSpPr>
          <p:cNvPr id="334" name="TextBox 333"/>
          <p:cNvSpPr txBox="1"/>
          <p:nvPr/>
        </p:nvSpPr>
        <p:spPr>
          <a:xfrm rot="18000000">
            <a:off x="4195631" y="2915815"/>
            <a:ext cx="2117888" cy="461665"/>
          </a:xfrm>
          <a:prstGeom prst="rect">
            <a:avLst/>
          </a:prstGeom>
          <a:noFill/>
        </p:spPr>
        <p:txBody>
          <a:bodyPr wrap="none" rtlCol="0">
            <a:spAutoFit/>
          </a:bodyPr>
          <a:lstStyle/>
          <a:p>
            <a:pPr algn="ctr" defTabSz="914240" eaLnBrk="1" fontAlgn="auto" hangingPunct="1">
              <a:spcBef>
                <a:spcPts val="0"/>
              </a:spcBef>
              <a:spcAft>
                <a:spcPts val="0"/>
              </a:spcAft>
            </a:pPr>
            <a:r>
              <a:rPr lang="en-IN" sz="2400" b="1" dirty="0">
                <a:solidFill>
                  <a:prstClr val="white"/>
                </a:solidFill>
                <a:latin typeface="Arial" panose="020B0604020202020204" pitchFamily="34" charset="0"/>
                <a:ea typeface="Open Sans" panose="020B0606030504020204" pitchFamily="34" charset="0"/>
                <a:cs typeface="Arial" panose="020B0604020202020204" pitchFamily="34" charset="0"/>
              </a:rPr>
              <a:t>Development</a:t>
            </a:r>
          </a:p>
        </p:txBody>
      </p:sp>
      <p:sp>
        <p:nvSpPr>
          <p:cNvPr id="335" name="TextBox 334"/>
          <p:cNvSpPr txBox="1"/>
          <p:nvPr/>
        </p:nvSpPr>
        <p:spPr>
          <a:xfrm rot="3642682">
            <a:off x="2876477" y="2908249"/>
            <a:ext cx="1808507" cy="461665"/>
          </a:xfrm>
          <a:prstGeom prst="rect">
            <a:avLst/>
          </a:prstGeom>
          <a:noFill/>
        </p:spPr>
        <p:txBody>
          <a:bodyPr wrap="none" rtlCol="0">
            <a:spAutoFit/>
          </a:bodyPr>
          <a:lstStyle/>
          <a:p>
            <a:pPr algn="ctr" defTabSz="914240" eaLnBrk="1" fontAlgn="auto" hangingPunct="1">
              <a:spcBef>
                <a:spcPts val="0"/>
              </a:spcBef>
              <a:spcAft>
                <a:spcPts val="0"/>
              </a:spcAft>
            </a:pPr>
            <a:r>
              <a:rPr lang="en-IN" sz="2400" b="1" dirty="0">
                <a:solidFill>
                  <a:prstClr val="white"/>
                </a:solidFill>
                <a:latin typeface="Arial" panose="020B0604020202020204" pitchFamily="34" charset="0"/>
                <a:ea typeface="Open Sans" panose="020B0606030504020204" pitchFamily="34" charset="0"/>
                <a:cs typeface="Arial" panose="020B0604020202020204" pitchFamily="34" charset="0"/>
              </a:rPr>
              <a:t>Operations</a:t>
            </a:r>
          </a:p>
        </p:txBody>
      </p:sp>
      <p:sp>
        <p:nvSpPr>
          <p:cNvPr id="127" name="TextBox 126"/>
          <p:cNvSpPr txBox="1"/>
          <p:nvPr/>
        </p:nvSpPr>
        <p:spPr>
          <a:xfrm>
            <a:off x="4194174" y="978554"/>
            <a:ext cx="768159" cy="230832"/>
          </a:xfrm>
          <a:prstGeom prst="rect">
            <a:avLst/>
          </a:prstGeom>
          <a:noFill/>
        </p:spPr>
        <p:txBody>
          <a:bodyPr wrap="none" rtlCol="0">
            <a:spAutoFit/>
          </a:bodyPr>
          <a:lstStyle/>
          <a:p>
            <a:pPr defTabSz="914240" eaLnBrk="1" fontAlgn="auto" hangingPunct="1">
              <a:spcBef>
                <a:spcPts val="0"/>
              </a:spcBef>
              <a:spcAft>
                <a:spcPts val="0"/>
              </a:spcAft>
            </a:pPr>
            <a:r>
              <a:rPr lang="en-IN" sz="900" b="1" dirty="0">
                <a:solidFill>
                  <a:prstClr val="white"/>
                </a:solidFill>
                <a:latin typeface="Arial" panose="020B0604020202020204" pitchFamily="34" charset="0"/>
                <a:cs typeface="Arial" panose="020B0604020202020204" pitchFamily="34" charset="0"/>
              </a:rPr>
              <a:t>STEP ONE</a:t>
            </a:r>
          </a:p>
        </p:txBody>
      </p:sp>
      <p:sp>
        <p:nvSpPr>
          <p:cNvPr id="353" name="TextBox 352"/>
          <p:cNvSpPr txBox="1"/>
          <p:nvPr/>
        </p:nvSpPr>
        <p:spPr>
          <a:xfrm rot="18088034">
            <a:off x="5569087" y="3380423"/>
            <a:ext cx="787395" cy="230832"/>
          </a:xfrm>
          <a:prstGeom prst="rect">
            <a:avLst/>
          </a:prstGeom>
          <a:noFill/>
        </p:spPr>
        <p:txBody>
          <a:bodyPr wrap="none" rtlCol="0">
            <a:spAutoFit/>
          </a:bodyPr>
          <a:lstStyle/>
          <a:p>
            <a:pPr defTabSz="914240" eaLnBrk="1" fontAlgn="auto" hangingPunct="1">
              <a:spcBef>
                <a:spcPts val="0"/>
              </a:spcBef>
              <a:spcAft>
                <a:spcPts val="0"/>
              </a:spcAft>
            </a:pPr>
            <a:r>
              <a:rPr lang="en-IN" sz="900" b="1" dirty="0">
                <a:solidFill>
                  <a:prstClr val="white"/>
                </a:solidFill>
                <a:latin typeface="Arial" panose="020B0604020202020204" pitchFamily="34" charset="0"/>
                <a:cs typeface="Arial" panose="020B0604020202020204" pitchFamily="34" charset="0"/>
              </a:rPr>
              <a:t>STEP TWO</a:t>
            </a:r>
          </a:p>
        </p:txBody>
      </p:sp>
      <p:sp>
        <p:nvSpPr>
          <p:cNvPr id="354" name="TextBox 353"/>
          <p:cNvSpPr txBox="1"/>
          <p:nvPr/>
        </p:nvSpPr>
        <p:spPr>
          <a:xfrm rot="3600000">
            <a:off x="2677924" y="3393571"/>
            <a:ext cx="909223" cy="230832"/>
          </a:xfrm>
          <a:prstGeom prst="rect">
            <a:avLst/>
          </a:prstGeom>
          <a:noFill/>
        </p:spPr>
        <p:txBody>
          <a:bodyPr wrap="none" rtlCol="0">
            <a:spAutoFit/>
          </a:bodyPr>
          <a:lstStyle/>
          <a:p>
            <a:pPr defTabSz="914240" eaLnBrk="1" fontAlgn="auto" hangingPunct="1">
              <a:spcBef>
                <a:spcPts val="0"/>
              </a:spcBef>
              <a:spcAft>
                <a:spcPts val="0"/>
              </a:spcAft>
            </a:pPr>
            <a:r>
              <a:rPr lang="en-IN" sz="900" b="1" dirty="0">
                <a:solidFill>
                  <a:prstClr val="white"/>
                </a:solidFill>
                <a:latin typeface="Arial" panose="020B0604020202020204" pitchFamily="34" charset="0"/>
                <a:cs typeface="Arial" panose="020B0604020202020204" pitchFamily="34" charset="0"/>
              </a:rPr>
              <a:t>STEP THREE</a:t>
            </a:r>
          </a:p>
        </p:txBody>
      </p:sp>
    </p:spTree>
    <p:extLst>
      <p:ext uri="{BB962C8B-B14F-4D97-AF65-F5344CB8AC3E}">
        <p14:creationId xmlns:p14="http://schemas.microsoft.com/office/powerpoint/2010/main" val="16670110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60" name="Group 59"/>
          <p:cNvGrpSpPr/>
          <p:nvPr/>
        </p:nvGrpSpPr>
        <p:grpSpPr>
          <a:xfrm>
            <a:off x="2135707" y="578032"/>
            <a:ext cx="4578434" cy="4261757"/>
            <a:chOff x="3804331" y="1383733"/>
            <a:chExt cx="4670424" cy="4678363"/>
          </a:xfrm>
        </p:grpSpPr>
        <p:sp>
          <p:nvSpPr>
            <p:cNvPr id="61" name="Freeform 6"/>
            <p:cNvSpPr>
              <a:spLocks/>
            </p:cNvSpPr>
            <p:nvPr/>
          </p:nvSpPr>
          <p:spPr bwMode="auto">
            <a:xfrm>
              <a:off x="5256893" y="1383733"/>
              <a:ext cx="2862262" cy="1846263"/>
            </a:xfrm>
            <a:custGeom>
              <a:avLst/>
              <a:gdLst/>
              <a:ahLst/>
              <a:cxnLst>
                <a:cxn ang="0">
                  <a:pos x="648" y="3"/>
                </a:cxn>
                <a:cxn ang="0">
                  <a:pos x="828" y="25"/>
                </a:cxn>
                <a:cxn ang="0">
                  <a:pos x="1000" y="69"/>
                </a:cxn>
                <a:cxn ang="0">
                  <a:pos x="1163" y="131"/>
                </a:cxn>
                <a:cxn ang="0">
                  <a:pos x="1318" y="213"/>
                </a:cxn>
                <a:cxn ang="0">
                  <a:pos x="1459" y="311"/>
                </a:cxn>
                <a:cxn ang="0">
                  <a:pos x="1589" y="424"/>
                </a:cxn>
                <a:cxn ang="0">
                  <a:pos x="1704" y="552"/>
                </a:cxn>
                <a:cxn ang="0">
                  <a:pos x="1803" y="693"/>
                </a:cxn>
                <a:cxn ang="0">
                  <a:pos x="1741" y="684"/>
                </a:cxn>
                <a:cxn ang="0">
                  <a:pos x="1659" y="675"/>
                </a:cxn>
                <a:cxn ang="0">
                  <a:pos x="1561" y="667"/>
                </a:cxn>
                <a:cxn ang="0">
                  <a:pos x="1450" y="662"/>
                </a:cxn>
                <a:cxn ang="0">
                  <a:pos x="1327" y="661"/>
                </a:cxn>
                <a:cxn ang="0">
                  <a:pos x="1198" y="665"/>
                </a:cxn>
                <a:cxn ang="0">
                  <a:pos x="1064" y="678"/>
                </a:cxn>
                <a:cxn ang="0">
                  <a:pos x="929" y="699"/>
                </a:cxn>
                <a:cxn ang="0">
                  <a:pos x="796" y="732"/>
                </a:cxn>
                <a:cxn ang="0">
                  <a:pos x="668" y="778"/>
                </a:cxn>
                <a:cxn ang="0">
                  <a:pos x="546" y="837"/>
                </a:cxn>
                <a:cxn ang="0">
                  <a:pos x="533" y="845"/>
                </a:cxn>
                <a:cxn ang="0">
                  <a:pos x="0" y="1163"/>
                </a:cxn>
                <a:cxn ang="0">
                  <a:pos x="8" y="1039"/>
                </a:cxn>
                <a:cxn ang="0">
                  <a:pos x="29" y="915"/>
                </a:cxn>
                <a:cxn ang="0">
                  <a:pos x="61" y="791"/>
                </a:cxn>
                <a:cxn ang="0">
                  <a:pos x="103" y="673"/>
                </a:cxn>
                <a:cxn ang="0">
                  <a:pos x="151" y="557"/>
                </a:cxn>
                <a:cxn ang="0">
                  <a:pos x="204" y="448"/>
                </a:cxn>
                <a:cxn ang="0">
                  <a:pos x="259" y="347"/>
                </a:cxn>
                <a:cxn ang="0">
                  <a:pos x="315" y="254"/>
                </a:cxn>
                <a:cxn ang="0">
                  <a:pos x="366" y="172"/>
                </a:cxn>
                <a:cxn ang="0">
                  <a:pos x="414" y="101"/>
                </a:cxn>
                <a:cxn ang="0">
                  <a:pos x="455" y="44"/>
                </a:cxn>
                <a:cxn ang="0">
                  <a:pos x="488" y="2"/>
                </a:cxn>
                <a:cxn ang="0">
                  <a:pos x="556" y="0"/>
                </a:cxn>
              </a:cxnLst>
              <a:rect l="0" t="0" r="r" b="b"/>
              <a:pathLst>
                <a:path w="1803" h="1163">
                  <a:moveTo>
                    <a:pt x="556" y="0"/>
                  </a:moveTo>
                  <a:lnTo>
                    <a:pt x="648" y="3"/>
                  </a:lnTo>
                  <a:lnTo>
                    <a:pt x="739" y="12"/>
                  </a:lnTo>
                  <a:lnTo>
                    <a:pt x="828" y="25"/>
                  </a:lnTo>
                  <a:lnTo>
                    <a:pt x="915" y="44"/>
                  </a:lnTo>
                  <a:lnTo>
                    <a:pt x="1000" y="69"/>
                  </a:lnTo>
                  <a:lnTo>
                    <a:pt x="1083" y="97"/>
                  </a:lnTo>
                  <a:lnTo>
                    <a:pt x="1163" y="131"/>
                  </a:lnTo>
                  <a:lnTo>
                    <a:pt x="1242" y="170"/>
                  </a:lnTo>
                  <a:lnTo>
                    <a:pt x="1318" y="213"/>
                  </a:lnTo>
                  <a:lnTo>
                    <a:pt x="1390" y="259"/>
                  </a:lnTo>
                  <a:lnTo>
                    <a:pt x="1459" y="311"/>
                  </a:lnTo>
                  <a:lnTo>
                    <a:pt x="1525" y="365"/>
                  </a:lnTo>
                  <a:lnTo>
                    <a:pt x="1589" y="424"/>
                  </a:lnTo>
                  <a:lnTo>
                    <a:pt x="1648" y="487"/>
                  </a:lnTo>
                  <a:lnTo>
                    <a:pt x="1704" y="552"/>
                  </a:lnTo>
                  <a:lnTo>
                    <a:pt x="1755" y="621"/>
                  </a:lnTo>
                  <a:lnTo>
                    <a:pt x="1803" y="693"/>
                  </a:lnTo>
                  <a:lnTo>
                    <a:pt x="1775" y="689"/>
                  </a:lnTo>
                  <a:lnTo>
                    <a:pt x="1741" y="684"/>
                  </a:lnTo>
                  <a:lnTo>
                    <a:pt x="1703" y="680"/>
                  </a:lnTo>
                  <a:lnTo>
                    <a:pt x="1659" y="675"/>
                  </a:lnTo>
                  <a:lnTo>
                    <a:pt x="1612" y="671"/>
                  </a:lnTo>
                  <a:lnTo>
                    <a:pt x="1561" y="667"/>
                  </a:lnTo>
                  <a:lnTo>
                    <a:pt x="1507" y="664"/>
                  </a:lnTo>
                  <a:lnTo>
                    <a:pt x="1450" y="662"/>
                  </a:lnTo>
                  <a:lnTo>
                    <a:pt x="1390" y="660"/>
                  </a:lnTo>
                  <a:lnTo>
                    <a:pt x="1327" y="661"/>
                  </a:lnTo>
                  <a:lnTo>
                    <a:pt x="1263" y="662"/>
                  </a:lnTo>
                  <a:lnTo>
                    <a:pt x="1198" y="665"/>
                  </a:lnTo>
                  <a:lnTo>
                    <a:pt x="1131" y="671"/>
                  </a:lnTo>
                  <a:lnTo>
                    <a:pt x="1064" y="678"/>
                  </a:lnTo>
                  <a:lnTo>
                    <a:pt x="997" y="688"/>
                  </a:lnTo>
                  <a:lnTo>
                    <a:pt x="929" y="699"/>
                  </a:lnTo>
                  <a:lnTo>
                    <a:pt x="862" y="715"/>
                  </a:lnTo>
                  <a:lnTo>
                    <a:pt x="796" y="732"/>
                  </a:lnTo>
                  <a:lnTo>
                    <a:pt x="731" y="753"/>
                  </a:lnTo>
                  <a:lnTo>
                    <a:pt x="668" y="778"/>
                  </a:lnTo>
                  <a:lnTo>
                    <a:pt x="605" y="806"/>
                  </a:lnTo>
                  <a:lnTo>
                    <a:pt x="546" y="837"/>
                  </a:lnTo>
                  <a:lnTo>
                    <a:pt x="535" y="844"/>
                  </a:lnTo>
                  <a:lnTo>
                    <a:pt x="533" y="845"/>
                  </a:lnTo>
                  <a:lnTo>
                    <a:pt x="532" y="846"/>
                  </a:lnTo>
                  <a:lnTo>
                    <a:pt x="0" y="1163"/>
                  </a:lnTo>
                  <a:lnTo>
                    <a:pt x="2" y="1100"/>
                  </a:lnTo>
                  <a:lnTo>
                    <a:pt x="8" y="1039"/>
                  </a:lnTo>
                  <a:lnTo>
                    <a:pt x="17" y="976"/>
                  </a:lnTo>
                  <a:lnTo>
                    <a:pt x="29" y="915"/>
                  </a:lnTo>
                  <a:lnTo>
                    <a:pt x="44" y="853"/>
                  </a:lnTo>
                  <a:lnTo>
                    <a:pt x="61" y="791"/>
                  </a:lnTo>
                  <a:lnTo>
                    <a:pt x="81" y="732"/>
                  </a:lnTo>
                  <a:lnTo>
                    <a:pt x="103" y="673"/>
                  </a:lnTo>
                  <a:lnTo>
                    <a:pt x="126" y="614"/>
                  </a:lnTo>
                  <a:lnTo>
                    <a:pt x="151" y="557"/>
                  </a:lnTo>
                  <a:lnTo>
                    <a:pt x="177" y="502"/>
                  </a:lnTo>
                  <a:lnTo>
                    <a:pt x="204" y="448"/>
                  </a:lnTo>
                  <a:lnTo>
                    <a:pt x="232" y="397"/>
                  </a:lnTo>
                  <a:lnTo>
                    <a:pt x="259" y="347"/>
                  </a:lnTo>
                  <a:lnTo>
                    <a:pt x="287" y="299"/>
                  </a:lnTo>
                  <a:lnTo>
                    <a:pt x="315" y="254"/>
                  </a:lnTo>
                  <a:lnTo>
                    <a:pt x="340" y="212"/>
                  </a:lnTo>
                  <a:lnTo>
                    <a:pt x="366" y="172"/>
                  </a:lnTo>
                  <a:lnTo>
                    <a:pt x="391" y="135"/>
                  </a:lnTo>
                  <a:lnTo>
                    <a:pt x="414" y="101"/>
                  </a:lnTo>
                  <a:lnTo>
                    <a:pt x="436" y="71"/>
                  </a:lnTo>
                  <a:lnTo>
                    <a:pt x="455" y="44"/>
                  </a:lnTo>
                  <a:lnTo>
                    <a:pt x="473" y="21"/>
                  </a:lnTo>
                  <a:lnTo>
                    <a:pt x="488" y="2"/>
                  </a:lnTo>
                  <a:lnTo>
                    <a:pt x="521" y="1"/>
                  </a:lnTo>
                  <a:lnTo>
                    <a:pt x="556"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62" name="Freeform 7"/>
            <p:cNvSpPr>
              <a:spLocks/>
            </p:cNvSpPr>
            <p:nvPr/>
          </p:nvSpPr>
          <p:spPr bwMode="auto">
            <a:xfrm>
              <a:off x="4071030" y="1386908"/>
              <a:ext cx="1960562" cy="2852738"/>
            </a:xfrm>
            <a:custGeom>
              <a:avLst/>
              <a:gdLst/>
              <a:ahLst/>
              <a:cxnLst>
                <a:cxn ang="0">
                  <a:pos x="1220" y="19"/>
                </a:cxn>
                <a:cxn ang="0">
                  <a:pos x="1183" y="69"/>
                </a:cxn>
                <a:cxn ang="0">
                  <a:pos x="1138" y="133"/>
                </a:cxn>
                <a:cxn ang="0">
                  <a:pos x="1087" y="210"/>
                </a:cxn>
                <a:cxn ang="0">
                  <a:pos x="1034" y="297"/>
                </a:cxn>
                <a:cxn ang="0">
                  <a:pos x="979" y="395"/>
                </a:cxn>
                <a:cxn ang="0">
                  <a:pos x="924" y="500"/>
                </a:cxn>
                <a:cxn ang="0">
                  <a:pos x="873" y="612"/>
                </a:cxn>
                <a:cxn ang="0">
                  <a:pos x="828" y="730"/>
                </a:cxn>
                <a:cxn ang="0">
                  <a:pos x="791" y="851"/>
                </a:cxn>
                <a:cxn ang="0">
                  <a:pos x="764" y="974"/>
                </a:cxn>
                <a:cxn ang="0">
                  <a:pos x="749" y="1098"/>
                </a:cxn>
                <a:cxn ang="0">
                  <a:pos x="747" y="1171"/>
                </a:cxn>
                <a:cxn ang="0">
                  <a:pos x="756" y="1797"/>
                </a:cxn>
                <a:cxn ang="0">
                  <a:pos x="652" y="1727"/>
                </a:cxn>
                <a:cxn ang="0">
                  <a:pos x="556" y="1646"/>
                </a:cxn>
                <a:cxn ang="0">
                  <a:pos x="466" y="1556"/>
                </a:cxn>
                <a:cxn ang="0">
                  <a:pos x="384" y="1459"/>
                </a:cxn>
                <a:cxn ang="0">
                  <a:pos x="309" y="1359"/>
                </a:cxn>
                <a:cxn ang="0">
                  <a:pos x="241" y="1258"/>
                </a:cxn>
                <a:cxn ang="0">
                  <a:pos x="182" y="1159"/>
                </a:cxn>
                <a:cxn ang="0">
                  <a:pos x="129" y="1064"/>
                </a:cxn>
                <a:cxn ang="0">
                  <a:pos x="84" y="978"/>
                </a:cxn>
                <a:cxn ang="0">
                  <a:pos x="48" y="900"/>
                </a:cxn>
                <a:cxn ang="0">
                  <a:pos x="20" y="836"/>
                </a:cxn>
                <a:cxn ang="0">
                  <a:pos x="0" y="788"/>
                </a:cxn>
                <a:cxn ang="0">
                  <a:pos x="86" y="643"/>
                </a:cxn>
                <a:cxn ang="0">
                  <a:pos x="189" y="510"/>
                </a:cxn>
                <a:cxn ang="0">
                  <a:pos x="306" y="389"/>
                </a:cxn>
                <a:cxn ang="0">
                  <a:pos x="435" y="282"/>
                </a:cxn>
                <a:cxn ang="0">
                  <a:pos x="577" y="190"/>
                </a:cxn>
                <a:cxn ang="0">
                  <a:pos x="728" y="115"/>
                </a:cxn>
                <a:cxn ang="0">
                  <a:pos x="889" y="58"/>
                </a:cxn>
                <a:cxn ang="0">
                  <a:pos x="1059" y="19"/>
                </a:cxn>
                <a:cxn ang="0">
                  <a:pos x="1235" y="0"/>
                </a:cxn>
              </a:cxnLst>
              <a:rect l="0" t="0" r="r" b="b"/>
              <a:pathLst>
                <a:path w="1235" h="1797">
                  <a:moveTo>
                    <a:pt x="1235" y="0"/>
                  </a:moveTo>
                  <a:lnTo>
                    <a:pt x="1220" y="19"/>
                  </a:lnTo>
                  <a:lnTo>
                    <a:pt x="1202" y="42"/>
                  </a:lnTo>
                  <a:lnTo>
                    <a:pt x="1183" y="69"/>
                  </a:lnTo>
                  <a:lnTo>
                    <a:pt x="1161" y="99"/>
                  </a:lnTo>
                  <a:lnTo>
                    <a:pt x="1138" y="133"/>
                  </a:lnTo>
                  <a:lnTo>
                    <a:pt x="1113" y="170"/>
                  </a:lnTo>
                  <a:lnTo>
                    <a:pt x="1087" y="210"/>
                  </a:lnTo>
                  <a:lnTo>
                    <a:pt x="1062" y="252"/>
                  </a:lnTo>
                  <a:lnTo>
                    <a:pt x="1034" y="297"/>
                  </a:lnTo>
                  <a:lnTo>
                    <a:pt x="1006" y="345"/>
                  </a:lnTo>
                  <a:lnTo>
                    <a:pt x="979" y="395"/>
                  </a:lnTo>
                  <a:lnTo>
                    <a:pt x="951" y="446"/>
                  </a:lnTo>
                  <a:lnTo>
                    <a:pt x="924" y="500"/>
                  </a:lnTo>
                  <a:lnTo>
                    <a:pt x="898" y="555"/>
                  </a:lnTo>
                  <a:lnTo>
                    <a:pt x="873" y="612"/>
                  </a:lnTo>
                  <a:lnTo>
                    <a:pt x="850" y="671"/>
                  </a:lnTo>
                  <a:lnTo>
                    <a:pt x="828" y="730"/>
                  </a:lnTo>
                  <a:lnTo>
                    <a:pt x="808" y="789"/>
                  </a:lnTo>
                  <a:lnTo>
                    <a:pt x="791" y="851"/>
                  </a:lnTo>
                  <a:lnTo>
                    <a:pt x="776" y="913"/>
                  </a:lnTo>
                  <a:lnTo>
                    <a:pt x="764" y="974"/>
                  </a:lnTo>
                  <a:lnTo>
                    <a:pt x="755" y="1037"/>
                  </a:lnTo>
                  <a:lnTo>
                    <a:pt x="749" y="1098"/>
                  </a:lnTo>
                  <a:lnTo>
                    <a:pt x="747" y="1161"/>
                  </a:lnTo>
                  <a:lnTo>
                    <a:pt x="747" y="1171"/>
                  </a:lnTo>
                  <a:lnTo>
                    <a:pt x="748" y="1180"/>
                  </a:lnTo>
                  <a:lnTo>
                    <a:pt x="756" y="1797"/>
                  </a:lnTo>
                  <a:lnTo>
                    <a:pt x="703" y="1764"/>
                  </a:lnTo>
                  <a:lnTo>
                    <a:pt x="652" y="1727"/>
                  </a:lnTo>
                  <a:lnTo>
                    <a:pt x="603" y="1688"/>
                  </a:lnTo>
                  <a:lnTo>
                    <a:pt x="556" y="1646"/>
                  </a:lnTo>
                  <a:lnTo>
                    <a:pt x="510" y="1602"/>
                  </a:lnTo>
                  <a:lnTo>
                    <a:pt x="466" y="1556"/>
                  </a:lnTo>
                  <a:lnTo>
                    <a:pt x="424" y="1508"/>
                  </a:lnTo>
                  <a:lnTo>
                    <a:pt x="384" y="1459"/>
                  </a:lnTo>
                  <a:lnTo>
                    <a:pt x="346" y="1409"/>
                  </a:lnTo>
                  <a:lnTo>
                    <a:pt x="309" y="1359"/>
                  </a:lnTo>
                  <a:lnTo>
                    <a:pt x="274" y="1308"/>
                  </a:lnTo>
                  <a:lnTo>
                    <a:pt x="241" y="1258"/>
                  </a:lnTo>
                  <a:lnTo>
                    <a:pt x="210" y="1208"/>
                  </a:lnTo>
                  <a:lnTo>
                    <a:pt x="182" y="1159"/>
                  </a:lnTo>
                  <a:lnTo>
                    <a:pt x="154" y="1111"/>
                  </a:lnTo>
                  <a:lnTo>
                    <a:pt x="129" y="1064"/>
                  </a:lnTo>
                  <a:lnTo>
                    <a:pt x="106" y="1020"/>
                  </a:lnTo>
                  <a:lnTo>
                    <a:pt x="84" y="978"/>
                  </a:lnTo>
                  <a:lnTo>
                    <a:pt x="66" y="938"/>
                  </a:lnTo>
                  <a:lnTo>
                    <a:pt x="48" y="900"/>
                  </a:lnTo>
                  <a:lnTo>
                    <a:pt x="33" y="866"/>
                  </a:lnTo>
                  <a:lnTo>
                    <a:pt x="20" y="836"/>
                  </a:lnTo>
                  <a:lnTo>
                    <a:pt x="9" y="810"/>
                  </a:lnTo>
                  <a:lnTo>
                    <a:pt x="0" y="788"/>
                  </a:lnTo>
                  <a:lnTo>
                    <a:pt x="41" y="713"/>
                  </a:lnTo>
                  <a:lnTo>
                    <a:pt x="86" y="643"/>
                  </a:lnTo>
                  <a:lnTo>
                    <a:pt x="136" y="575"/>
                  </a:lnTo>
                  <a:lnTo>
                    <a:pt x="189" y="510"/>
                  </a:lnTo>
                  <a:lnTo>
                    <a:pt x="246" y="447"/>
                  </a:lnTo>
                  <a:lnTo>
                    <a:pt x="306" y="389"/>
                  </a:lnTo>
                  <a:lnTo>
                    <a:pt x="369" y="334"/>
                  </a:lnTo>
                  <a:lnTo>
                    <a:pt x="435" y="282"/>
                  </a:lnTo>
                  <a:lnTo>
                    <a:pt x="504" y="234"/>
                  </a:lnTo>
                  <a:lnTo>
                    <a:pt x="577" y="190"/>
                  </a:lnTo>
                  <a:lnTo>
                    <a:pt x="651" y="151"/>
                  </a:lnTo>
                  <a:lnTo>
                    <a:pt x="728" y="115"/>
                  </a:lnTo>
                  <a:lnTo>
                    <a:pt x="807" y="84"/>
                  </a:lnTo>
                  <a:lnTo>
                    <a:pt x="889" y="58"/>
                  </a:lnTo>
                  <a:lnTo>
                    <a:pt x="973" y="36"/>
                  </a:lnTo>
                  <a:lnTo>
                    <a:pt x="1059" y="19"/>
                  </a:lnTo>
                  <a:lnTo>
                    <a:pt x="1145" y="7"/>
                  </a:lnTo>
                  <a:lnTo>
                    <a:pt x="1235" y="0"/>
                  </a:lnTo>
                  <a:close/>
                </a:path>
              </a:pathLst>
            </a:custGeom>
            <a:solidFill>
              <a:schemeClr val="accent6"/>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63" name="Freeform 8"/>
            <p:cNvSpPr>
              <a:spLocks/>
            </p:cNvSpPr>
            <p:nvPr/>
          </p:nvSpPr>
          <p:spPr bwMode="auto">
            <a:xfrm>
              <a:off x="6268130" y="3207770"/>
              <a:ext cx="1947862" cy="2851150"/>
            </a:xfrm>
            <a:custGeom>
              <a:avLst/>
              <a:gdLst/>
              <a:ahLst/>
              <a:cxnLst>
                <a:cxn ang="0">
                  <a:pos x="518" y="33"/>
                </a:cxn>
                <a:cxn ang="0">
                  <a:pos x="621" y="109"/>
                </a:cxn>
                <a:cxn ang="0">
                  <a:pos x="716" y="195"/>
                </a:cxn>
                <a:cxn ang="0">
                  <a:pos x="805" y="291"/>
                </a:cxn>
                <a:cxn ang="0">
                  <a:pos x="885" y="391"/>
                </a:cxn>
                <a:cxn ang="0">
                  <a:pos x="958" y="494"/>
                </a:cxn>
                <a:cxn ang="0">
                  <a:pos x="1023" y="597"/>
                </a:cxn>
                <a:cxn ang="0">
                  <a:pos x="1080" y="696"/>
                </a:cxn>
                <a:cxn ang="0">
                  <a:pos x="1129" y="789"/>
                </a:cxn>
                <a:cxn ang="0">
                  <a:pos x="1170" y="872"/>
                </a:cxn>
                <a:cxn ang="0">
                  <a:pos x="1203" y="944"/>
                </a:cxn>
                <a:cxn ang="0">
                  <a:pos x="1227" y="1001"/>
                </a:cxn>
                <a:cxn ang="0">
                  <a:pos x="1142" y="1145"/>
                </a:cxn>
                <a:cxn ang="0">
                  <a:pos x="1040" y="1279"/>
                </a:cxn>
                <a:cxn ang="0">
                  <a:pos x="924" y="1401"/>
                </a:cxn>
                <a:cxn ang="0">
                  <a:pos x="796" y="1508"/>
                </a:cxn>
                <a:cxn ang="0">
                  <a:pos x="655" y="1601"/>
                </a:cxn>
                <a:cxn ang="0">
                  <a:pos x="504" y="1677"/>
                </a:cxn>
                <a:cxn ang="0">
                  <a:pos x="344" y="1736"/>
                </a:cxn>
                <a:cxn ang="0">
                  <a:pos x="176" y="1776"/>
                </a:cxn>
                <a:cxn ang="0">
                  <a:pos x="0" y="1796"/>
                </a:cxn>
                <a:cxn ang="0">
                  <a:pos x="41" y="1740"/>
                </a:cxn>
                <a:cxn ang="0">
                  <a:pos x="90" y="1671"/>
                </a:cxn>
                <a:cxn ang="0">
                  <a:pos x="145" y="1587"/>
                </a:cxn>
                <a:cxn ang="0">
                  <a:pos x="203" y="1491"/>
                </a:cxn>
                <a:cxn ang="0">
                  <a:pos x="262" y="1386"/>
                </a:cxn>
                <a:cxn ang="0">
                  <a:pos x="317" y="1271"/>
                </a:cxn>
                <a:cxn ang="0">
                  <a:pos x="369" y="1151"/>
                </a:cxn>
                <a:cxn ang="0">
                  <a:pos x="412" y="1025"/>
                </a:cxn>
                <a:cxn ang="0">
                  <a:pos x="446" y="896"/>
                </a:cxn>
                <a:cxn ang="0">
                  <a:pos x="467" y="766"/>
                </a:cxn>
                <a:cxn ang="0">
                  <a:pos x="472" y="635"/>
                </a:cxn>
              </a:cxnLst>
              <a:rect l="0" t="0" r="r" b="b"/>
              <a:pathLst>
                <a:path w="1227" h="1796">
                  <a:moveTo>
                    <a:pt x="464" y="0"/>
                  </a:moveTo>
                  <a:lnTo>
                    <a:pt x="518" y="33"/>
                  </a:lnTo>
                  <a:lnTo>
                    <a:pt x="570" y="69"/>
                  </a:lnTo>
                  <a:lnTo>
                    <a:pt x="621" y="109"/>
                  </a:lnTo>
                  <a:lnTo>
                    <a:pt x="670" y="151"/>
                  </a:lnTo>
                  <a:lnTo>
                    <a:pt x="716" y="195"/>
                  </a:lnTo>
                  <a:lnTo>
                    <a:pt x="762" y="243"/>
                  </a:lnTo>
                  <a:lnTo>
                    <a:pt x="805" y="291"/>
                  </a:lnTo>
                  <a:lnTo>
                    <a:pt x="846" y="341"/>
                  </a:lnTo>
                  <a:lnTo>
                    <a:pt x="885" y="391"/>
                  </a:lnTo>
                  <a:lnTo>
                    <a:pt x="922" y="443"/>
                  </a:lnTo>
                  <a:lnTo>
                    <a:pt x="958" y="494"/>
                  </a:lnTo>
                  <a:lnTo>
                    <a:pt x="992" y="545"/>
                  </a:lnTo>
                  <a:lnTo>
                    <a:pt x="1023" y="597"/>
                  </a:lnTo>
                  <a:lnTo>
                    <a:pt x="1052" y="647"/>
                  </a:lnTo>
                  <a:lnTo>
                    <a:pt x="1080" y="696"/>
                  </a:lnTo>
                  <a:lnTo>
                    <a:pt x="1106" y="744"/>
                  </a:lnTo>
                  <a:lnTo>
                    <a:pt x="1129" y="789"/>
                  </a:lnTo>
                  <a:lnTo>
                    <a:pt x="1150" y="832"/>
                  </a:lnTo>
                  <a:lnTo>
                    <a:pt x="1170" y="872"/>
                  </a:lnTo>
                  <a:lnTo>
                    <a:pt x="1188" y="910"/>
                  </a:lnTo>
                  <a:lnTo>
                    <a:pt x="1203" y="944"/>
                  </a:lnTo>
                  <a:lnTo>
                    <a:pt x="1216" y="975"/>
                  </a:lnTo>
                  <a:lnTo>
                    <a:pt x="1227" y="1001"/>
                  </a:lnTo>
                  <a:lnTo>
                    <a:pt x="1186" y="1075"/>
                  </a:lnTo>
                  <a:lnTo>
                    <a:pt x="1142" y="1145"/>
                  </a:lnTo>
                  <a:lnTo>
                    <a:pt x="1092" y="1214"/>
                  </a:lnTo>
                  <a:lnTo>
                    <a:pt x="1040" y="1279"/>
                  </a:lnTo>
                  <a:lnTo>
                    <a:pt x="984" y="1342"/>
                  </a:lnTo>
                  <a:lnTo>
                    <a:pt x="924" y="1401"/>
                  </a:lnTo>
                  <a:lnTo>
                    <a:pt x="862" y="1456"/>
                  </a:lnTo>
                  <a:lnTo>
                    <a:pt x="796" y="1508"/>
                  </a:lnTo>
                  <a:lnTo>
                    <a:pt x="727" y="1556"/>
                  </a:lnTo>
                  <a:lnTo>
                    <a:pt x="655" y="1601"/>
                  </a:lnTo>
                  <a:lnTo>
                    <a:pt x="581" y="1641"/>
                  </a:lnTo>
                  <a:lnTo>
                    <a:pt x="504" y="1677"/>
                  </a:lnTo>
                  <a:lnTo>
                    <a:pt x="426" y="1709"/>
                  </a:lnTo>
                  <a:lnTo>
                    <a:pt x="344" y="1736"/>
                  </a:lnTo>
                  <a:lnTo>
                    <a:pt x="261" y="1758"/>
                  </a:lnTo>
                  <a:lnTo>
                    <a:pt x="176" y="1776"/>
                  </a:lnTo>
                  <a:lnTo>
                    <a:pt x="89" y="1788"/>
                  </a:lnTo>
                  <a:lnTo>
                    <a:pt x="0" y="1796"/>
                  </a:lnTo>
                  <a:lnTo>
                    <a:pt x="20" y="1770"/>
                  </a:lnTo>
                  <a:lnTo>
                    <a:pt x="41" y="1740"/>
                  </a:lnTo>
                  <a:lnTo>
                    <a:pt x="65" y="1707"/>
                  </a:lnTo>
                  <a:lnTo>
                    <a:pt x="90" y="1671"/>
                  </a:lnTo>
                  <a:lnTo>
                    <a:pt x="117" y="1629"/>
                  </a:lnTo>
                  <a:lnTo>
                    <a:pt x="145" y="1587"/>
                  </a:lnTo>
                  <a:lnTo>
                    <a:pt x="174" y="1540"/>
                  </a:lnTo>
                  <a:lnTo>
                    <a:pt x="203" y="1491"/>
                  </a:lnTo>
                  <a:lnTo>
                    <a:pt x="232" y="1439"/>
                  </a:lnTo>
                  <a:lnTo>
                    <a:pt x="262" y="1386"/>
                  </a:lnTo>
                  <a:lnTo>
                    <a:pt x="290" y="1329"/>
                  </a:lnTo>
                  <a:lnTo>
                    <a:pt x="317" y="1271"/>
                  </a:lnTo>
                  <a:lnTo>
                    <a:pt x="344" y="1212"/>
                  </a:lnTo>
                  <a:lnTo>
                    <a:pt x="369" y="1151"/>
                  </a:lnTo>
                  <a:lnTo>
                    <a:pt x="392" y="1088"/>
                  </a:lnTo>
                  <a:lnTo>
                    <a:pt x="412" y="1025"/>
                  </a:lnTo>
                  <a:lnTo>
                    <a:pt x="430" y="961"/>
                  </a:lnTo>
                  <a:lnTo>
                    <a:pt x="446" y="896"/>
                  </a:lnTo>
                  <a:lnTo>
                    <a:pt x="458" y="831"/>
                  </a:lnTo>
                  <a:lnTo>
                    <a:pt x="467" y="766"/>
                  </a:lnTo>
                  <a:lnTo>
                    <a:pt x="471" y="701"/>
                  </a:lnTo>
                  <a:lnTo>
                    <a:pt x="472" y="635"/>
                  </a:lnTo>
                  <a:lnTo>
                    <a:pt x="464"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64" name="Freeform 9"/>
            <p:cNvSpPr>
              <a:spLocks/>
            </p:cNvSpPr>
            <p:nvPr/>
          </p:nvSpPr>
          <p:spPr bwMode="auto">
            <a:xfrm>
              <a:off x="6123668" y="2431483"/>
              <a:ext cx="2351087" cy="2365375"/>
            </a:xfrm>
            <a:custGeom>
              <a:avLst/>
              <a:gdLst/>
              <a:ahLst/>
              <a:cxnLst>
                <a:cxn ang="0">
                  <a:pos x="904" y="2"/>
                </a:cxn>
                <a:cxn ang="0">
                  <a:pos x="1015" y="7"/>
                </a:cxn>
                <a:cxn ang="0">
                  <a:pos x="1113" y="15"/>
                </a:cxn>
                <a:cxn ang="0">
                  <a:pos x="1195" y="24"/>
                </a:cxn>
                <a:cxn ang="0">
                  <a:pos x="1257" y="33"/>
                </a:cxn>
                <a:cxn ang="0">
                  <a:pos x="1335" y="173"/>
                </a:cxn>
                <a:cxn ang="0">
                  <a:pos x="1397" y="322"/>
                </a:cxn>
                <a:cxn ang="0">
                  <a:pos x="1443" y="480"/>
                </a:cxn>
                <a:cxn ang="0">
                  <a:pos x="1471" y="644"/>
                </a:cxn>
                <a:cxn ang="0">
                  <a:pos x="1481" y="813"/>
                </a:cxn>
                <a:cxn ang="0">
                  <a:pos x="1471" y="993"/>
                </a:cxn>
                <a:cxn ang="0">
                  <a:pos x="1438" y="1167"/>
                </a:cxn>
                <a:cxn ang="0">
                  <a:pos x="1388" y="1333"/>
                </a:cxn>
                <a:cxn ang="0">
                  <a:pos x="1318" y="1490"/>
                </a:cxn>
                <a:cxn ang="0">
                  <a:pos x="1294" y="1433"/>
                </a:cxn>
                <a:cxn ang="0">
                  <a:pos x="1261" y="1361"/>
                </a:cxn>
                <a:cxn ang="0">
                  <a:pos x="1220" y="1278"/>
                </a:cxn>
                <a:cxn ang="0">
                  <a:pos x="1171" y="1185"/>
                </a:cxn>
                <a:cxn ang="0">
                  <a:pos x="1114" y="1086"/>
                </a:cxn>
                <a:cxn ang="0">
                  <a:pos x="1049" y="983"/>
                </a:cxn>
                <a:cxn ang="0">
                  <a:pos x="976" y="880"/>
                </a:cxn>
                <a:cxn ang="0">
                  <a:pos x="896" y="780"/>
                </a:cxn>
                <a:cxn ang="0">
                  <a:pos x="807" y="684"/>
                </a:cxn>
                <a:cxn ang="0">
                  <a:pos x="712" y="598"/>
                </a:cxn>
                <a:cxn ang="0">
                  <a:pos x="609" y="522"/>
                </a:cxn>
                <a:cxn ang="0">
                  <a:pos x="0" y="177"/>
                </a:cxn>
                <a:cxn ang="0">
                  <a:pos x="122" y="118"/>
                </a:cxn>
                <a:cxn ang="0">
                  <a:pos x="250" y="72"/>
                </a:cxn>
                <a:cxn ang="0">
                  <a:pos x="383" y="39"/>
                </a:cxn>
                <a:cxn ang="0">
                  <a:pos x="518" y="18"/>
                </a:cxn>
                <a:cxn ang="0">
                  <a:pos x="652" y="5"/>
                </a:cxn>
                <a:cxn ang="0">
                  <a:pos x="781" y="1"/>
                </a:cxn>
              </a:cxnLst>
              <a:rect l="0" t="0" r="r" b="b"/>
              <a:pathLst>
                <a:path w="1481" h="1490">
                  <a:moveTo>
                    <a:pt x="844" y="0"/>
                  </a:moveTo>
                  <a:lnTo>
                    <a:pt x="904" y="2"/>
                  </a:lnTo>
                  <a:lnTo>
                    <a:pt x="961" y="4"/>
                  </a:lnTo>
                  <a:lnTo>
                    <a:pt x="1015" y="7"/>
                  </a:lnTo>
                  <a:lnTo>
                    <a:pt x="1066" y="11"/>
                  </a:lnTo>
                  <a:lnTo>
                    <a:pt x="1113" y="15"/>
                  </a:lnTo>
                  <a:lnTo>
                    <a:pt x="1157" y="20"/>
                  </a:lnTo>
                  <a:lnTo>
                    <a:pt x="1195" y="24"/>
                  </a:lnTo>
                  <a:lnTo>
                    <a:pt x="1229" y="29"/>
                  </a:lnTo>
                  <a:lnTo>
                    <a:pt x="1257" y="33"/>
                  </a:lnTo>
                  <a:lnTo>
                    <a:pt x="1299" y="102"/>
                  </a:lnTo>
                  <a:lnTo>
                    <a:pt x="1335" y="173"/>
                  </a:lnTo>
                  <a:lnTo>
                    <a:pt x="1368" y="247"/>
                  </a:lnTo>
                  <a:lnTo>
                    <a:pt x="1397" y="322"/>
                  </a:lnTo>
                  <a:lnTo>
                    <a:pt x="1422" y="400"/>
                  </a:lnTo>
                  <a:lnTo>
                    <a:pt x="1443" y="480"/>
                  </a:lnTo>
                  <a:lnTo>
                    <a:pt x="1460" y="561"/>
                  </a:lnTo>
                  <a:lnTo>
                    <a:pt x="1471" y="644"/>
                  </a:lnTo>
                  <a:lnTo>
                    <a:pt x="1479" y="728"/>
                  </a:lnTo>
                  <a:lnTo>
                    <a:pt x="1481" y="813"/>
                  </a:lnTo>
                  <a:lnTo>
                    <a:pt x="1479" y="904"/>
                  </a:lnTo>
                  <a:lnTo>
                    <a:pt x="1471" y="993"/>
                  </a:lnTo>
                  <a:lnTo>
                    <a:pt x="1457" y="1081"/>
                  </a:lnTo>
                  <a:lnTo>
                    <a:pt x="1438" y="1167"/>
                  </a:lnTo>
                  <a:lnTo>
                    <a:pt x="1415" y="1251"/>
                  </a:lnTo>
                  <a:lnTo>
                    <a:pt x="1388" y="1333"/>
                  </a:lnTo>
                  <a:lnTo>
                    <a:pt x="1355" y="1412"/>
                  </a:lnTo>
                  <a:lnTo>
                    <a:pt x="1318" y="1490"/>
                  </a:lnTo>
                  <a:lnTo>
                    <a:pt x="1307" y="1464"/>
                  </a:lnTo>
                  <a:lnTo>
                    <a:pt x="1294" y="1433"/>
                  </a:lnTo>
                  <a:lnTo>
                    <a:pt x="1279" y="1399"/>
                  </a:lnTo>
                  <a:lnTo>
                    <a:pt x="1261" y="1361"/>
                  </a:lnTo>
                  <a:lnTo>
                    <a:pt x="1241" y="1321"/>
                  </a:lnTo>
                  <a:lnTo>
                    <a:pt x="1220" y="1278"/>
                  </a:lnTo>
                  <a:lnTo>
                    <a:pt x="1197" y="1233"/>
                  </a:lnTo>
                  <a:lnTo>
                    <a:pt x="1171" y="1185"/>
                  </a:lnTo>
                  <a:lnTo>
                    <a:pt x="1143" y="1136"/>
                  </a:lnTo>
                  <a:lnTo>
                    <a:pt x="1114" y="1086"/>
                  </a:lnTo>
                  <a:lnTo>
                    <a:pt x="1083" y="1034"/>
                  </a:lnTo>
                  <a:lnTo>
                    <a:pt x="1049" y="983"/>
                  </a:lnTo>
                  <a:lnTo>
                    <a:pt x="1013" y="932"/>
                  </a:lnTo>
                  <a:lnTo>
                    <a:pt x="976" y="880"/>
                  </a:lnTo>
                  <a:lnTo>
                    <a:pt x="937" y="830"/>
                  </a:lnTo>
                  <a:lnTo>
                    <a:pt x="896" y="780"/>
                  </a:lnTo>
                  <a:lnTo>
                    <a:pt x="853" y="732"/>
                  </a:lnTo>
                  <a:lnTo>
                    <a:pt x="807" y="684"/>
                  </a:lnTo>
                  <a:lnTo>
                    <a:pt x="761" y="640"/>
                  </a:lnTo>
                  <a:lnTo>
                    <a:pt x="712" y="598"/>
                  </a:lnTo>
                  <a:lnTo>
                    <a:pt x="661" y="558"/>
                  </a:lnTo>
                  <a:lnTo>
                    <a:pt x="609" y="522"/>
                  </a:lnTo>
                  <a:lnTo>
                    <a:pt x="555" y="489"/>
                  </a:lnTo>
                  <a:lnTo>
                    <a:pt x="0" y="177"/>
                  </a:lnTo>
                  <a:lnTo>
                    <a:pt x="59" y="146"/>
                  </a:lnTo>
                  <a:lnTo>
                    <a:pt x="122" y="118"/>
                  </a:lnTo>
                  <a:lnTo>
                    <a:pt x="185" y="93"/>
                  </a:lnTo>
                  <a:lnTo>
                    <a:pt x="250" y="72"/>
                  </a:lnTo>
                  <a:lnTo>
                    <a:pt x="316" y="55"/>
                  </a:lnTo>
                  <a:lnTo>
                    <a:pt x="383" y="39"/>
                  </a:lnTo>
                  <a:lnTo>
                    <a:pt x="451" y="28"/>
                  </a:lnTo>
                  <a:lnTo>
                    <a:pt x="518" y="18"/>
                  </a:lnTo>
                  <a:lnTo>
                    <a:pt x="585" y="11"/>
                  </a:lnTo>
                  <a:lnTo>
                    <a:pt x="652" y="5"/>
                  </a:lnTo>
                  <a:lnTo>
                    <a:pt x="717" y="2"/>
                  </a:lnTo>
                  <a:lnTo>
                    <a:pt x="781" y="1"/>
                  </a:lnTo>
                  <a:lnTo>
                    <a:pt x="844"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65" name="Freeform 10"/>
            <p:cNvSpPr>
              <a:spLocks/>
            </p:cNvSpPr>
            <p:nvPr/>
          </p:nvSpPr>
          <p:spPr bwMode="auto">
            <a:xfrm>
              <a:off x="4164693" y="4215833"/>
              <a:ext cx="2852737" cy="1846263"/>
            </a:xfrm>
            <a:custGeom>
              <a:avLst/>
              <a:gdLst/>
              <a:ahLst/>
              <a:cxnLst>
                <a:cxn ang="0">
                  <a:pos x="1796" y="66"/>
                </a:cxn>
                <a:cxn ang="0">
                  <a:pos x="1783" y="196"/>
                </a:cxn>
                <a:cxn ang="0">
                  <a:pos x="1755" y="326"/>
                </a:cxn>
                <a:cxn ang="0">
                  <a:pos x="1717" y="453"/>
                </a:cxn>
                <a:cxn ang="0">
                  <a:pos x="1669" y="577"/>
                </a:cxn>
                <a:cxn ang="0">
                  <a:pos x="1615" y="694"/>
                </a:cxn>
                <a:cxn ang="0">
                  <a:pos x="1557" y="804"/>
                </a:cxn>
                <a:cxn ang="0">
                  <a:pos x="1499" y="905"/>
                </a:cxn>
                <a:cxn ang="0">
                  <a:pos x="1442" y="994"/>
                </a:cxn>
                <a:cxn ang="0">
                  <a:pos x="1390" y="1072"/>
                </a:cxn>
                <a:cxn ang="0">
                  <a:pos x="1345" y="1135"/>
                </a:cxn>
                <a:cxn ang="0">
                  <a:pos x="1285" y="1162"/>
                </a:cxn>
                <a:cxn ang="0">
                  <a:pos x="1152" y="1161"/>
                </a:cxn>
                <a:cxn ang="0">
                  <a:pos x="973" y="1138"/>
                </a:cxn>
                <a:cxn ang="0">
                  <a:pos x="802" y="1095"/>
                </a:cxn>
                <a:cxn ang="0">
                  <a:pos x="639" y="1033"/>
                </a:cxn>
                <a:cxn ang="0">
                  <a:pos x="486" y="953"/>
                </a:cxn>
                <a:cxn ang="0">
                  <a:pos x="345" y="855"/>
                </a:cxn>
                <a:cxn ang="0">
                  <a:pos x="215" y="743"/>
                </a:cxn>
                <a:cxn ang="0">
                  <a:pos x="99" y="616"/>
                </a:cxn>
                <a:cxn ang="0">
                  <a:pos x="0" y="476"/>
                </a:cxn>
                <a:cxn ang="0">
                  <a:pos x="39" y="481"/>
                </a:cxn>
                <a:cxn ang="0">
                  <a:pos x="99" y="487"/>
                </a:cxn>
                <a:cxn ang="0">
                  <a:pos x="178" y="494"/>
                </a:cxn>
                <a:cxn ang="0">
                  <a:pos x="272" y="500"/>
                </a:cxn>
                <a:cxn ang="0">
                  <a:pos x="379" y="502"/>
                </a:cxn>
                <a:cxn ang="0">
                  <a:pos x="496" y="501"/>
                </a:cxn>
                <a:cxn ang="0">
                  <a:pos x="620" y="493"/>
                </a:cxn>
                <a:cxn ang="0">
                  <a:pos x="748" y="479"/>
                </a:cxn>
                <a:cxn ang="0">
                  <a:pos x="879" y="457"/>
                </a:cxn>
                <a:cxn ang="0">
                  <a:pos x="1007" y="425"/>
                </a:cxn>
                <a:cxn ang="0">
                  <a:pos x="1132" y="382"/>
                </a:cxn>
                <a:cxn ang="0">
                  <a:pos x="1250" y="326"/>
                </a:cxn>
                <a:cxn ang="0">
                  <a:pos x="1268" y="316"/>
                </a:cxn>
                <a:cxn ang="0">
                  <a:pos x="1797" y="0"/>
                </a:cxn>
              </a:cxnLst>
              <a:rect l="0" t="0" r="r" b="b"/>
              <a:pathLst>
                <a:path w="1797" h="1163">
                  <a:moveTo>
                    <a:pt x="1797" y="0"/>
                  </a:moveTo>
                  <a:lnTo>
                    <a:pt x="1796" y="66"/>
                  </a:lnTo>
                  <a:lnTo>
                    <a:pt x="1792" y="131"/>
                  </a:lnTo>
                  <a:lnTo>
                    <a:pt x="1783" y="196"/>
                  </a:lnTo>
                  <a:lnTo>
                    <a:pt x="1771" y="261"/>
                  </a:lnTo>
                  <a:lnTo>
                    <a:pt x="1755" y="326"/>
                  </a:lnTo>
                  <a:lnTo>
                    <a:pt x="1737" y="390"/>
                  </a:lnTo>
                  <a:lnTo>
                    <a:pt x="1717" y="453"/>
                  </a:lnTo>
                  <a:lnTo>
                    <a:pt x="1694" y="516"/>
                  </a:lnTo>
                  <a:lnTo>
                    <a:pt x="1669" y="577"/>
                  </a:lnTo>
                  <a:lnTo>
                    <a:pt x="1642" y="636"/>
                  </a:lnTo>
                  <a:lnTo>
                    <a:pt x="1615" y="694"/>
                  </a:lnTo>
                  <a:lnTo>
                    <a:pt x="1587" y="751"/>
                  </a:lnTo>
                  <a:lnTo>
                    <a:pt x="1557" y="804"/>
                  </a:lnTo>
                  <a:lnTo>
                    <a:pt x="1528" y="856"/>
                  </a:lnTo>
                  <a:lnTo>
                    <a:pt x="1499" y="905"/>
                  </a:lnTo>
                  <a:lnTo>
                    <a:pt x="1470" y="952"/>
                  </a:lnTo>
                  <a:lnTo>
                    <a:pt x="1442" y="994"/>
                  </a:lnTo>
                  <a:lnTo>
                    <a:pt x="1415" y="1036"/>
                  </a:lnTo>
                  <a:lnTo>
                    <a:pt x="1390" y="1072"/>
                  </a:lnTo>
                  <a:lnTo>
                    <a:pt x="1366" y="1105"/>
                  </a:lnTo>
                  <a:lnTo>
                    <a:pt x="1345" y="1135"/>
                  </a:lnTo>
                  <a:lnTo>
                    <a:pt x="1325" y="1161"/>
                  </a:lnTo>
                  <a:lnTo>
                    <a:pt x="1285" y="1162"/>
                  </a:lnTo>
                  <a:lnTo>
                    <a:pt x="1244" y="1163"/>
                  </a:lnTo>
                  <a:lnTo>
                    <a:pt x="1152" y="1161"/>
                  </a:lnTo>
                  <a:lnTo>
                    <a:pt x="1062" y="1152"/>
                  </a:lnTo>
                  <a:lnTo>
                    <a:pt x="973" y="1138"/>
                  </a:lnTo>
                  <a:lnTo>
                    <a:pt x="887" y="1120"/>
                  </a:lnTo>
                  <a:lnTo>
                    <a:pt x="802" y="1095"/>
                  </a:lnTo>
                  <a:lnTo>
                    <a:pt x="719" y="1067"/>
                  </a:lnTo>
                  <a:lnTo>
                    <a:pt x="639" y="1033"/>
                  </a:lnTo>
                  <a:lnTo>
                    <a:pt x="561" y="995"/>
                  </a:lnTo>
                  <a:lnTo>
                    <a:pt x="486" y="953"/>
                  </a:lnTo>
                  <a:lnTo>
                    <a:pt x="413" y="906"/>
                  </a:lnTo>
                  <a:lnTo>
                    <a:pt x="345" y="855"/>
                  </a:lnTo>
                  <a:lnTo>
                    <a:pt x="278" y="801"/>
                  </a:lnTo>
                  <a:lnTo>
                    <a:pt x="215" y="743"/>
                  </a:lnTo>
                  <a:lnTo>
                    <a:pt x="156" y="681"/>
                  </a:lnTo>
                  <a:lnTo>
                    <a:pt x="99" y="616"/>
                  </a:lnTo>
                  <a:lnTo>
                    <a:pt x="48" y="547"/>
                  </a:lnTo>
                  <a:lnTo>
                    <a:pt x="0" y="476"/>
                  </a:lnTo>
                  <a:lnTo>
                    <a:pt x="16" y="478"/>
                  </a:lnTo>
                  <a:lnTo>
                    <a:pt x="39" y="481"/>
                  </a:lnTo>
                  <a:lnTo>
                    <a:pt x="66" y="484"/>
                  </a:lnTo>
                  <a:lnTo>
                    <a:pt x="99" y="487"/>
                  </a:lnTo>
                  <a:lnTo>
                    <a:pt x="137" y="491"/>
                  </a:lnTo>
                  <a:lnTo>
                    <a:pt x="178" y="494"/>
                  </a:lnTo>
                  <a:lnTo>
                    <a:pt x="223" y="497"/>
                  </a:lnTo>
                  <a:lnTo>
                    <a:pt x="272" y="500"/>
                  </a:lnTo>
                  <a:lnTo>
                    <a:pt x="324" y="501"/>
                  </a:lnTo>
                  <a:lnTo>
                    <a:pt x="379" y="502"/>
                  </a:lnTo>
                  <a:lnTo>
                    <a:pt x="436" y="502"/>
                  </a:lnTo>
                  <a:lnTo>
                    <a:pt x="496" y="501"/>
                  </a:lnTo>
                  <a:lnTo>
                    <a:pt x="558" y="498"/>
                  </a:lnTo>
                  <a:lnTo>
                    <a:pt x="620" y="493"/>
                  </a:lnTo>
                  <a:lnTo>
                    <a:pt x="683" y="487"/>
                  </a:lnTo>
                  <a:lnTo>
                    <a:pt x="748" y="479"/>
                  </a:lnTo>
                  <a:lnTo>
                    <a:pt x="814" y="469"/>
                  </a:lnTo>
                  <a:lnTo>
                    <a:pt x="879" y="457"/>
                  </a:lnTo>
                  <a:lnTo>
                    <a:pt x="943" y="443"/>
                  </a:lnTo>
                  <a:lnTo>
                    <a:pt x="1007" y="425"/>
                  </a:lnTo>
                  <a:lnTo>
                    <a:pt x="1070" y="405"/>
                  </a:lnTo>
                  <a:lnTo>
                    <a:pt x="1132" y="382"/>
                  </a:lnTo>
                  <a:lnTo>
                    <a:pt x="1192" y="355"/>
                  </a:lnTo>
                  <a:lnTo>
                    <a:pt x="1250" y="326"/>
                  </a:lnTo>
                  <a:lnTo>
                    <a:pt x="1251" y="326"/>
                  </a:lnTo>
                  <a:lnTo>
                    <a:pt x="1268" y="316"/>
                  </a:lnTo>
                  <a:lnTo>
                    <a:pt x="1291" y="302"/>
                  </a:lnTo>
                  <a:lnTo>
                    <a:pt x="1797" y="0"/>
                  </a:lnTo>
                  <a:close/>
                </a:path>
              </a:pathLst>
            </a:custGeom>
            <a:solidFill>
              <a:schemeClr val="accent4"/>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66" name="Freeform 11"/>
            <p:cNvSpPr>
              <a:spLocks/>
            </p:cNvSpPr>
            <p:nvPr/>
          </p:nvSpPr>
          <p:spPr bwMode="auto">
            <a:xfrm>
              <a:off x="3804331" y="2637858"/>
              <a:ext cx="2344737" cy="2374900"/>
            </a:xfrm>
            <a:custGeom>
              <a:avLst/>
              <a:gdLst/>
              <a:ahLst/>
              <a:cxnLst>
                <a:cxn ang="0">
                  <a:pos x="177" y="22"/>
                </a:cxn>
                <a:cxn ang="0">
                  <a:pos x="201" y="78"/>
                </a:cxn>
                <a:cxn ang="0">
                  <a:pos x="234" y="150"/>
                </a:cxn>
                <a:cxn ang="0">
                  <a:pos x="274" y="232"/>
                </a:cxn>
                <a:cxn ang="0">
                  <a:pos x="322" y="323"/>
                </a:cxn>
                <a:cxn ang="0">
                  <a:pos x="378" y="420"/>
                </a:cxn>
                <a:cxn ang="0">
                  <a:pos x="442" y="520"/>
                </a:cxn>
                <a:cxn ang="0">
                  <a:pos x="514" y="621"/>
                </a:cxn>
                <a:cxn ang="0">
                  <a:pos x="592" y="720"/>
                </a:cxn>
                <a:cxn ang="0">
                  <a:pos x="678" y="814"/>
                </a:cxn>
                <a:cxn ang="0">
                  <a:pos x="771" y="900"/>
                </a:cxn>
                <a:cxn ang="0">
                  <a:pos x="871" y="976"/>
                </a:cxn>
                <a:cxn ang="0">
                  <a:pos x="1477" y="1320"/>
                </a:cxn>
                <a:cxn ang="0">
                  <a:pos x="1359" y="1376"/>
                </a:cxn>
                <a:cxn ang="0">
                  <a:pos x="1234" y="1419"/>
                </a:cxn>
                <a:cxn ang="0">
                  <a:pos x="1106" y="1451"/>
                </a:cxn>
                <a:cxn ang="0">
                  <a:pos x="975" y="1473"/>
                </a:cxn>
                <a:cxn ang="0">
                  <a:pos x="847" y="1487"/>
                </a:cxn>
                <a:cxn ang="0">
                  <a:pos x="723" y="1495"/>
                </a:cxn>
                <a:cxn ang="0">
                  <a:pos x="606" y="1496"/>
                </a:cxn>
                <a:cxn ang="0">
                  <a:pos x="499" y="1494"/>
                </a:cxn>
                <a:cxn ang="0">
                  <a:pos x="405" y="1488"/>
                </a:cxn>
                <a:cxn ang="0">
                  <a:pos x="326" y="1481"/>
                </a:cxn>
                <a:cxn ang="0">
                  <a:pos x="266" y="1475"/>
                </a:cxn>
                <a:cxn ang="0">
                  <a:pos x="227" y="1470"/>
                </a:cxn>
                <a:cxn ang="0">
                  <a:pos x="148" y="1328"/>
                </a:cxn>
                <a:cxn ang="0">
                  <a:pos x="85" y="1178"/>
                </a:cxn>
                <a:cxn ang="0">
                  <a:pos x="38" y="1019"/>
                </a:cxn>
                <a:cxn ang="0">
                  <a:pos x="10" y="854"/>
                </a:cxn>
                <a:cxn ang="0">
                  <a:pos x="0" y="683"/>
                </a:cxn>
                <a:cxn ang="0">
                  <a:pos x="11" y="501"/>
                </a:cxn>
                <a:cxn ang="0">
                  <a:pos x="44" y="326"/>
                </a:cxn>
                <a:cxn ang="0">
                  <a:pos x="96" y="158"/>
                </a:cxn>
                <a:cxn ang="0">
                  <a:pos x="168" y="0"/>
                </a:cxn>
              </a:cxnLst>
              <a:rect l="0" t="0" r="r" b="b"/>
              <a:pathLst>
                <a:path w="1477" h="1496">
                  <a:moveTo>
                    <a:pt x="168" y="0"/>
                  </a:moveTo>
                  <a:lnTo>
                    <a:pt x="177" y="22"/>
                  </a:lnTo>
                  <a:lnTo>
                    <a:pt x="188" y="48"/>
                  </a:lnTo>
                  <a:lnTo>
                    <a:pt x="201" y="78"/>
                  </a:lnTo>
                  <a:lnTo>
                    <a:pt x="216" y="112"/>
                  </a:lnTo>
                  <a:lnTo>
                    <a:pt x="234" y="150"/>
                  </a:lnTo>
                  <a:lnTo>
                    <a:pt x="252" y="190"/>
                  </a:lnTo>
                  <a:lnTo>
                    <a:pt x="274" y="232"/>
                  </a:lnTo>
                  <a:lnTo>
                    <a:pt x="297" y="276"/>
                  </a:lnTo>
                  <a:lnTo>
                    <a:pt x="322" y="323"/>
                  </a:lnTo>
                  <a:lnTo>
                    <a:pt x="350" y="371"/>
                  </a:lnTo>
                  <a:lnTo>
                    <a:pt x="378" y="420"/>
                  </a:lnTo>
                  <a:lnTo>
                    <a:pt x="409" y="470"/>
                  </a:lnTo>
                  <a:lnTo>
                    <a:pt x="442" y="520"/>
                  </a:lnTo>
                  <a:lnTo>
                    <a:pt x="477" y="571"/>
                  </a:lnTo>
                  <a:lnTo>
                    <a:pt x="514" y="621"/>
                  </a:lnTo>
                  <a:lnTo>
                    <a:pt x="552" y="671"/>
                  </a:lnTo>
                  <a:lnTo>
                    <a:pt x="592" y="720"/>
                  </a:lnTo>
                  <a:lnTo>
                    <a:pt x="634" y="768"/>
                  </a:lnTo>
                  <a:lnTo>
                    <a:pt x="678" y="814"/>
                  </a:lnTo>
                  <a:lnTo>
                    <a:pt x="724" y="858"/>
                  </a:lnTo>
                  <a:lnTo>
                    <a:pt x="771" y="900"/>
                  </a:lnTo>
                  <a:lnTo>
                    <a:pt x="820" y="939"/>
                  </a:lnTo>
                  <a:lnTo>
                    <a:pt x="871" y="976"/>
                  </a:lnTo>
                  <a:lnTo>
                    <a:pt x="924" y="1009"/>
                  </a:lnTo>
                  <a:lnTo>
                    <a:pt x="1477" y="1320"/>
                  </a:lnTo>
                  <a:lnTo>
                    <a:pt x="1419" y="1349"/>
                  </a:lnTo>
                  <a:lnTo>
                    <a:pt x="1359" y="1376"/>
                  </a:lnTo>
                  <a:lnTo>
                    <a:pt x="1297" y="1399"/>
                  </a:lnTo>
                  <a:lnTo>
                    <a:pt x="1234" y="1419"/>
                  </a:lnTo>
                  <a:lnTo>
                    <a:pt x="1170" y="1437"/>
                  </a:lnTo>
                  <a:lnTo>
                    <a:pt x="1106" y="1451"/>
                  </a:lnTo>
                  <a:lnTo>
                    <a:pt x="1041" y="1463"/>
                  </a:lnTo>
                  <a:lnTo>
                    <a:pt x="975" y="1473"/>
                  </a:lnTo>
                  <a:lnTo>
                    <a:pt x="910" y="1481"/>
                  </a:lnTo>
                  <a:lnTo>
                    <a:pt x="847" y="1487"/>
                  </a:lnTo>
                  <a:lnTo>
                    <a:pt x="785" y="1492"/>
                  </a:lnTo>
                  <a:lnTo>
                    <a:pt x="723" y="1495"/>
                  </a:lnTo>
                  <a:lnTo>
                    <a:pt x="663" y="1496"/>
                  </a:lnTo>
                  <a:lnTo>
                    <a:pt x="606" y="1496"/>
                  </a:lnTo>
                  <a:lnTo>
                    <a:pt x="551" y="1495"/>
                  </a:lnTo>
                  <a:lnTo>
                    <a:pt x="499" y="1494"/>
                  </a:lnTo>
                  <a:lnTo>
                    <a:pt x="450" y="1491"/>
                  </a:lnTo>
                  <a:lnTo>
                    <a:pt x="405" y="1488"/>
                  </a:lnTo>
                  <a:lnTo>
                    <a:pt x="364" y="1485"/>
                  </a:lnTo>
                  <a:lnTo>
                    <a:pt x="326" y="1481"/>
                  </a:lnTo>
                  <a:lnTo>
                    <a:pt x="293" y="1478"/>
                  </a:lnTo>
                  <a:lnTo>
                    <a:pt x="266" y="1475"/>
                  </a:lnTo>
                  <a:lnTo>
                    <a:pt x="243" y="1472"/>
                  </a:lnTo>
                  <a:lnTo>
                    <a:pt x="227" y="1470"/>
                  </a:lnTo>
                  <a:lnTo>
                    <a:pt x="186" y="1400"/>
                  </a:lnTo>
                  <a:lnTo>
                    <a:pt x="148" y="1328"/>
                  </a:lnTo>
                  <a:lnTo>
                    <a:pt x="114" y="1254"/>
                  </a:lnTo>
                  <a:lnTo>
                    <a:pt x="85" y="1178"/>
                  </a:lnTo>
                  <a:lnTo>
                    <a:pt x="60" y="1100"/>
                  </a:lnTo>
                  <a:lnTo>
                    <a:pt x="38" y="1019"/>
                  </a:lnTo>
                  <a:lnTo>
                    <a:pt x="21" y="937"/>
                  </a:lnTo>
                  <a:lnTo>
                    <a:pt x="10" y="854"/>
                  </a:lnTo>
                  <a:lnTo>
                    <a:pt x="3" y="769"/>
                  </a:lnTo>
                  <a:lnTo>
                    <a:pt x="0" y="683"/>
                  </a:lnTo>
                  <a:lnTo>
                    <a:pt x="3" y="592"/>
                  </a:lnTo>
                  <a:lnTo>
                    <a:pt x="11" y="501"/>
                  </a:lnTo>
                  <a:lnTo>
                    <a:pt x="25" y="412"/>
                  </a:lnTo>
                  <a:lnTo>
                    <a:pt x="44" y="326"/>
                  </a:lnTo>
                  <a:lnTo>
                    <a:pt x="68" y="241"/>
                  </a:lnTo>
                  <a:lnTo>
                    <a:pt x="96" y="158"/>
                  </a:lnTo>
                  <a:lnTo>
                    <a:pt x="129" y="77"/>
                  </a:lnTo>
                  <a:lnTo>
                    <a:pt x="168" y="0"/>
                  </a:lnTo>
                  <a:close/>
                </a:path>
              </a:pathLst>
            </a:custGeom>
            <a:solidFill>
              <a:schemeClr val="accent5"/>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67" name="Freeform 12"/>
            <p:cNvSpPr>
              <a:spLocks/>
            </p:cNvSpPr>
            <p:nvPr/>
          </p:nvSpPr>
          <p:spPr bwMode="auto">
            <a:xfrm>
              <a:off x="5256893" y="2712470"/>
              <a:ext cx="1760537" cy="2020888"/>
            </a:xfrm>
            <a:custGeom>
              <a:avLst/>
              <a:gdLst/>
              <a:ahLst/>
              <a:cxnLst>
                <a:cxn ang="0">
                  <a:pos x="546" y="0"/>
                </a:cxn>
                <a:cxn ang="0">
                  <a:pos x="1101" y="312"/>
                </a:cxn>
                <a:cxn ang="0">
                  <a:pos x="1109" y="947"/>
                </a:cxn>
                <a:cxn ang="0">
                  <a:pos x="603" y="1249"/>
                </a:cxn>
                <a:cxn ang="0">
                  <a:pos x="580" y="1263"/>
                </a:cxn>
                <a:cxn ang="0">
                  <a:pos x="562" y="1273"/>
                </a:cxn>
                <a:cxn ang="0">
                  <a:pos x="9" y="962"/>
                </a:cxn>
                <a:cxn ang="0">
                  <a:pos x="1" y="345"/>
                </a:cxn>
                <a:cxn ang="0">
                  <a:pos x="0" y="327"/>
                </a:cxn>
                <a:cxn ang="0">
                  <a:pos x="0" y="326"/>
                </a:cxn>
                <a:cxn ang="0">
                  <a:pos x="532" y="9"/>
                </a:cxn>
                <a:cxn ang="0">
                  <a:pos x="535" y="7"/>
                </a:cxn>
                <a:cxn ang="0">
                  <a:pos x="538" y="5"/>
                </a:cxn>
                <a:cxn ang="0">
                  <a:pos x="543" y="3"/>
                </a:cxn>
                <a:cxn ang="0">
                  <a:pos x="546" y="0"/>
                </a:cxn>
              </a:cxnLst>
              <a:rect l="0" t="0" r="r" b="b"/>
              <a:pathLst>
                <a:path w="1109" h="1273">
                  <a:moveTo>
                    <a:pt x="546" y="0"/>
                  </a:moveTo>
                  <a:lnTo>
                    <a:pt x="1101" y="312"/>
                  </a:lnTo>
                  <a:lnTo>
                    <a:pt x="1109" y="947"/>
                  </a:lnTo>
                  <a:lnTo>
                    <a:pt x="603" y="1249"/>
                  </a:lnTo>
                  <a:lnTo>
                    <a:pt x="580" y="1263"/>
                  </a:lnTo>
                  <a:lnTo>
                    <a:pt x="562" y="1273"/>
                  </a:lnTo>
                  <a:lnTo>
                    <a:pt x="9" y="962"/>
                  </a:lnTo>
                  <a:lnTo>
                    <a:pt x="1" y="345"/>
                  </a:lnTo>
                  <a:lnTo>
                    <a:pt x="0" y="327"/>
                  </a:lnTo>
                  <a:lnTo>
                    <a:pt x="0" y="326"/>
                  </a:lnTo>
                  <a:lnTo>
                    <a:pt x="532" y="9"/>
                  </a:lnTo>
                  <a:lnTo>
                    <a:pt x="535" y="7"/>
                  </a:lnTo>
                  <a:lnTo>
                    <a:pt x="538" y="5"/>
                  </a:lnTo>
                  <a:lnTo>
                    <a:pt x="543" y="3"/>
                  </a:lnTo>
                  <a:lnTo>
                    <a:pt x="546"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68" name="Freeform 67"/>
            <p:cNvSpPr/>
            <p:nvPr/>
          </p:nvSpPr>
          <p:spPr>
            <a:xfrm>
              <a:off x="6124043" y="2671235"/>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79539" y="963082"/>
                    <a:pt x="1430339" y="1022349"/>
                  </a:cubicBezTo>
                  <a:cubicBezTo>
                    <a:pt x="1481139" y="1081616"/>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69" name="Freeform 68"/>
            <p:cNvSpPr/>
            <p:nvPr/>
          </p:nvSpPr>
          <p:spPr>
            <a:xfrm rot="18022023">
              <a:off x="5615039" y="1758690"/>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1412 w 2142067"/>
                <a:gd name="connsiteY5" fmla="*/ 101613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90612" y="956863"/>
                    <a:pt x="1441412" y="1016130"/>
                  </a:cubicBezTo>
                  <a:cubicBezTo>
                    <a:pt x="1492212" y="107539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70" name="Freeform 69"/>
            <p:cNvSpPr/>
            <p:nvPr/>
          </p:nvSpPr>
          <p:spPr>
            <a:xfrm rot="14386822">
              <a:off x="4576997" y="1808431"/>
              <a:ext cx="2085159" cy="2070878"/>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1412 w 2142067"/>
                <a:gd name="connsiteY5" fmla="*/ 101613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90612" y="956863"/>
                    <a:pt x="1441412" y="1016130"/>
                  </a:cubicBezTo>
                  <a:cubicBezTo>
                    <a:pt x="1492212" y="107539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71" name="Freeform 70"/>
            <p:cNvSpPr/>
            <p:nvPr/>
          </p:nvSpPr>
          <p:spPr>
            <a:xfrm rot="10800000">
              <a:off x="4020078" y="2633132"/>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1412 w 2142067"/>
                <a:gd name="connsiteY5" fmla="*/ 101613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90612" y="956863"/>
                    <a:pt x="1441412" y="1016130"/>
                  </a:cubicBezTo>
                  <a:cubicBezTo>
                    <a:pt x="1492212" y="107539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72" name="Freeform 71"/>
            <p:cNvSpPr/>
            <p:nvPr/>
          </p:nvSpPr>
          <p:spPr>
            <a:xfrm rot="7159256">
              <a:off x="4526442" y="3545383"/>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1412 w 2142067"/>
                <a:gd name="connsiteY5" fmla="*/ 101613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90612" y="956863"/>
                    <a:pt x="1441412" y="1016130"/>
                  </a:cubicBezTo>
                  <a:cubicBezTo>
                    <a:pt x="1492212" y="107539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73" name="Freeform 72"/>
            <p:cNvSpPr/>
            <p:nvPr/>
          </p:nvSpPr>
          <p:spPr>
            <a:xfrm rot="3540000">
              <a:off x="5628939" y="3572079"/>
              <a:ext cx="2099186" cy="2042356"/>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0151 w 2142067"/>
                <a:gd name="connsiteY5" fmla="*/ 100602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89351" y="946753"/>
                    <a:pt x="1440151" y="1006020"/>
                  </a:cubicBezTo>
                  <a:cubicBezTo>
                    <a:pt x="1490951" y="106528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grpSp>
          <p:nvGrpSpPr>
            <p:cNvPr id="74" name="Group 73"/>
            <p:cNvGrpSpPr/>
            <p:nvPr/>
          </p:nvGrpSpPr>
          <p:grpSpPr>
            <a:xfrm>
              <a:off x="5783129" y="1440449"/>
              <a:ext cx="1530483" cy="836077"/>
              <a:chOff x="5783129" y="1440449"/>
              <a:chExt cx="1530483" cy="836077"/>
            </a:xfrm>
          </p:grpSpPr>
          <p:sp>
            <p:nvSpPr>
              <p:cNvPr id="94" name="TextBox 93"/>
              <p:cNvSpPr txBox="1"/>
              <p:nvPr/>
            </p:nvSpPr>
            <p:spPr>
              <a:xfrm>
                <a:off x="6031591" y="1440449"/>
                <a:ext cx="533400" cy="329417"/>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white"/>
                    </a:solidFill>
                    <a:latin typeface="Arial Narrow"/>
                    <a:cs typeface="Arial Narrow"/>
                  </a:rPr>
                  <a:t>01</a:t>
                </a:r>
              </a:p>
            </p:txBody>
          </p:sp>
          <p:sp>
            <p:nvSpPr>
              <p:cNvPr id="95" name="TextBox 94"/>
              <p:cNvSpPr txBox="1"/>
              <p:nvPr/>
            </p:nvSpPr>
            <p:spPr>
              <a:xfrm>
                <a:off x="5783129" y="1921770"/>
                <a:ext cx="1530483" cy="354756"/>
              </a:xfrm>
              <a:prstGeom prst="rect">
                <a:avLst/>
              </a:prstGeom>
              <a:noFill/>
            </p:spPr>
            <p:txBody>
              <a:bodyPr wrap="square" rtlCol="0">
                <a:spAutoFit/>
              </a:bodyPr>
              <a:lstStyle/>
              <a:p>
                <a:pPr defTabSz="685800" eaLnBrk="1" fontAlgn="auto" hangingPunct="1">
                  <a:spcBef>
                    <a:spcPts val="0"/>
                  </a:spcBef>
                  <a:spcAft>
                    <a:spcPts val="0"/>
                  </a:spcAft>
                </a:pPr>
                <a:r>
                  <a:rPr lang="en-US" sz="1500" b="1" dirty="0">
                    <a:solidFill>
                      <a:prstClr val="white"/>
                    </a:solidFill>
                    <a:latin typeface="Arial Narrow"/>
                    <a:cs typeface="Arial Narrow"/>
                  </a:rPr>
                  <a:t>Project Initiation</a:t>
                </a:r>
              </a:p>
            </p:txBody>
          </p:sp>
        </p:grpSp>
        <p:grpSp>
          <p:nvGrpSpPr>
            <p:cNvPr id="76" name="Group 75"/>
            <p:cNvGrpSpPr/>
            <p:nvPr/>
          </p:nvGrpSpPr>
          <p:grpSpPr>
            <a:xfrm>
              <a:off x="6780212" y="2602468"/>
              <a:ext cx="1480321" cy="604217"/>
              <a:chOff x="6006932" y="1600200"/>
              <a:chExt cx="1480321" cy="604217"/>
            </a:xfrm>
          </p:grpSpPr>
          <p:sp>
            <p:nvSpPr>
              <p:cNvPr id="92" name="TextBox 91"/>
              <p:cNvSpPr txBox="1"/>
              <p:nvPr/>
            </p:nvSpPr>
            <p:spPr>
              <a:xfrm>
                <a:off x="6006932" y="1600200"/>
                <a:ext cx="533400" cy="329417"/>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white"/>
                    </a:solidFill>
                    <a:latin typeface="Arial Narrow"/>
                    <a:cs typeface="Arial Narrow"/>
                  </a:rPr>
                  <a:t>02</a:t>
                </a:r>
              </a:p>
            </p:txBody>
          </p:sp>
          <p:sp>
            <p:nvSpPr>
              <p:cNvPr id="93" name="TextBox 92"/>
              <p:cNvSpPr txBox="1"/>
              <p:nvPr/>
            </p:nvSpPr>
            <p:spPr>
              <a:xfrm>
                <a:off x="6372313" y="1849661"/>
                <a:ext cx="1114940" cy="354756"/>
              </a:xfrm>
              <a:prstGeom prst="rect">
                <a:avLst/>
              </a:prstGeom>
              <a:noFill/>
            </p:spPr>
            <p:txBody>
              <a:bodyPr wrap="square" rtlCol="0">
                <a:spAutoFit/>
              </a:bodyPr>
              <a:lstStyle/>
              <a:p>
                <a:pPr defTabSz="685800" eaLnBrk="1" fontAlgn="auto" hangingPunct="1">
                  <a:spcBef>
                    <a:spcPts val="0"/>
                  </a:spcBef>
                  <a:spcAft>
                    <a:spcPts val="0"/>
                  </a:spcAft>
                </a:pPr>
                <a:r>
                  <a:rPr lang="en-US" sz="1500" b="1" dirty="0">
                    <a:solidFill>
                      <a:prstClr val="white"/>
                    </a:solidFill>
                    <a:latin typeface="Arial Narrow"/>
                    <a:cs typeface="Arial Narrow"/>
                  </a:rPr>
                  <a:t>Prototyping</a:t>
                </a:r>
                <a:endParaRPr lang="en-US" sz="1050" b="1" dirty="0">
                  <a:solidFill>
                    <a:prstClr val="white"/>
                  </a:solidFill>
                  <a:latin typeface="Arial Narrow"/>
                  <a:cs typeface="Arial Narrow"/>
                </a:endParaRPr>
              </a:p>
            </p:txBody>
          </p:sp>
        </p:grpSp>
        <p:sp>
          <p:nvSpPr>
            <p:cNvPr id="78" name="TextBox 77"/>
            <p:cNvSpPr txBox="1"/>
            <p:nvPr/>
          </p:nvSpPr>
          <p:spPr>
            <a:xfrm>
              <a:off x="7111922" y="3724362"/>
              <a:ext cx="533400" cy="329416"/>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white"/>
                  </a:solidFill>
                  <a:latin typeface="Arial Narrow"/>
                  <a:cs typeface="Arial Narrow"/>
                </a:rPr>
                <a:t>03</a:t>
              </a:r>
            </a:p>
          </p:txBody>
        </p:sp>
        <p:sp>
          <p:nvSpPr>
            <p:cNvPr id="79" name="TextBox 78"/>
            <p:cNvSpPr txBox="1"/>
            <p:nvPr/>
          </p:nvSpPr>
          <p:spPr>
            <a:xfrm>
              <a:off x="6959476" y="4650826"/>
              <a:ext cx="1035161" cy="608154"/>
            </a:xfrm>
            <a:prstGeom prst="rect">
              <a:avLst/>
            </a:prstGeom>
            <a:noFill/>
          </p:spPr>
          <p:txBody>
            <a:bodyPr wrap="square" rtlCol="0">
              <a:spAutoFit/>
            </a:bodyPr>
            <a:lstStyle/>
            <a:p>
              <a:pPr algn="ctr" defTabSz="685800" eaLnBrk="1" fontAlgn="auto" hangingPunct="1">
                <a:spcBef>
                  <a:spcPts val="0"/>
                </a:spcBef>
                <a:spcAft>
                  <a:spcPts val="0"/>
                </a:spcAft>
              </a:pPr>
              <a:r>
                <a:rPr lang="en-US" sz="1500" b="1" dirty="0">
                  <a:solidFill>
                    <a:prstClr val="white"/>
                  </a:solidFill>
                  <a:latin typeface="Arial Narrow"/>
                  <a:cs typeface="Arial Narrow"/>
                </a:rPr>
                <a:t>Early Operations </a:t>
              </a:r>
            </a:p>
          </p:txBody>
        </p:sp>
        <p:sp>
          <p:nvSpPr>
            <p:cNvPr id="81" name="TextBox 80"/>
            <p:cNvSpPr txBox="1"/>
            <p:nvPr/>
          </p:nvSpPr>
          <p:spPr>
            <a:xfrm>
              <a:off x="6384049" y="4758221"/>
              <a:ext cx="533400" cy="329416"/>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white"/>
                  </a:solidFill>
                  <a:latin typeface="Arial Narrow"/>
                  <a:cs typeface="Arial Narrow"/>
                </a:rPr>
                <a:t>04</a:t>
              </a:r>
            </a:p>
          </p:txBody>
        </p:sp>
        <p:sp>
          <p:nvSpPr>
            <p:cNvPr id="82" name="TextBox 81"/>
            <p:cNvSpPr txBox="1"/>
            <p:nvPr/>
          </p:nvSpPr>
          <p:spPr>
            <a:xfrm>
              <a:off x="4799012" y="5288746"/>
              <a:ext cx="1752600" cy="354756"/>
            </a:xfrm>
            <a:prstGeom prst="rect">
              <a:avLst/>
            </a:prstGeom>
            <a:noFill/>
          </p:spPr>
          <p:txBody>
            <a:bodyPr wrap="square" rtlCol="0">
              <a:spAutoFit/>
            </a:bodyPr>
            <a:lstStyle/>
            <a:p>
              <a:pPr defTabSz="685800" eaLnBrk="1" fontAlgn="auto" hangingPunct="1">
                <a:spcBef>
                  <a:spcPts val="0"/>
                </a:spcBef>
                <a:spcAft>
                  <a:spcPts val="0"/>
                </a:spcAft>
              </a:pPr>
              <a:r>
                <a:rPr lang="en-US" sz="1500" b="1" dirty="0">
                  <a:solidFill>
                    <a:prstClr val="white"/>
                  </a:solidFill>
                  <a:latin typeface="Arial Narrow"/>
                  <a:cs typeface="Arial Narrow"/>
                </a:rPr>
                <a:t>Community Building</a:t>
              </a:r>
            </a:p>
          </p:txBody>
        </p:sp>
        <p:sp>
          <p:nvSpPr>
            <p:cNvPr id="84" name="TextBox 83"/>
            <p:cNvSpPr txBox="1"/>
            <p:nvPr/>
          </p:nvSpPr>
          <p:spPr>
            <a:xfrm>
              <a:off x="3960812" y="3429000"/>
              <a:ext cx="533400" cy="329416"/>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white"/>
                  </a:solidFill>
                  <a:latin typeface="Arial Narrow"/>
                  <a:cs typeface="Arial Narrow"/>
                </a:rPr>
                <a:t>05</a:t>
              </a:r>
            </a:p>
          </p:txBody>
        </p:sp>
        <p:sp>
          <p:nvSpPr>
            <p:cNvPr id="85" name="TextBox 84"/>
            <p:cNvSpPr txBox="1"/>
            <p:nvPr/>
          </p:nvSpPr>
          <p:spPr>
            <a:xfrm>
              <a:off x="3935879" y="4010748"/>
              <a:ext cx="1102977" cy="608154"/>
            </a:xfrm>
            <a:prstGeom prst="rect">
              <a:avLst/>
            </a:prstGeom>
            <a:noFill/>
          </p:spPr>
          <p:txBody>
            <a:bodyPr wrap="square" rtlCol="0">
              <a:spAutoFit/>
            </a:bodyPr>
            <a:lstStyle/>
            <a:p>
              <a:pPr algn="ctr" defTabSz="685800" eaLnBrk="1" fontAlgn="auto" hangingPunct="1">
                <a:spcBef>
                  <a:spcPts val="0"/>
                </a:spcBef>
                <a:spcAft>
                  <a:spcPts val="0"/>
                </a:spcAft>
              </a:pPr>
              <a:r>
                <a:rPr lang="en-US" sz="1500" b="1" dirty="0">
                  <a:solidFill>
                    <a:prstClr val="white"/>
                  </a:solidFill>
                  <a:latin typeface="Arial Narrow"/>
                  <a:cs typeface="Arial Narrow"/>
                </a:rPr>
                <a:t>Mature Operations </a:t>
              </a:r>
            </a:p>
          </p:txBody>
        </p:sp>
        <p:sp>
          <p:nvSpPr>
            <p:cNvPr id="87" name="TextBox 86"/>
            <p:cNvSpPr txBox="1"/>
            <p:nvPr/>
          </p:nvSpPr>
          <p:spPr>
            <a:xfrm>
              <a:off x="4875212" y="1992868"/>
              <a:ext cx="533400" cy="329416"/>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white"/>
                  </a:solidFill>
                  <a:latin typeface="Arial Narrow"/>
                  <a:cs typeface="Arial Narrow"/>
                </a:rPr>
                <a:t>06</a:t>
              </a:r>
            </a:p>
          </p:txBody>
        </p:sp>
        <p:sp>
          <p:nvSpPr>
            <p:cNvPr id="88" name="TextBox 87"/>
            <p:cNvSpPr txBox="1"/>
            <p:nvPr/>
          </p:nvSpPr>
          <p:spPr>
            <a:xfrm>
              <a:off x="4189412" y="2438400"/>
              <a:ext cx="1219200" cy="354756"/>
            </a:xfrm>
            <a:prstGeom prst="rect">
              <a:avLst/>
            </a:prstGeom>
            <a:noFill/>
          </p:spPr>
          <p:txBody>
            <a:bodyPr wrap="square" rtlCol="0">
              <a:spAutoFit/>
            </a:bodyPr>
            <a:lstStyle/>
            <a:p>
              <a:pPr defTabSz="685800" eaLnBrk="1" fontAlgn="auto" hangingPunct="1">
                <a:spcBef>
                  <a:spcPts val="0"/>
                </a:spcBef>
                <a:spcAft>
                  <a:spcPts val="0"/>
                </a:spcAft>
              </a:pPr>
              <a:r>
                <a:rPr lang="en-US" sz="1500" b="1" dirty="0">
                  <a:solidFill>
                    <a:prstClr val="white"/>
                  </a:solidFill>
                  <a:latin typeface="Arial Narrow"/>
                  <a:cs typeface="Arial Narrow"/>
                </a:rPr>
                <a:t>Senescence</a:t>
              </a:r>
            </a:p>
          </p:txBody>
        </p:sp>
        <p:sp>
          <p:nvSpPr>
            <p:cNvPr id="90" name="TextBox 89"/>
            <p:cNvSpPr txBox="1"/>
            <p:nvPr/>
          </p:nvSpPr>
          <p:spPr>
            <a:xfrm>
              <a:off x="5276944" y="3328943"/>
              <a:ext cx="1643553" cy="912231"/>
            </a:xfrm>
            <a:prstGeom prst="rect">
              <a:avLst/>
            </a:prstGeom>
            <a:noFill/>
          </p:spPr>
          <p:txBody>
            <a:bodyPr wrap="square" rtlCol="0">
              <a:spAutoFit/>
            </a:bodyPr>
            <a:lstStyle/>
            <a:p>
              <a:pPr algn="ctr" defTabSz="685800" eaLnBrk="1" fontAlgn="auto" hangingPunct="1">
                <a:spcBef>
                  <a:spcPts val="0"/>
                </a:spcBef>
                <a:spcAft>
                  <a:spcPts val="0"/>
                </a:spcAft>
              </a:pPr>
              <a:r>
                <a:rPr lang="en-US" sz="2400" dirty="0">
                  <a:solidFill>
                    <a:prstClr val="black"/>
                  </a:solidFill>
                  <a:latin typeface="Arial Narrow"/>
                  <a:cs typeface="Arial Narrow"/>
                </a:rPr>
                <a:t>Gateway Lifecycle</a:t>
              </a:r>
            </a:p>
          </p:txBody>
        </p:sp>
      </p:grpSp>
    </p:spTree>
    <p:extLst>
      <p:ext uri="{BB962C8B-B14F-4D97-AF65-F5344CB8AC3E}">
        <p14:creationId xmlns:p14="http://schemas.microsoft.com/office/powerpoint/2010/main" val="5340649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8" name="TextBox 27"/>
          <p:cNvSpPr txBox="1"/>
          <p:nvPr/>
        </p:nvSpPr>
        <p:spPr>
          <a:xfrm>
            <a:off x="4404479" y="1501380"/>
            <a:ext cx="4302732" cy="2354491"/>
          </a:xfrm>
          <a:prstGeom prst="rect">
            <a:avLst/>
          </a:prstGeom>
          <a:noFill/>
        </p:spPr>
        <p:txBody>
          <a:bodyPr wrap="square" rtlCol="0">
            <a:spAutoFit/>
          </a:bodyPr>
          <a:lstStyle/>
          <a:p>
            <a:pPr defTabSz="685800" eaLnBrk="1" fontAlgn="auto" hangingPunct="1">
              <a:spcBef>
                <a:spcPts val="0"/>
              </a:spcBef>
              <a:spcAft>
                <a:spcPts val="0"/>
              </a:spcAft>
            </a:pPr>
            <a:r>
              <a:rPr lang="en-US" sz="2100" dirty="0">
                <a:solidFill>
                  <a:prstClr val="black">
                    <a:lumMod val="65000"/>
                    <a:lumOff val="35000"/>
                  </a:prstClr>
                </a:solidFill>
                <a:latin typeface="Arial" pitchFamily="34" charset="0"/>
                <a:cs typeface="Arial" pitchFamily="34" charset="0"/>
              </a:rPr>
              <a:t>Technical Challenges</a:t>
            </a:r>
          </a:p>
          <a:p>
            <a:pPr marL="342900" indent="-342900" defTabSz="685800" eaLnBrk="1" fontAlgn="auto" hangingPunct="1">
              <a:spcBef>
                <a:spcPts val="0"/>
              </a:spcBef>
              <a:spcAft>
                <a:spcPts val="0"/>
              </a:spcAft>
              <a:buFont typeface="Arial" panose="020B0604020202020204" pitchFamily="34" charset="0"/>
              <a:buChar char="•"/>
            </a:pPr>
            <a:r>
              <a:rPr lang="en-US" sz="2100" dirty="0">
                <a:solidFill>
                  <a:srgbClr val="8555C6"/>
                </a:solidFill>
                <a:latin typeface="Arial" pitchFamily="34" charset="0"/>
                <a:cs typeface="Arial" pitchFamily="34" charset="0"/>
              </a:rPr>
              <a:t>Establishing your technical base</a:t>
            </a:r>
          </a:p>
          <a:p>
            <a:pPr marL="342900" indent="-342900" defTabSz="685800" eaLnBrk="1" fontAlgn="auto" hangingPunct="1">
              <a:spcBef>
                <a:spcPts val="0"/>
              </a:spcBef>
              <a:spcAft>
                <a:spcPts val="0"/>
              </a:spcAft>
              <a:buFont typeface="Arial" panose="020B0604020202020204" pitchFamily="34" charset="0"/>
              <a:buChar char="•"/>
            </a:pPr>
            <a:r>
              <a:rPr lang="en-US" sz="2100" dirty="0">
                <a:solidFill>
                  <a:srgbClr val="8555C6"/>
                </a:solidFill>
                <a:latin typeface="Arial" pitchFamily="34" charset="0"/>
                <a:cs typeface="Arial" pitchFamily="34" charset="0"/>
              </a:rPr>
              <a:t>Choosing technologies that maps your value proposition.</a:t>
            </a:r>
          </a:p>
          <a:p>
            <a:pPr marL="342900" indent="-342900" defTabSz="685800" eaLnBrk="1" fontAlgn="auto" hangingPunct="1">
              <a:spcBef>
                <a:spcPts val="0"/>
              </a:spcBef>
              <a:spcAft>
                <a:spcPts val="0"/>
              </a:spcAft>
              <a:buFont typeface="Arial" panose="020B0604020202020204" pitchFamily="34" charset="0"/>
              <a:buChar char="•"/>
            </a:pPr>
            <a:r>
              <a:rPr lang="en-US" sz="2100" dirty="0">
                <a:solidFill>
                  <a:srgbClr val="8555C6"/>
                </a:solidFill>
                <a:latin typeface="Arial" pitchFamily="34" charset="0"/>
                <a:cs typeface="Arial" pitchFamily="34" charset="0"/>
              </a:rPr>
              <a:t>Assemble team: Who do you need</a:t>
            </a:r>
          </a:p>
        </p:txBody>
      </p:sp>
      <p:grpSp>
        <p:nvGrpSpPr>
          <p:cNvPr id="6" name="Group 5"/>
          <p:cNvGrpSpPr/>
          <p:nvPr/>
        </p:nvGrpSpPr>
        <p:grpSpPr>
          <a:xfrm>
            <a:off x="742328" y="971551"/>
            <a:ext cx="3502818" cy="3508772"/>
            <a:chOff x="988181" y="1295400"/>
            <a:chExt cx="4670424" cy="4678363"/>
          </a:xfrm>
        </p:grpSpPr>
        <p:sp>
          <p:nvSpPr>
            <p:cNvPr id="84" name="Freeform 6"/>
            <p:cNvSpPr>
              <a:spLocks/>
            </p:cNvSpPr>
            <p:nvPr/>
          </p:nvSpPr>
          <p:spPr bwMode="auto">
            <a:xfrm>
              <a:off x="2440743" y="1295400"/>
              <a:ext cx="2862262" cy="1846263"/>
            </a:xfrm>
            <a:custGeom>
              <a:avLst/>
              <a:gdLst/>
              <a:ahLst/>
              <a:cxnLst>
                <a:cxn ang="0">
                  <a:pos x="648" y="3"/>
                </a:cxn>
                <a:cxn ang="0">
                  <a:pos x="828" y="25"/>
                </a:cxn>
                <a:cxn ang="0">
                  <a:pos x="1000" y="69"/>
                </a:cxn>
                <a:cxn ang="0">
                  <a:pos x="1163" y="131"/>
                </a:cxn>
                <a:cxn ang="0">
                  <a:pos x="1318" y="213"/>
                </a:cxn>
                <a:cxn ang="0">
                  <a:pos x="1459" y="311"/>
                </a:cxn>
                <a:cxn ang="0">
                  <a:pos x="1589" y="424"/>
                </a:cxn>
                <a:cxn ang="0">
                  <a:pos x="1704" y="552"/>
                </a:cxn>
                <a:cxn ang="0">
                  <a:pos x="1803" y="693"/>
                </a:cxn>
                <a:cxn ang="0">
                  <a:pos x="1741" y="684"/>
                </a:cxn>
                <a:cxn ang="0">
                  <a:pos x="1659" y="675"/>
                </a:cxn>
                <a:cxn ang="0">
                  <a:pos x="1561" y="667"/>
                </a:cxn>
                <a:cxn ang="0">
                  <a:pos x="1450" y="662"/>
                </a:cxn>
                <a:cxn ang="0">
                  <a:pos x="1327" y="661"/>
                </a:cxn>
                <a:cxn ang="0">
                  <a:pos x="1198" y="665"/>
                </a:cxn>
                <a:cxn ang="0">
                  <a:pos x="1064" y="678"/>
                </a:cxn>
                <a:cxn ang="0">
                  <a:pos x="929" y="699"/>
                </a:cxn>
                <a:cxn ang="0">
                  <a:pos x="796" y="732"/>
                </a:cxn>
                <a:cxn ang="0">
                  <a:pos x="668" y="778"/>
                </a:cxn>
                <a:cxn ang="0">
                  <a:pos x="546" y="837"/>
                </a:cxn>
                <a:cxn ang="0">
                  <a:pos x="533" y="845"/>
                </a:cxn>
                <a:cxn ang="0">
                  <a:pos x="0" y="1163"/>
                </a:cxn>
                <a:cxn ang="0">
                  <a:pos x="8" y="1039"/>
                </a:cxn>
                <a:cxn ang="0">
                  <a:pos x="29" y="915"/>
                </a:cxn>
                <a:cxn ang="0">
                  <a:pos x="61" y="791"/>
                </a:cxn>
                <a:cxn ang="0">
                  <a:pos x="103" y="673"/>
                </a:cxn>
                <a:cxn ang="0">
                  <a:pos x="151" y="557"/>
                </a:cxn>
                <a:cxn ang="0">
                  <a:pos x="204" y="448"/>
                </a:cxn>
                <a:cxn ang="0">
                  <a:pos x="259" y="347"/>
                </a:cxn>
                <a:cxn ang="0">
                  <a:pos x="315" y="254"/>
                </a:cxn>
                <a:cxn ang="0">
                  <a:pos x="366" y="172"/>
                </a:cxn>
                <a:cxn ang="0">
                  <a:pos x="414" y="101"/>
                </a:cxn>
                <a:cxn ang="0">
                  <a:pos x="455" y="44"/>
                </a:cxn>
                <a:cxn ang="0">
                  <a:pos x="488" y="2"/>
                </a:cxn>
                <a:cxn ang="0">
                  <a:pos x="556" y="0"/>
                </a:cxn>
              </a:cxnLst>
              <a:rect l="0" t="0" r="r" b="b"/>
              <a:pathLst>
                <a:path w="1803" h="1163">
                  <a:moveTo>
                    <a:pt x="556" y="0"/>
                  </a:moveTo>
                  <a:lnTo>
                    <a:pt x="648" y="3"/>
                  </a:lnTo>
                  <a:lnTo>
                    <a:pt x="739" y="12"/>
                  </a:lnTo>
                  <a:lnTo>
                    <a:pt x="828" y="25"/>
                  </a:lnTo>
                  <a:lnTo>
                    <a:pt x="915" y="44"/>
                  </a:lnTo>
                  <a:lnTo>
                    <a:pt x="1000" y="69"/>
                  </a:lnTo>
                  <a:lnTo>
                    <a:pt x="1083" y="97"/>
                  </a:lnTo>
                  <a:lnTo>
                    <a:pt x="1163" y="131"/>
                  </a:lnTo>
                  <a:lnTo>
                    <a:pt x="1242" y="170"/>
                  </a:lnTo>
                  <a:lnTo>
                    <a:pt x="1318" y="213"/>
                  </a:lnTo>
                  <a:lnTo>
                    <a:pt x="1390" y="259"/>
                  </a:lnTo>
                  <a:lnTo>
                    <a:pt x="1459" y="311"/>
                  </a:lnTo>
                  <a:lnTo>
                    <a:pt x="1525" y="365"/>
                  </a:lnTo>
                  <a:lnTo>
                    <a:pt x="1589" y="424"/>
                  </a:lnTo>
                  <a:lnTo>
                    <a:pt x="1648" y="487"/>
                  </a:lnTo>
                  <a:lnTo>
                    <a:pt x="1704" y="552"/>
                  </a:lnTo>
                  <a:lnTo>
                    <a:pt x="1755" y="621"/>
                  </a:lnTo>
                  <a:lnTo>
                    <a:pt x="1803" y="693"/>
                  </a:lnTo>
                  <a:lnTo>
                    <a:pt x="1775" y="689"/>
                  </a:lnTo>
                  <a:lnTo>
                    <a:pt x="1741" y="684"/>
                  </a:lnTo>
                  <a:lnTo>
                    <a:pt x="1703" y="680"/>
                  </a:lnTo>
                  <a:lnTo>
                    <a:pt x="1659" y="675"/>
                  </a:lnTo>
                  <a:lnTo>
                    <a:pt x="1612" y="671"/>
                  </a:lnTo>
                  <a:lnTo>
                    <a:pt x="1561" y="667"/>
                  </a:lnTo>
                  <a:lnTo>
                    <a:pt x="1507" y="664"/>
                  </a:lnTo>
                  <a:lnTo>
                    <a:pt x="1450" y="662"/>
                  </a:lnTo>
                  <a:lnTo>
                    <a:pt x="1390" y="660"/>
                  </a:lnTo>
                  <a:lnTo>
                    <a:pt x="1327" y="661"/>
                  </a:lnTo>
                  <a:lnTo>
                    <a:pt x="1263" y="662"/>
                  </a:lnTo>
                  <a:lnTo>
                    <a:pt x="1198" y="665"/>
                  </a:lnTo>
                  <a:lnTo>
                    <a:pt x="1131" y="671"/>
                  </a:lnTo>
                  <a:lnTo>
                    <a:pt x="1064" y="678"/>
                  </a:lnTo>
                  <a:lnTo>
                    <a:pt x="997" y="688"/>
                  </a:lnTo>
                  <a:lnTo>
                    <a:pt x="929" y="699"/>
                  </a:lnTo>
                  <a:lnTo>
                    <a:pt x="862" y="715"/>
                  </a:lnTo>
                  <a:lnTo>
                    <a:pt x="796" y="732"/>
                  </a:lnTo>
                  <a:lnTo>
                    <a:pt x="731" y="753"/>
                  </a:lnTo>
                  <a:lnTo>
                    <a:pt x="668" y="778"/>
                  </a:lnTo>
                  <a:lnTo>
                    <a:pt x="605" y="806"/>
                  </a:lnTo>
                  <a:lnTo>
                    <a:pt x="546" y="837"/>
                  </a:lnTo>
                  <a:lnTo>
                    <a:pt x="535" y="844"/>
                  </a:lnTo>
                  <a:lnTo>
                    <a:pt x="533" y="845"/>
                  </a:lnTo>
                  <a:lnTo>
                    <a:pt x="532" y="846"/>
                  </a:lnTo>
                  <a:lnTo>
                    <a:pt x="0" y="1163"/>
                  </a:lnTo>
                  <a:lnTo>
                    <a:pt x="2" y="1100"/>
                  </a:lnTo>
                  <a:lnTo>
                    <a:pt x="8" y="1039"/>
                  </a:lnTo>
                  <a:lnTo>
                    <a:pt x="17" y="976"/>
                  </a:lnTo>
                  <a:lnTo>
                    <a:pt x="29" y="915"/>
                  </a:lnTo>
                  <a:lnTo>
                    <a:pt x="44" y="853"/>
                  </a:lnTo>
                  <a:lnTo>
                    <a:pt x="61" y="791"/>
                  </a:lnTo>
                  <a:lnTo>
                    <a:pt x="81" y="732"/>
                  </a:lnTo>
                  <a:lnTo>
                    <a:pt x="103" y="673"/>
                  </a:lnTo>
                  <a:lnTo>
                    <a:pt x="126" y="614"/>
                  </a:lnTo>
                  <a:lnTo>
                    <a:pt x="151" y="557"/>
                  </a:lnTo>
                  <a:lnTo>
                    <a:pt x="177" y="502"/>
                  </a:lnTo>
                  <a:lnTo>
                    <a:pt x="204" y="448"/>
                  </a:lnTo>
                  <a:lnTo>
                    <a:pt x="232" y="397"/>
                  </a:lnTo>
                  <a:lnTo>
                    <a:pt x="259" y="347"/>
                  </a:lnTo>
                  <a:lnTo>
                    <a:pt x="287" y="299"/>
                  </a:lnTo>
                  <a:lnTo>
                    <a:pt x="315" y="254"/>
                  </a:lnTo>
                  <a:lnTo>
                    <a:pt x="340" y="212"/>
                  </a:lnTo>
                  <a:lnTo>
                    <a:pt x="366" y="172"/>
                  </a:lnTo>
                  <a:lnTo>
                    <a:pt x="391" y="135"/>
                  </a:lnTo>
                  <a:lnTo>
                    <a:pt x="414" y="101"/>
                  </a:lnTo>
                  <a:lnTo>
                    <a:pt x="436" y="71"/>
                  </a:lnTo>
                  <a:lnTo>
                    <a:pt x="455" y="44"/>
                  </a:lnTo>
                  <a:lnTo>
                    <a:pt x="473" y="21"/>
                  </a:lnTo>
                  <a:lnTo>
                    <a:pt x="488" y="2"/>
                  </a:lnTo>
                  <a:lnTo>
                    <a:pt x="521" y="1"/>
                  </a:lnTo>
                  <a:lnTo>
                    <a:pt x="556"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85" name="Freeform 7"/>
            <p:cNvSpPr>
              <a:spLocks/>
            </p:cNvSpPr>
            <p:nvPr/>
          </p:nvSpPr>
          <p:spPr bwMode="auto">
            <a:xfrm>
              <a:off x="1254880" y="1298575"/>
              <a:ext cx="1960562" cy="2852738"/>
            </a:xfrm>
            <a:custGeom>
              <a:avLst/>
              <a:gdLst/>
              <a:ahLst/>
              <a:cxnLst>
                <a:cxn ang="0">
                  <a:pos x="1220" y="19"/>
                </a:cxn>
                <a:cxn ang="0">
                  <a:pos x="1183" y="69"/>
                </a:cxn>
                <a:cxn ang="0">
                  <a:pos x="1138" y="133"/>
                </a:cxn>
                <a:cxn ang="0">
                  <a:pos x="1087" y="210"/>
                </a:cxn>
                <a:cxn ang="0">
                  <a:pos x="1034" y="297"/>
                </a:cxn>
                <a:cxn ang="0">
                  <a:pos x="979" y="395"/>
                </a:cxn>
                <a:cxn ang="0">
                  <a:pos x="924" y="500"/>
                </a:cxn>
                <a:cxn ang="0">
                  <a:pos x="873" y="612"/>
                </a:cxn>
                <a:cxn ang="0">
                  <a:pos x="828" y="730"/>
                </a:cxn>
                <a:cxn ang="0">
                  <a:pos x="791" y="851"/>
                </a:cxn>
                <a:cxn ang="0">
                  <a:pos x="764" y="974"/>
                </a:cxn>
                <a:cxn ang="0">
                  <a:pos x="749" y="1098"/>
                </a:cxn>
                <a:cxn ang="0">
                  <a:pos x="747" y="1171"/>
                </a:cxn>
                <a:cxn ang="0">
                  <a:pos x="756" y="1797"/>
                </a:cxn>
                <a:cxn ang="0">
                  <a:pos x="652" y="1727"/>
                </a:cxn>
                <a:cxn ang="0">
                  <a:pos x="556" y="1646"/>
                </a:cxn>
                <a:cxn ang="0">
                  <a:pos x="466" y="1556"/>
                </a:cxn>
                <a:cxn ang="0">
                  <a:pos x="384" y="1459"/>
                </a:cxn>
                <a:cxn ang="0">
                  <a:pos x="309" y="1359"/>
                </a:cxn>
                <a:cxn ang="0">
                  <a:pos x="241" y="1258"/>
                </a:cxn>
                <a:cxn ang="0">
                  <a:pos x="182" y="1159"/>
                </a:cxn>
                <a:cxn ang="0">
                  <a:pos x="129" y="1064"/>
                </a:cxn>
                <a:cxn ang="0">
                  <a:pos x="84" y="978"/>
                </a:cxn>
                <a:cxn ang="0">
                  <a:pos x="48" y="900"/>
                </a:cxn>
                <a:cxn ang="0">
                  <a:pos x="20" y="836"/>
                </a:cxn>
                <a:cxn ang="0">
                  <a:pos x="0" y="788"/>
                </a:cxn>
                <a:cxn ang="0">
                  <a:pos x="86" y="643"/>
                </a:cxn>
                <a:cxn ang="0">
                  <a:pos x="189" y="510"/>
                </a:cxn>
                <a:cxn ang="0">
                  <a:pos x="306" y="389"/>
                </a:cxn>
                <a:cxn ang="0">
                  <a:pos x="435" y="282"/>
                </a:cxn>
                <a:cxn ang="0">
                  <a:pos x="577" y="190"/>
                </a:cxn>
                <a:cxn ang="0">
                  <a:pos x="728" y="115"/>
                </a:cxn>
                <a:cxn ang="0">
                  <a:pos x="889" y="58"/>
                </a:cxn>
                <a:cxn ang="0">
                  <a:pos x="1059" y="19"/>
                </a:cxn>
                <a:cxn ang="0">
                  <a:pos x="1235" y="0"/>
                </a:cxn>
              </a:cxnLst>
              <a:rect l="0" t="0" r="r" b="b"/>
              <a:pathLst>
                <a:path w="1235" h="1797">
                  <a:moveTo>
                    <a:pt x="1235" y="0"/>
                  </a:moveTo>
                  <a:lnTo>
                    <a:pt x="1220" y="19"/>
                  </a:lnTo>
                  <a:lnTo>
                    <a:pt x="1202" y="42"/>
                  </a:lnTo>
                  <a:lnTo>
                    <a:pt x="1183" y="69"/>
                  </a:lnTo>
                  <a:lnTo>
                    <a:pt x="1161" y="99"/>
                  </a:lnTo>
                  <a:lnTo>
                    <a:pt x="1138" y="133"/>
                  </a:lnTo>
                  <a:lnTo>
                    <a:pt x="1113" y="170"/>
                  </a:lnTo>
                  <a:lnTo>
                    <a:pt x="1087" y="210"/>
                  </a:lnTo>
                  <a:lnTo>
                    <a:pt x="1062" y="252"/>
                  </a:lnTo>
                  <a:lnTo>
                    <a:pt x="1034" y="297"/>
                  </a:lnTo>
                  <a:lnTo>
                    <a:pt x="1006" y="345"/>
                  </a:lnTo>
                  <a:lnTo>
                    <a:pt x="979" y="395"/>
                  </a:lnTo>
                  <a:lnTo>
                    <a:pt x="951" y="446"/>
                  </a:lnTo>
                  <a:lnTo>
                    <a:pt x="924" y="500"/>
                  </a:lnTo>
                  <a:lnTo>
                    <a:pt x="898" y="555"/>
                  </a:lnTo>
                  <a:lnTo>
                    <a:pt x="873" y="612"/>
                  </a:lnTo>
                  <a:lnTo>
                    <a:pt x="850" y="671"/>
                  </a:lnTo>
                  <a:lnTo>
                    <a:pt x="828" y="730"/>
                  </a:lnTo>
                  <a:lnTo>
                    <a:pt x="808" y="789"/>
                  </a:lnTo>
                  <a:lnTo>
                    <a:pt x="791" y="851"/>
                  </a:lnTo>
                  <a:lnTo>
                    <a:pt x="776" y="913"/>
                  </a:lnTo>
                  <a:lnTo>
                    <a:pt x="764" y="974"/>
                  </a:lnTo>
                  <a:lnTo>
                    <a:pt x="755" y="1037"/>
                  </a:lnTo>
                  <a:lnTo>
                    <a:pt x="749" y="1098"/>
                  </a:lnTo>
                  <a:lnTo>
                    <a:pt x="747" y="1161"/>
                  </a:lnTo>
                  <a:lnTo>
                    <a:pt x="747" y="1171"/>
                  </a:lnTo>
                  <a:lnTo>
                    <a:pt x="748" y="1180"/>
                  </a:lnTo>
                  <a:lnTo>
                    <a:pt x="756" y="1797"/>
                  </a:lnTo>
                  <a:lnTo>
                    <a:pt x="703" y="1764"/>
                  </a:lnTo>
                  <a:lnTo>
                    <a:pt x="652" y="1727"/>
                  </a:lnTo>
                  <a:lnTo>
                    <a:pt x="603" y="1688"/>
                  </a:lnTo>
                  <a:lnTo>
                    <a:pt x="556" y="1646"/>
                  </a:lnTo>
                  <a:lnTo>
                    <a:pt x="510" y="1602"/>
                  </a:lnTo>
                  <a:lnTo>
                    <a:pt x="466" y="1556"/>
                  </a:lnTo>
                  <a:lnTo>
                    <a:pt x="424" y="1508"/>
                  </a:lnTo>
                  <a:lnTo>
                    <a:pt x="384" y="1459"/>
                  </a:lnTo>
                  <a:lnTo>
                    <a:pt x="346" y="1409"/>
                  </a:lnTo>
                  <a:lnTo>
                    <a:pt x="309" y="1359"/>
                  </a:lnTo>
                  <a:lnTo>
                    <a:pt x="274" y="1308"/>
                  </a:lnTo>
                  <a:lnTo>
                    <a:pt x="241" y="1258"/>
                  </a:lnTo>
                  <a:lnTo>
                    <a:pt x="210" y="1208"/>
                  </a:lnTo>
                  <a:lnTo>
                    <a:pt x="182" y="1159"/>
                  </a:lnTo>
                  <a:lnTo>
                    <a:pt x="154" y="1111"/>
                  </a:lnTo>
                  <a:lnTo>
                    <a:pt x="129" y="1064"/>
                  </a:lnTo>
                  <a:lnTo>
                    <a:pt x="106" y="1020"/>
                  </a:lnTo>
                  <a:lnTo>
                    <a:pt x="84" y="978"/>
                  </a:lnTo>
                  <a:lnTo>
                    <a:pt x="66" y="938"/>
                  </a:lnTo>
                  <a:lnTo>
                    <a:pt x="48" y="900"/>
                  </a:lnTo>
                  <a:lnTo>
                    <a:pt x="33" y="866"/>
                  </a:lnTo>
                  <a:lnTo>
                    <a:pt x="20" y="836"/>
                  </a:lnTo>
                  <a:lnTo>
                    <a:pt x="9" y="810"/>
                  </a:lnTo>
                  <a:lnTo>
                    <a:pt x="0" y="788"/>
                  </a:lnTo>
                  <a:lnTo>
                    <a:pt x="41" y="713"/>
                  </a:lnTo>
                  <a:lnTo>
                    <a:pt x="86" y="643"/>
                  </a:lnTo>
                  <a:lnTo>
                    <a:pt x="136" y="575"/>
                  </a:lnTo>
                  <a:lnTo>
                    <a:pt x="189" y="510"/>
                  </a:lnTo>
                  <a:lnTo>
                    <a:pt x="246" y="447"/>
                  </a:lnTo>
                  <a:lnTo>
                    <a:pt x="306" y="389"/>
                  </a:lnTo>
                  <a:lnTo>
                    <a:pt x="369" y="334"/>
                  </a:lnTo>
                  <a:lnTo>
                    <a:pt x="435" y="282"/>
                  </a:lnTo>
                  <a:lnTo>
                    <a:pt x="504" y="234"/>
                  </a:lnTo>
                  <a:lnTo>
                    <a:pt x="577" y="190"/>
                  </a:lnTo>
                  <a:lnTo>
                    <a:pt x="651" y="151"/>
                  </a:lnTo>
                  <a:lnTo>
                    <a:pt x="728" y="115"/>
                  </a:lnTo>
                  <a:lnTo>
                    <a:pt x="807" y="84"/>
                  </a:lnTo>
                  <a:lnTo>
                    <a:pt x="889" y="58"/>
                  </a:lnTo>
                  <a:lnTo>
                    <a:pt x="973" y="36"/>
                  </a:lnTo>
                  <a:lnTo>
                    <a:pt x="1059" y="19"/>
                  </a:lnTo>
                  <a:lnTo>
                    <a:pt x="1145" y="7"/>
                  </a:lnTo>
                  <a:lnTo>
                    <a:pt x="1235"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86" name="Freeform 8"/>
            <p:cNvSpPr>
              <a:spLocks/>
            </p:cNvSpPr>
            <p:nvPr/>
          </p:nvSpPr>
          <p:spPr bwMode="auto">
            <a:xfrm>
              <a:off x="3451980" y="3119437"/>
              <a:ext cx="1947862" cy="2851150"/>
            </a:xfrm>
            <a:custGeom>
              <a:avLst/>
              <a:gdLst/>
              <a:ahLst/>
              <a:cxnLst>
                <a:cxn ang="0">
                  <a:pos x="518" y="33"/>
                </a:cxn>
                <a:cxn ang="0">
                  <a:pos x="621" y="109"/>
                </a:cxn>
                <a:cxn ang="0">
                  <a:pos x="716" y="195"/>
                </a:cxn>
                <a:cxn ang="0">
                  <a:pos x="805" y="291"/>
                </a:cxn>
                <a:cxn ang="0">
                  <a:pos x="885" y="391"/>
                </a:cxn>
                <a:cxn ang="0">
                  <a:pos x="958" y="494"/>
                </a:cxn>
                <a:cxn ang="0">
                  <a:pos x="1023" y="597"/>
                </a:cxn>
                <a:cxn ang="0">
                  <a:pos x="1080" y="696"/>
                </a:cxn>
                <a:cxn ang="0">
                  <a:pos x="1129" y="789"/>
                </a:cxn>
                <a:cxn ang="0">
                  <a:pos x="1170" y="872"/>
                </a:cxn>
                <a:cxn ang="0">
                  <a:pos x="1203" y="944"/>
                </a:cxn>
                <a:cxn ang="0">
                  <a:pos x="1227" y="1001"/>
                </a:cxn>
                <a:cxn ang="0">
                  <a:pos x="1142" y="1145"/>
                </a:cxn>
                <a:cxn ang="0">
                  <a:pos x="1040" y="1279"/>
                </a:cxn>
                <a:cxn ang="0">
                  <a:pos x="924" y="1401"/>
                </a:cxn>
                <a:cxn ang="0">
                  <a:pos x="796" y="1508"/>
                </a:cxn>
                <a:cxn ang="0">
                  <a:pos x="655" y="1601"/>
                </a:cxn>
                <a:cxn ang="0">
                  <a:pos x="504" y="1677"/>
                </a:cxn>
                <a:cxn ang="0">
                  <a:pos x="344" y="1736"/>
                </a:cxn>
                <a:cxn ang="0">
                  <a:pos x="176" y="1776"/>
                </a:cxn>
                <a:cxn ang="0">
                  <a:pos x="0" y="1796"/>
                </a:cxn>
                <a:cxn ang="0">
                  <a:pos x="41" y="1740"/>
                </a:cxn>
                <a:cxn ang="0">
                  <a:pos x="90" y="1671"/>
                </a:cxn>
                <a:cxn ang="0">
                  <a:pos x="145" y="1587"/>
                </a:cxn>
                <a:cxn ang="0">
                  <a:pos x="203" y="1491"/>
                </a:cxn>
                <a:cxn ang="0">
                  <a:pos x="262" y="1386"/>
                </a:cxn>
                <a:cxn ang="0">
                  <a:pos x="317" y="1271"/>
                </a:cxn>
                <a:cxn ang="0">
                  <a:pos x="369" y="1151"/>
                </a:cxn>
                <a:cxn ang="0">
                  <a:pos x="412" y="1025"/>
                </a:cxn>
                <a:cxn ang="0">
                  <a:pos x="446" y="896"/>
                </a:cxn>
                <a:cxn ang="0">
                  <a:pos x="467" y="766"/>
                </a:cxn>
                <a:cxn ang="0">
                  <a:pos x="472" y="635"/>
                </a:cxn>
              </a:cxnLst>
              <a:rect l="0" t="0" r="r" b="b"/>
              <a:pathLst>
                <a:path w="1227" h="1796">
                  <a:moveTo>
                    <a:pt x="464" y="0"/>
                  </a:moveTo>
                  <a:lnTo>
                    <a:pt x="518" y="33"/>
                  </a:lnTo>
                  <a:lnTo>
                    <a:pt x="570" y="69"/>
                  </a:lnTo>
                  <a:lnTo>
                    <a:pt x="621" y="109"/>
                  </a:lnTo>
                  <a:lnTo>
                    <a:pt x="670" y="151"/>
                  </a:lnTo>
                  <a:lnTo>
                    <a:pt x="716" y="195"/>
                  </a:lnTo>
                  <a:lnTo>
                    <a:pt x="762" y="243"/>
                  </a:lnTo>
                  <a:lnTo>
                    <a:pt x="805" y="291"/>
                  </a:lnTo>
                  <a:lnTo>
                    <a:pt x="846" y="341"/>
                  </a:lnTo>
                  <a:lnTo>
                    <a:pt x="885" y="391"/>
                  </a:lnTo>
                  <a:lnTo>
                    <a:pt x="922" y="443"/>
                  </a:lnTo>
                  <a:lnTo>
                    <a:pt x="958" y="494"/>
                  </a:lnTo>
                  <a:lnTo>
                    <a:pt x="992" y="545"/>
                  </a:lnTo>
                  <a:lnTo>
                    <a:pt x="1023" y="597"/>
                  </a:lnTo>
                  <a:lnTo>
                    <a:pt x="1052" y="647"/>
                  </a:lnTo>
                  <a:lnTo>
                    <a:pt x="1080" y="696"/>
                  </a:lnTo>
                  <a:lnTo>
                    <a:pt x="1106" y="744"/>
                  </a:lnTo>
                  <a:lnTo>
                    <a:pt x="1129" y="789"/>
                  </a:lnTo>
                  <a:lnTo>
                    <a:pt x="1150" y="832"/>
                  </a:lnTo>
                  <a:lnTo>
                    <a:pt x="1170" y="872"/>
                  </a:lnTo>
                  <a:lnTo>
                    <a:pt x="1188" y="910"/>
                  </a:lnTo>
                  <a:lnTo>
                    <a:pt x="1203" y="944"/>
                  </a:lnTo>
                  <a:lnTo>
                    <a:pt x="1216" y="975"/>
                  </a:lnTo>
                  <a:lnTo>
                    <a:pt x="1227" y="1001"/>
                  </a:lnTo>
                  <a:lnTo>
                    <a:pt x="1186" y="1075"/>
                  </a:lnTo>
                  <a:lnTo>
                    <a:pt x="1142" y="1145"/>
                  </a:lnTo>
                  <a:lnTo>
                    <a:pt x="1092" y="1214"/>
                  </a:lnTo>
                  <a:lnTo>
                    <a:pt x="1040" y="1279"/>
                  </a:lnTo>
                  <a:lnTo>
                    <a:pt x="984" y="1342"/>
                  </a:lnTo>
                  <a:lnTo>
                    <a:pt x="924" y="1401"/>
                  </a:lnTo>
                  <a:lnTo>
                    <a:pt x="862" y="1456"/>
                  </a:lnTo>
                  <a:lnTo>
                    <a:pt x="796" y="1508"/>
                  </a:lnTo>
                  <a:lnTo>
                    <a:pt x="727" y="1556"/>
                  </a:lnTo>
                  <a:lnTo>
                    <a:pt x="655" y="1601"/>
                  </a:lnTo>
                  <a:lnTo>
                    <a:pt x="581" y="1641"/>
                  </a:lnTo>
                  <a:lnTo>
                    <a:pt x="504" y="1677"/>
                  </a:lnTo>
                  <a:lnTo>
                    <a:pt x="426" y="1709"/>
                  </a:lnTo>
                  <a:lnTo>
                    <a:pt x="344" y="1736"/>
                  </a:lnTo>
                  <a:lnTo>
                    <a:pt x="261" y="1758"/>
                  </a:lnTo>
                  <a:lnTo>
                    <a:pt x="176" y="1776"/>
                  </a:lnTo>
                  <a:lnTo>
                    <a:pt x="89" y="1788"/>
                  </a:lnTo>
                  <a:lnTo>
                    <a:pt x="0" y="1796"/>
                  </a:lnTo>
                  <a:lnTo>
                    <a:pt x="20" y="1770"/>
                  </a:lnTo>
                  <a:lnTo>
                    <a:pt x="41" y="1740"/>
                  </a:lnTo>
                  <a:lnTo>
                    <a:pt x="65" y="1707"/>
                  </a:lnTo>
                  <a:lnTo>
                    <a:pt x="90" y="1671"/>
                  </a:lnTo>
                  <a:lnTo>
                    <a:pt x="117" y="1629"/>
                  </a:lnTo>
                  <a:lnTo>
                    <a:pt x="145" y="1587"/>
                  </a:lnTo>
                  <a:lnTo>
                    <a:pt x="174" y="1540"/>
                  </a:lnTo>
                  <a:lnTo>
                    <a:pt x="203" y="1491"/>
                  </a:lnTo>
                  <a:lnTo>
                    <a:pt x="232" y="1439"/>
                  </a:lnTo>
                  <a:lnTo>
                    <a:pt x="262" y="1386"/>
                  </a:lnTo>
                  <a:lnTo>
                    <a:pt x="290" y="1329"/>
                  </a:lnTo>
                  <a:lnTo>
                    <a:pt x="317" y="1271"/>
                  </a:lnTo>
                  <a:lnTo>
                    <a:pt x="344" y="1212"/>
                  </a:lnTo>
                  <a:lnTo>
                    <a:pt x="369" y="1151"/>
                  </a:lnTo>
                  <a:lnTo>
                    <a:pt x="392" y="1088"/>
                  </a:lnTo>
                  <a:lnTo>
                    <a:pt x="412" y="1025"/>
                  </a:lnTo>
                  <a:lnTo>
                    <a:pt x="430" y="961"/>
                  </a:lnTo>
                  <a:lnTo>
                    <a:pt x="446" y="896"/>
                  </a:lnTo>
                  <a:lnTo>
                    <a:pt x="458" y="831"/>
                  </a:lnTo>
                  <a:lnTo>
                    <a:pt x="467" y="766"/>
                  </a:lnTo>
                  <a:lnTo>
                    <a:pt x="471" y="701"/>
                  </a:lnTo>
                  <a:lnTo>
                    <a:pt x="472" y="635"/>
                  </a:lnTo>
                  <a:lnTo>
                    <a:pt x="464"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87" name="Freeform 9"/>
            <p:cNvSpPr>
              <a:spLocks/>
            </p:cNvSpPr>
            <p:nvPr/>
          </p:nvSpPr>
          <p:spPr bwMode="auto">
            <a:xfrm>
              <a:off x="3307518" y="2343150"/>
              <a:ext cx="2351087" cy="2365375"/>
            </a:xfrm>
            <a:custGeom>
              <a:avLst/>
              <a:gdLst/>
              <a:ahLst/>
              <a:cxnLst>
                <a:cxn ang="0">
                  <a:pos x="904" y="2"/>
                </a:cxn>
                <a:cxn ang="0">
                  <a:pos x="1015" y="7"/>
                </a:cxn>
                <a:cxn ang="0">
                  <a:pos x="1113" y="15"/>
                </a:cxn>
                <a:cxn ang="0">
                  <a:pos x="1195" y="24"/>
                </a:cxn>
                <a:cxn ang="0">
                  <a:pos x="1257" y="33"/>
                </a:cxn>
                <a:cxn ang="0">
                  <a:pos x="1335" y="173"/>
                </a:cxn>
                <a:cxn ang="0">
                  <a:pos x="1397" y="322"/>
                </a:cxn>
                <a:cxn ang="0">
                  <a:pos x="1443" y="480"/>
                </a:cxn>
                <a:cxn ang="0">
                  <a:pos x="1471" y="644"/>
                </a:cxn>
                <a:cxn ang="0">
                  <a:pos x="1481" y="813"/>
                </a:cxn>
                <a:cxn ang="0">
                  <a:pos x="1471" y="993"/>
                </a:cxn>
                <a:cxn ang="0">
                  <a:pos x="1438" y="1167"/>
                </a:cxn>
                <a:cxn ang="0">
                  <a:pos x="1388" y="1333"/>
                </a:cxn>
                <a:cxn ang="0">
                  <a:pos x="1318" y="1490"/>
                </a:cxn>
                <a:cxn ang="0">
                  <a:pos x="1294" y="1433"/>
                </a:cxn>
                <a:cxn ang="0">
                  <a:pos x="1261" y="1361"/>
                </a:cxn>
                <a:cxn ang="0">
                  <a:pos x="1220" y="1278"/>
                </a:cxn>
                <a:cxn ang="0">
                  <a:pos x="1171" y="1185"/>
                </a:cxn>
                <a:cxn ang="0">
                  <a:pos x="1114" y="1086"/>
                </a:cxn>
                <a:cxn ang="0">
                  <a:pos x="1049" y="983"/>
                </a:cxn>
                <a:cxn ang="0">
                  <a:pos x="976" y="880"/>
                </a:cxn>
                <a:cxn ang="0">
                  <a:pos x="896" y="780"/>
                </a:cxn>
                <a:cxn ang="0">
                  <a:pos x="807" y="684"/>
                </a:cxn>
                <a:cxn ang="0">
                  <a:pos x="712" y="598"/>
                </a:cxn>
                <a:cxn ang="0">
                  <a:pos x="609" y="522"/>
                </a:cxn>
                <a:cxn ang="0">
                  <a:pos x="0" y="177"/>
                </a:cxn>
                <a:cxn ang="0">
                  <a:pos x="122" y="118"/>
                </a:cxn>
                <a:cxn ang="0">
                  <a:pos x="250" y="72"/>
                </a:cxn>
                <a:cxn ang="0">
                  <a:pos x="383" y="39"/>
                </a:cxn>
                <a:cxn ang="0">
                  <a:pos x="518" y="18"/>
                </a:cxn>
                <a:cxn ang="0">
                  <a:pos x="652" y="5"/>
                </a:cxn>
                <a:cxn ang="0">
                  <a:pos x="781" y="1"/>
                </a:cxn>
              </a:cxnLst>
              <a:rect l="0" t="0" r="r" b="b"/>
              <a:pathLst>
                <a:path w="1481" h="1490">
                  <a:moveTo>
                    <a:pt x="844" y="0"/>
                  </a:moveTo>
                  <a:lnTo>
                    <a:pt x="904" y="2"/>
                  </a:lnTo>
                  <a:lnTo>
                    <a:pt x="961" y="4"/>
                  </a:lnTo>
                  <a:lnTo>
                    <a:pt x="1015" y="7"/>
                  </a:lnTo>
                  <a:lnTo>
                    <a:pt x="1066" y="11"/>
                  </a:lnTo>
                  <a:lnTo>
                    <a:pt x="1113" y="15"/>
                  </a:lnTo>
                  <a:lnTo>
                    <a:pt x="1157" y="20"/>
                  </a:lnTo>
                  <a:lnTo>
                    <a:pt x="1195" y="24"/>
                  </a:lnTo>
                  <a:lnTo>
                    <a:pt x="1229" y="29"/>
                  </a:lnTo>
                  <a:lnTo>
                    <a:pt x="1257" y="33"/>
                  </a:lnTo>
                  <a:lnTo>
                    <a:pt x="1299" y="102"/>
                  </a:lnTo>
                  <a:lnTo>
                    <a:pt x="1335" y="173"/>
                  </a:lnTo>
                  <a:lnTo>
                    <a:pt x="1368" y="247"/>
                  </a:lnTo>
                  <a:lnTo>
                    <a:pt x="1397" y="322"/>
                  </a:lnTo>
                  <a:lnTo>
                    <a:pt x="1422" y="400"/>
                  </a:lnTo>
                  <a:lnTo>
                    <a:pt x="1443" y="480"/>
                  </a:lnTo>
                  <a:lnTo>
                    <a:pt x="1460" y="561"/>
                  </a:lnTo>
                  <a:lnTo>
                    <a:pt x="1471" y="644"/>
                  </a:lnTo>
                  <a:lnTo>
                    <a:pt x="1479" y="728"/>
                  </a:lnTo>
                  <a:lnTo>
                    <a:pt x="1481" y="813"/>
                  </a:lnTo>
                  <a:lnTo>
                    <a:pt x="1479" y="904"/>
                  </a:lnTo>
                  <a:lnTo>
                    <a:pt x="1471" y="993"/>
                  </a:lnTo>
                  <a:lnTo>
                    <a:pt x="1457" y="1081"/>
                  </a:lnTo>
                  <a:lnTo>
                    <a:pt x="1438" y="1167"/>
                  </a:lnTo>
                  <a:lnTo>
                    <a:pt x="1415" y="1251"/>
                  </a:lnTo>
                  <a:lnTo>
                    <a:pt x="1388" y="1333"/>
                  </a:lnTo>
                  <a:lnTo>
                    <a:pt x="1355" y="1412"/>
                  </a:lnTo>
                  <a:lnTo>
                    <a:pt x="1318" y="1490"/>
                  </a:lnTo>
                  <a:lnTo>
                    <a:pt x="1307" y="1464"/>
                  </a:lnTo>
                  <a:lnTo>
                    <a:pt x="1294" y="1433"/>
                  </a:lnTo>
                  <a:lnTo>
                    <a:pt x="1279" y="1399"/>
                  </a:lnTo>
                  <a:lnTo>
                    <a:pt x="1261" y="1361"/>
                  </a:lnTo>
                  <a:lnTo>
                    <a:pt x="1241" y="1321"/>
                  </a:lnTo>
                  <a:lnTo>
                    <a:pt x="1220" y="1278"/>
                  </a:lnTo>
                  <a:lnTo>
                    <a:pt x="1197" y="1233"/>
                  </a:lnTo>
                  <a:lnTo>
                    <a:pt x="1171" y="1185"/>
                  </a:lnTo>
                  <a:lnTo>
                    <a:pt x="1143" y="1136"/>
                  </a:lnTo>
                  <a:lnTo>
                    <a:pt x="1114" y="1086"/>
                  </a:lnTo>
                  <a:lnTo>
                    <a:pt x="1083" y="1034"/>
                  </a:lnTo>
                  <a:lnTo>
                    <a:pt x="1049" y="983"/>
                  </a:lnTo>
                  <a:lnTo>
                    <a:pt x="1013" y="932"/>
                  </a:lnTo>
                  <a:lnTo>
                    <a:pt x="976" y="880"/>
                  </a:lnTo>
                  <a:lnTo>
                    <a:pt x="937" y="830"/>
                  </a:lnTo>
                  <a:lnTo>
                    <a:pt x="896" y="780"/>
                  </a:lnTo>
                  <a:lnTo>
                    <a:pt x="853" y="732"/>
                  </a:lnTo>
                  <a:lnTo>
                    <a:pt x="807" y="684"/>
                  </a:lnTo>
                  <a:lnTo>
                    <a:pt x="761" y="640"/>
                  </a:lnTo>
                  <a:lnTo>
                    <a:pt x="712" y="598"/>
                  </a:lnTo>
                  <a:lnTo>
                    <a:pt x="661" y="558"/>
                  </a:lnTo>
                  <a:lnTo>
                    <a:pt x="609" y="522"/>
                  </a:lnTo>
                  <a:lnTo>
                    <a:pt x="555" y="489"/>
                  </a:lnTo>
                  <a:lnTo>
                    <a:pt x="0" y="177"/>
                  </a:lnTo>
                  <a:lnTo>
                    <a:pt x="59" y="146"/>
                  </a:lnTo>
                  <a:lnTo>
                    <a:pt x="122" y="118"/>
                  </a:lnTo>
                  <a:lnTo>
                    <a:pt x="185" y="93"/>
                  </a:lnTo>
                  <a:lnTo>
                    <a:pt x="250" y="72"/>
                  </a:lnTo>
                  <a:lnTo>
                    <a:pt x="316" y="55"/>
                  </a:lnTo>
                  <a:lnTo>
                    <a:pt x="383" y="39"/>
                  </a:lnTo>
                  <a:lnTo>
                    <a:pt x="451" y="28"/>
                  </a:lnTo>
                  <a:lnTo>
                    <a:pt x="518" y="18"/>
                  </a:lnTo>
                  <a:lnTo>
                    <a:pt x="585" y="11"/>
                  </a:lnTo>
                  <a:lnTo>
                    <a:pt x="652" y="5"/>
                  </a:lnTo>
                  <a:lnTo>
                    <a:pt x="717" y="2"/>
                  </a:lnTo>
                  <a:lnTo>
                    <a:pt x="781" y="1"/>
                  </a:lnTo>
                  <a:lnTo>
                    <a:pt x="844"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88" name="Freeform 10"/>
            <p:cNvSpPr>
              <a:spLocks/>
            </p:cNvSpPr>
            <p:nvPr/>
          </p:nvSpPr>
          <p:spPr bwMode="auto">
            <a:xfrm>
              <a:off x="1348543" y="4127500"/>
              <a:ext cx="2852737" cy="1846263"/>
            </a:xfrm>
            <a:custGeom>
              <a:avLst/>
              <a:gdLst/>
              <a:ahLst/>
              <a:cxnLst>
                <a:cxn ang="0">
                  <a:pos x="1796" y="66"/>
                </a:cxn>
                <a:cxn ang="0">
                  <a:pos x="1783" y="196"/>
                </a:cxn>
                <a:cxn ang="0">
                  <a:pos x="1755" y="326"/>
                </a:cxn>
                <a:cxn ang="0">
                  <a:pos x="1717" y="453"/>
                </a:cxn>
                <a:cxn ang="0">
                  <a:pos x="1669" y="577"/>
                </a:cxn>
                <a:cxn ang="0">
                  <a:pos x="1615" y="694"/>
                </a:cxn>
                <a:cxn ang="0">
                  <a:pos x="1557" y="804"/>
                </a:cxn>
                <a:cxn ang="0">
                  <a:pos x="1499" y="905"/>
                </a:cxn>
                <a:cxn ang="0">
                  <a:pos x="1442" y="994"/>
                </a:cxn>
                <a:cxn ang="0">
                  <a:pos x="1390" y="1072"/>
                </a:cxn>
                <a:cxn ang="0">
                  <a:pos x="1345" y="1135"/>
                </a:cxn>
                <a:cxn ang="0">
                  <a:pos x="1285" y="1162"/>
                </a:cxn>
                <a:cxn ang="0">
                  <a:pos x="1152" y="1161"/>
                </a:cxn>
                <a:cxn ang="0">
                  <a:pos x="973" y="1138"/>
                </a:cxn>
                <a:cxn ang="0">
                  <a:pos x="802" y="1095"/>
                </a:cxn>
                <a:cxn ang="0">
                  <a:pos x="639" y="1033"/>
                </a:cxn>
                <a:cxn ang="0">
                  <a:pos x="486" y="953"/>
                </a:cxn>
                <a:cxn ang="0">
                  <a:pos x="345" y="855"/>
                </a:cxn>
                <a:cxn ang="0">
                  <a:pos x="215" y="743"/>
                </a:cxn>
                <a:cxn ang="0">
                  <a:pos x="99" y="616"/>
                </a:cxn>
                <a:cxn ang="0">
                  <a:pos x="0" y="476"/>
                </a:cxn>
                <a:cxn ang="0">
                  <a:pos x="39" y="481"/>
                </a:cxn>
                <a:cxn ang="0">
                  <a:pos x="99" y="487"/>
                </a:cxn>
                <a:cxn ang="0">
                  <a:pos x="178" y="494"/>
                </a:cxn>
                <a:cxn ang="0">
                  <a:pos x="272" y="500"/>
                </a:cxn>
                <a:cxn ang="0">
                  <a:pos x="379" y="502"/>
                </a:cxn>
                <a:cxn ang="0">
                  <a:pos x="496" y="501"/>
                </a:cxn>
                <a:cxn ang="0">
                  <a:pos x="620" y="493"/>
                </a:cxn>
                <a:cxn ang="0">
                  <a:pos x="748" y="479"/>
                </a:cxn>
                <a:cxn ang="0">
                  <a:pos x="879" y="457"/>
                </a:cxn>
                <a:cxn ang="0">
                  <a:pos x="1007" y="425"/>
                </a:cxn>
                <a:cxn ang="0">
                  <a:pos x="1132" y="382"/>
                </a:cxn>
                <a:cxn ang="0">
                  <a:pos x="1250" y="326"/>
                </a:cxn>
                <a:cxn ang="0">
                  <a:pos x="1268" y="316"/>
                </a:cxn>
                <a:cxn ang="0">
                  <a:pos x="1797" y="0"/>
                </a:cxn>
              </a:cxnLst>
              <a:rect l="0" t="0" r="r" b="b"/>
              <a:pathLst>
                <a:path w="1797" h="1163">
                  <a:moveTo>
                    <a:pt x="1797" y="0"/>
                  </a:moveTo>
                  <a:lnTo>
                    <a:pt x="1796" y="66"/>
                  </a:lnTo>
                  <a:lnTo>
                    <a:pt x="1792" y="131"/>
                  </a:lnTo>
                  <a:lnTo>
                    <a:pt x="1783" y="196"/>
                  </a:lnTo>
                  <a:lnTo>
                    <a:pt x="1771" y="261"/>
                  </a:lnTo>
                  <a:lnTo>
                    <a:pt x="1755" y="326"/>
                  </a:lnTo>
                  <a:lnTo>
                    <a:pt x="1737" y="390"/>
                  </a:lnTo>
                  <a:lnTo>
                    <a:pt x="1717" y="453"/>
                  </a:lnTo>
                  <a:lnTo>
                    <a:pt x="1694" y="516"/>
                  </a:lnTo>
                  <a:lnTo>
                    <a:pt x="1669" y="577"/>
                  </a:lnTo>
                  <a:lnTo>
                    <a:pt x="1642" y="636"/>
                  </a:lnTo>
                  <a:lnTo>
                    <a:pt x="1615" y="694"/>
                  </a:lnTo>
                  <a:lnTo>
                    <a:pt x="1587" y="751"/>
                  </a:lnTo>
                  <a:lnTo>
                    <a:pt x="1557" y="804"/>
                  </a:lnTo>
                  <a:lnTo>
                    <a:pt x="1528" y="856"/>
                  </a:lnTo>
                  <a:lnTo>
                    <a:pt x="1499" y="905"/>
                  </a:lnTo>
                  <a:lnTo>
                    <a:pt x="1470" y="952"/>
                  </a:lnTo>
                  <a:lnTo>
                    <a:pt x="1442" y="994"/>
                  </a:lnTo>
                  <a:lnTo>
                    <a:pt x="1415" y="1036"/>
                  </a:lnTo>
                  <a:lnTo>
                    <a:pt x="1390" y="1072"/>
                  </a:lnTo>
                  <a:lnTo>
                    <a:pt x="1366" y="1105"/>
                  </a:lnTo>
                  <a:lnTo>
                    <a:pt x="1345" y="1135"/>
                  </a:lnTo>
                  <a:lnTo>
                    <a:pt x="1325" y="1161"/>
                  </a:lnTo>
                  <a:lnTo>
                    <a:pt x="1285" y="1162"/>
                  </a:lnTo>
                  <a:lnTo>
                    <a:pt x="1244" y="1163"/>
                  </a:lnTo>
                  <a:lnTo>
                    <a:pt x="1152" y="1161"/>
                  </a:lnTo>
                  <a:lnTo>
                    <a:pt x="1062" y="1152"/>
                  </a:lnTo>
                  <a:lnTo>
                    <a:pt x="973" y="1138"/>
                  </a:lnTo>
                  <a:lnTo>
                    <a:pt x="887" y="1120"/>
                  </a:lnTo>
                  <a:lnTo>
                    <a:pt x="802" y="1095"/>
                  </a:lnTo>
                  <a:lnTo>
                    <a:pt x="719" y="1067"/>
                  </a:lnTo>
                  <a:lnTo>
                    <a:pt x="639" y="1033"/>
                  </a:lnTo>
                  <a:lnTo>
                    <a:pt x="561" y="995"/>
                  </a:lnTo>
                  <a:lnTo>
                    <a:pt x="486" y="953"/>
                  </a:lnTo>
                  <a:lnTo>
                    <a:pt x="413" y="906"/>
                  </a:lnTo>
                  <a:lnTo>
                    <a:pt x="345" y="855"/>
                  </a:lnTo>
                  <a:lnTo>
                    <a:pt x="278" y="801"/>
                  </a:lnTo>
                  <a:lnTo>
                    <a:pt x="215" y="743"/>
                  </a:lnTo>
                  <a:lnTo>
                    <a:pt x="156" y="681"/>
                  </a:lnTo>
                  <a:lnTo>
                    <a:pt x="99" y="616"/>
                  </a:lnTo>
                  <a:lnTo>
                    <a:pt x="48" y="547"/>
                  </a:lnTo>
                  <a:lnTo>
                    <a:pt x="0" y="476"/>
                  </a:lnTo>
                  <a:lnTo>
                    <a:pt x="16" y="478"/>
                  </a:lnTo>
                  <a:lnTo>
                    <a:pt x="39" y="481"/>
                  </a:lnTo>
                  <a:lnTo>
                    <a:pt x="66" y="484"/>
                  </a:lnTo>
                  <a:lnTo>
                    <a:pt x="99" y="487"/>
                  </a:lnTo>
                  <a:lnTo>
                    <a:pt x="137" y="491"/>
                  </a:lnTo>
                  <a:lnTo>
                    <a:pt x="178" y="494"/>
                  </a:lnTo>
                  <a:lnTo>
                    <a:pt x="223" y="497"/>
                  </a:lnTo>
                  <a:lnTo>
                    <a:pt x="272" y="500"/>
                  </a:lnTo>
                  <a:lnTo>
                    <a:pt x="324" y="501"/>
                  </a:lnTo>
                  <a:lnTo>
                    <a:pt x="379" y="502"/>
                  </a:lnTo>
                  <a:lnTo>
                    <a:pt x="436" y="502"/>
                  </a:lnTo>
                  <a:lnTo>
                    <a:pt x="496" y="501"/>
                  </a:lnTo>
                  <a:lnTo>
                    <a:pt x="558" y="498"/>
                  </a:lnTo>
                  <a:lnTo>
                    <a:pt x="620" y="493"/>
                  </a:lnTo>
                  <a:lnTo>
                    <a:pt x="683" y="487"/>
                  </a:lnTo>
                  <a:lnTo>
                    <a:pt x="748" y="479"/>
                  </a:lnTo>
                  <a:lnTo>
                    <a:pt x="814" y="469"/>
                  </a:lnTo>
                  <a:lnTo>
                    <a:pt x="879" y="457"/>
                  </a:lnTo>
                  <a:lnTo>
                    <a:pt x="943" y="443"/>
                  </a:lnTo>
                  <a:lnTo>
                    <a:pt x="1007" y="425"/>
                  </a:lnTo>
                  <a:lnTo>
                    <a:pt x="1070" y="405"/>
                  </a:lnTo>
                  <a:lnTo>
                    <a:pt x="1132" y="382"/>
                  </a:lnTo>
                  <a:lnTo>
                    <a:pt x="1192" y="355"/>
                  </a:lnTo>
                  <a:lnTo>
                    <a:pt x="1250" y="326"/>
                  </a:lnTo>
                  <a:lnTo>
                    <a:pt x="1251" y="326"/>
                  </a:lnTo>
                  <a:lnTo>
                    <a:pt x="1268" y="316"/>
                  </a:lnTo>
                  <a:lnTo>
                    <a:pt x="1291" y="302"/>
                  </a:lnTo>
                  <a:lnTo>
                    <a:pt x="1797"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89" name="Freeform 11"/>
            <p:cNvSpPr>
              <a:spLocks/>
            </p:cNvSpPr>
            <p:nvPr/>
          </p:nvSpPr>
          <p:spPr bwMode="auto">
            <a:xfrm>
              <a:off x="988181" y="2549525"/>
              <a:ext cx="2344737" cy="2374900"/>
            </a:xfrm>
            <a:custGeom>
              <a:avLst/>
              <a:gdLst/>
              <a:ahLst/>
              <a:cxnLst>
                <a:cxn ang="0">
                  <a:pos x="177" y="22"/>
                </a:cxn>
                <a:cxn ang="0">
                  <a:pos x="201" y="78"/>
                </a:cxn>
                <a:cxn ang="0">
                  <a:pos x="234" y="150"/>
                </a:cxn>
                <a:cxn ang="0">
                  <a:pos x="274" y="232"/>
                </a:cxn>
                <a:cxn ang="0">
                  <a:pos x="322" y="323"/>
                </a:cxn>
                <a:cxn ang="0">
                  <a:pos x="378" y="420"/>
                </a:cxn>
                <a:cxn ang="0">
                  <a:pos x="442" y="520"/>
                </a:cxn>
                <a:cxn ang="0">
                  <a:pos x="514" y="621"/>
                </a:cxn>
                <a:cxn ang="0">
                  <a:pos x="592" y="720"/>
                </a:cxn>
                <a:cxn ang="0">
                  <a:pos x="678" y="814"/>
                </a:cxn>
                <a:cxn ang="0">
                  <a:pos x="771" y="900"/>
                </a:cxn>
                <a:cxn ang="0">
                  <a:pos x="871" y="976"/>
                </a:cxn>
                <a:cxn ang="0">
                  <a:pos x="1477" y="1320"/>
                </a:cxn>
                <a:cxn ang="0">
                  <a:pos x="1359" y="1376"/>
                </a:cxn>
                <a:cxn ang="0">
                  <a:pos x="1234" y="1419"/>
                </a:cxn>
                <a:cxn ang="0">
                  <a:pos x="1106" y="1451"/>
                </a:cxn>
                <a:cxn ang="0">
                  <a:pos x="975" y="1473"/>
                </a:cxn>
                <a:cxn ang="0">
                  <a:pos x="847" y="1487"/>
                </a:cxn>
                <a:cxn ang="0">
                  <a:pos x="723" y="1495"/>
                </a:cxn>
                <a:cxn ang="0">
                  <a:pos x="606" y="1496"/>
                </a:cxn>
                <a:cxn ang="0">
                  <a:pos x="499" y="1494"/>
                </a:cxn>
                <a:cxn ang="0">
                  <a:pos x="405" y="1488"/>
                </a:cxn>
                <a:cxn ang="0">
                  <a:pos x="326" y="1481"/>
                </a:cxn>
                <a:cxn ang="0">
                  <a:pos x="266" y="1475"/>
                </a:cxn>
                <a:cxn ang="0">
                  <a:pos x="227" y="1470"/>
                </a:cxn>
                <a:cxn ang="0">
                  <a:pos x="148" y="1328"/>
                </a:cxn>
                <a:cxn ang="0">
                  <a:pos x="85" y="1178"/>
                </a:cxn>
                <a:cxn ang="0">
                  <a:pos x="38" y="1019"/>
                </a:cxn>
                <a:cxn ang="0">
                  <a:pos x="10" y="854"/>
                </a:cxn>
                <a:cxn ang="0">
                  <a:pos x="0" y="683"/>
                </a:cxn>
                <a:cxn ang="0">
                  <a:pos x="11" y="501"/>
                </a:cxn>
                <a:cxn ang="0">
                  <a:pos x="44" y="326"/>
                </a:cxn>
                <a:cxn ang="0">
                  <a:pos x="96" y="158"/>
                </a:cxn>
                <a:cxn ang="0">
                  <a:pos x="168" y="0"/>
                </a:cxn>
              </a:cxnLst>
              <a:rect l="0" t="0" r="r" b="b"/>
              <a:pathLst>
                <a:path w="1477" h="1496">
                  <a:moveTo>
                    <a:pt x="168" y="0"/>
                  </a:moveTo>
                  <a:lnTo>
                    <a:pt x="177" y="22"/>
                  </a:lnTo>
                  <a:lnTo>
                    <a:pt x="188" y="48"/>
                  </a:lnTo>
                  <a:lnTo>
                    <a:pt x="201" y="78"/>
                  </a:lnTo>
                  <a:lnTo>
                    <a:pt x="216" y="112"/>
                  </a:lnTo>
                  <a:lnTo>
                    <a:pt x="234" y="150"/>
                  </a:lnTo>
                  <a:lnTo>
                    <a:pt x="252" y="190"/>
                  </a:lnTo>
                  <a:lnTo>
                    <a:pt x="274" y="232"/>
                  </a:lnTo>
                  <a:lnTo>
                    <a:pt x="297" y="276"/>
                  </a:lnTo>
                  <a:lnTo>
                    <a:pt x="322" y="323"/>
                  </a:lnTo>
                  <a:lnTo>
                    <a:pt x="350" y="371"/>
                  </a:lnTo>
                  <a:lnTo>
                    <a:pt x="378" y="420"/>
                  </a:lnTo>
                  <a:lnTo>
                    <a:pt x="409" y="470"/>
                  </a:lnTo>
                  <a:lnTo>
                    <a:pt x="442" y="520"/>
                  </a:lnTo>
                  <a:lnTo>
                    <a:pt x="477" y="571"/>
                  </a:lnTo>
                  <a:lnTo>
                    <a:pt x="514" y="621"/>
                  </a:lnTo>
                  <a:lnTo>
                    <a:pt x="552" y="671"/>
                  </a:lnTo>
                  <a:lnTo>
                    <a:pt x="592" y="720"/>
                  </a:lnTo>
                  <a:lnTo>
                    <a:pt x="634" y="768"/>
                  </a:lnTo>
                  <a:lnTo>
                    <a:pt x="678" y="814"/>
                  </a:lnTo>
                  <a:lnTo>
                    <a:pt x="724" y="858"/>
                  </a:lnTo>
                  <a:lnTo>
                    <a:pt x="771" y="900"/>
                  </a:lnTo>
                  <a:lnTo>
                    <a:pt x="820" y="939"/>
                  </a:lnTo>
                  <a:lnTo>
                    <a:pt x="871" y="976"/>
                  </a:lnTo>
                  <a:lnTo>
                    <a:pt x="924" y="1009"/>
                  </a:lnTo>
                  <a:lnTo>
                    <a:pt x="1477" y="1320"/>
                  </a:lnTo>
                  <a:lnTo>
                    <a:pt x="1419" y="1349"/>
                  </a:lnTo>
                  <a:lnTo>
                    <a:pt x="1359" y="1376"/>
                  </a:lnTo>
                  <a:lnTo>
                    <a:pt x="1297" y="1399"/>
                  </a:lnTo>
                  <a:lnTo>
                    <a:pt x="1234" y="1419"/>
                  </a:lnTo>
                  <a:lnTo>
                    <a:pt x="1170" y="1437"/>
                  </a:lnTo>
                  <a:lnTo>
                    <a:pt x="1106" y="1451"/>
                  </a:lnTo>
                  <a:lnTo>
                    <a:pt x="1041" y="1463"/>
                  </a:lnTo>
                  <a:lnTo>
                    <a:pt x="975" y="1473"/>
                  </a:lnTo>
                  <a:lnTo>
                    <a:pt x="910" y="1481"/>
                  </a:lnTo>
                  <a:lnTo>
                    <a:pt x="847" y="1487"/>
                  </a:lnTo>
                  <a:lnTo>
                    <a:pt x="785" y="1492"/>
                  </a:lnTo>
                  <a:lnTo>
                    <a:pt x="723" y="1495"/>
                  </a:lnTo>
                  <a:lnTo>
                    <a:pt x="663" y="1496"/>
                  </a:lnTo>
                  <a:lnTo>
                    <a:pt x="606" y="1496"/>
                  </a:lnTo>
                  <a:lnTo>
                    <a:pt x="551" y="1495"/>
                  </a:lnTo>
                  <a:lnTo>
                    <a:pt x="499" y="1494"/>
                  </a:lnTo>
                  <a:lnTo>
                    <a:pt x="450" y="1491"/>
                  </a:lnTo>
                  <a:lnTo>
                    <a:pt x="405" y="1488"/>
                  </a:lnTo>
                  <a:lnTo>
                    <a:pt x="364" y="1485"/>
                  </a:lnTo>
                  <a:lnTo>
                    <a:pt x="326" y="1481"/>
                  </a:lnTo>
                  <a:lnTo>
                    <a:pt x="293" y="1478"/>
                  </a:lnTo>
                  <a:lnTo>
                    <a:pt x="266" y="1475"/>
                  </a:lnTo>
                  <a:lnTo>
                    <a:pt x="243" y="1472"/>
                  </a:lnTo>
                  <a:lnTo>
                    <a:pt x="227" y="1470"/>
                  </a:lnTo>
                  <a:lnTo>
                    <a:pt x="186" y="1400"/>
                  </a:lnTo>
                  <a:lnTo>
                    <a:pt x="148" y="1328"/>
                  </a:lnTo>
                  <a:lnTo>
                    <a:pt x="114" y="1254"/>
                  </a:lnTo>
                  <a:lnTo>
                    <a:pt x="85" y="1178"/>
                  </a:lnTo>
                  <a:lnTo>
                    <a:pt x="60" y="1100"/>
                  </a:lnTo>
                  <a:lnTo>
                    <a:pt x="38" y="1019"/>
                  </a:lnTo>
                  <a:lnTo>
                    <a:pt x="21" y="937"/>
                  </a:lnTo>
                  <a:lnTo>
                    <a:pt x="10" y="854"/>
                  </a:lnTo>
                  <a:lnTo>
                    <a:pt x="3" y="769"/>
                  </a:lnTo>
                  <a:lnTo>
                    <a:pt x="0" y="683"/>
                  </a:lnTo>
                  <a:lnTo>
                    <a:pt x="3" y="592"/>
                  </a:lnTo>
                  <a:lnTo>
                    <a:pt x="11" y="501"/>
                  </a:lnTo>
                  <a:lnTo>
                    <a:pt x="25" y="412"/>
                  </a:lnTo>
                  <a:lnTo>
                    <a:pt x="44" y="326"/>
                  </a:lnTo>
                  <a:lnTo>
                    <a:pt x="68" y="241"/>
                  </a:lnTo>
                  <a:lnTo>
                    <a:pt x="96" y="158"/>
                  </a:lnTo>
                  <a:lnTo>
                    <a:pt x="129" y="77"/>
                  </a:lnTo>
                  <a:lnTo>
                    <a:pt x="168"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90" name="Freeform 12"/>
            <p:cNvSpPr>
              <a:spLocks/>
            </p:cNvSpPr>
            <p:nvPr/>
          </p:nvSpPr>
          <p:spPr bwMode="auto">
            <a:xfrm>
              <a:off x="2440743" y="2624137"/>
              <a:ext cx="1760537" cy="2020888"/>
            </a:xfrm>
            <a:custGeom>
              <a:avLst/>
              <a:gdLst/>
              <a:ahLst/>
              <a:cxnLst>
                <a:cxn ang="0">
                  <a:pos x="546" y="0"/>
                </a:cxn>
                <a:cxn ang="0">
                  <a:pos x="1101" y="312"/>
                </a:cxn>
                <a:cxn ang="0">
                  <a:pos x="1109" y="947"/>
                </a:cxn>
                <a:cxn ang="0">
                  <a:pos x="603" y="1249"/>
                </a:cxn>
                <a:cxn ang="0">
                  <a:pos x="580" y="1263"/>
                </a:cxn>
                <a:cxn ang="0">
                  <a:pos x="562" y="1273"/>
                </a:cxn>
                <a:cxn ang="0">
                  <a:pos x="9" y="962"/>
                </a:cxn>
                <a:cxn ang="0">
                  <a:pos x="1" y="345"/>
                </a:cxn>
                <a:cxn ang="0">
                  <a:pos x="0" y="327"/>
                </a:cxn>
                <a:cxn ang="0">
                  <a:pos x="0" y="326"/>
                </a:cxn>
                <a:cxn ang="0">
                  <a:pos x="532" y="9"/>
                </a:cxn>
                <a:cxn ang="0">
                  <a:pos x="535" y="7"/>
                </a:cxn>
                <a:cxn ang="0">
                  <a:pos x="538" y="5"/>
                </a:cxn>
                <a:cxn ang="0">
                  <a:pos x="543" y="3"/>
                </a:cxn>
                <a:cxn ang="0">
                  <a:pos x="546" y="0"/>
                </a:cxn>
              </a:cxnLst>
              <a:rect l="0" t="0" r="r" b="b"/>
              <a:pathLst>
                <a:path w="1109" h="1273">
                  <a:moveTo>
                    <a:pt x="546" y="0"/>
                  </a:moveTo>
                  <a:lnTo>
                    <a:pt x="1101" y="312"/>
                  </a:lnTo>
                  <a:lnTo>
                    <a:pt x="1109" y="947"/>
                  </a:lnTo>
                  <a:lnTo>
                    <a:pt x="603" y="1249"/>
                  </a:lnTo>
                  <a:lnTo>
                    <a:pt x="580" y="1263"/>
                  </a:lnTo>
                  <a:lnTo>
                    <a:pt x="562" y="1273"/>
                  </a:lnTo>
                  <a:lnTo>
                    <a:pt x="9" y="962"/>
                  </a:lnTo>
                  <a:lnTo>
                    <a:pt x="1" y="345"/>
                  </a:lnTo>
                  <a:lnTo>
                    <a:pt x="0" y="327"/>
                  </a:lnTo>
                  <a:lnTo>
                    <a:pt x="0" y="326"/>
                  </a:lnTo>
                  <a:lnTo>
                    <a:pt x="532" y="9"/>
                  </a:lnTo>
                  <a:lnTo>
                    <a:pt x="535" y="7"/>
                  </a:lnTo>
                  <a:lnTo>
                    <a:pt x="538" y="5"/>
                  </a:lnTo>
                  <a:lnTo>
                    <a:pt x="543" y="3"/>
                  </a:lnTo>
                  <a:lnTo>
                    <a:pt x="546"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91" name="Freeform 90"/>
            <p:cNvSpPr/>
            <p:nvPr/>
          </p:nvSpPr>
          <p:spPr>
            <a:xfrm>
              <a:off x="3307893" y="2582902"/>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79539" y="963082"/>
                    <a:pt x="1430339" y="1022349"/>
                  </a:cubicBezTo>
                  <a:cubicBezTo>
                    <a:pt x="1481139" y="1081616"/>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92" name="Freeform 91"/>
            <p:cNvSpPr/>
            <p:nvPr/>
          </p:nvSpPr>
          <p:spPr>
            <a:xfrm rot="18022023">
              <a:off x="2798889" y="1670357"/>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1412 w 2142067"/>
                <a:gd name="connsiteY5" fmla="*/ 101613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90612" y="956863"/>
                    <a:pt x="1441412" y="1016130"/>
                  </a:cubicBezTo>
                  <a:cubicBezTo>
                    <a:pt x="1492212" y="107539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93" name="Freeform 92"/>
            <p:cNvSpPr/>
            <p:nvPr/>
          </p:nvSpPr>
          <p:spPr>
            <a:xfrm rot="14386822">
              <a:off x="1748013" y="1643900"/>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1412 w 2142067"/>
                <a:gd name="connsiteY5" fmla="*/ 101613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90612" y="956863"/>
                    <a:pt x="1441412" y="1016130"/>
                  </a:cubicBezTo>
                  <a:cubicBezTo>
                    <a:pt x="1492212" y="107539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94" name="Freeform 93"/>
            <p:cNvSpPr/>
            <p:nvPr/>
          </p:nvSpPr>
          <p:spPr>
            <a:xfrm rot="10800000">
              <a:off x="1203928" y="2544799"/>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1412 w 2142067"/>
                <a:gd name="connsiteY5" fmla="*/ 101613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90612" y="956863"/>
                    <a:pt x="1441412" y="1016130"/>
                  </a:cubicBezTo>
                  <a:cubicBezTo>
                    <a:pt x="1492212" y="107539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95" name="Freeform 94"/>
            <p:cNvSpPr/>
            <p:nvPr/>
          </p:nvSpPr>
          <p:spPr>
            <a:xfrm rot="7159256">
              <a:off x="1710292" y="3457050"/>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1412 w 2142067"/>
                <a:gd name="connsiteY5" fmla="*/ 101613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90612" y="956863"/>
                    <a:pt x="1441412" y="1016130"/>
                  </a:cubicBezTo>
                  <a:cubicBezTo>
                    <a:pt x="1492212" y="107539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96" name="Freeform 95"/>
            <p:cNvSpPr/>
            <p:nvPr/>
          </p:nvSpPr>
          <p:spPr>
            <a:xfrm rot="3540000">
              <a:off x="2760692" y="3480844"/>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0151 w 2142067"/>
                <a:gd name="connsiteY5" fmla="*/ 100602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89351" y="946753"/>
                    <a:pt x="1440151" y="1006020"/>
                  </a:cubicBezTo>
                  <a:cubicBezTo>
                    <a:pt x="1490951" y="106528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117" name="TextBox 116"/>
            <p:cNvSpPr txBox="1"/>
            <p:nvPr/>
          </p:nvSpPr>
          <p:spPr>
            <a:xfrm>
              <a:off x="3190782" y="1511867"/>
              <a:ext cx="533400" cy="400109"/>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white"/>
                  </a:solidFill>
                  <a:latin typeface="Arial Narrow"/>
                  <a:cs typeface="Arial Narrow"/>
                </a:rPr>
                <a:t>01</a:t>
              </a:r>
            </a:p>
          </p:txBody>
        </p:sp>
        <p:sp>
          <p:nvSpPr>
            <p:cNvPr id="115" name="TextBox 114"/>
            <p:cNvSpPr txBox="1"/>
            <p:nvPr/>
          </p:nvSpPr>
          <p:spPr>
            <a:xfrm>
              <a:off x="3964062" y="2514135"/>
              <a:ext cx="533400" cy="400109"/>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lumMod val="65000"/>
                      <a:lumOff val="35000"/>
                    </a:prstClr>
                  </a:solidFill>
                  <a:latin typeface="Arial Narrow"/>
                  <a:cs typeface="Arial Narrow"/>
                </a:rPr>
                <a:t>02</a:t>
              </a:r>
            </a:p>
          </p:txBody>
        </p:sp>
        <p:sp>
          <p:nvSpPr>
            <p:cNvPr id="101" name="TextBox 100"/>
            <p:cNvSpPr txBox="1"/>
            <p:nvPr/>
          </p:nvSpPr>
          <p:spPr>
            <a:xfrm>
              <a:off x="4409982" y="3733335"/>
              <a:ext cx="533400" cy="400109"/>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lumMod val="65000"/>
                      <a:lumOff val="35000"/>
                    </a:prstClr>
                  </a:solidFill>
                  <a:latin typeface="Arial Narrow"/>
                  <a:cs typeface="Arial Narrow"/>
                </a:rPr>
                <a:t>03</a:t>
              </a:r>
            </a:p>
          </p:txBody>
        </p:sp>
        <p:sp>
          <p:nvSpPr>
            <p:cNvPr id="104" name="TextBox 103"/>
            <p:cNvSpPr txBox="1"/>
            <p:nvPr/>
          </p:nvSpPr>
          <p:spPr>
            <a:xfrm>
              <a:off x="3430662" y="4723935"/>
              <a:ext cx="533400" cy="400109"/>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lumMod val="65000"/>
                      <a:lumOff val="35000"/>
                    </a:prstClr>
                  </a:solidFill>
                  <a:latin typeface="Arial Narrow"/>
                  <a:cs typeface="Arial Narrow"/>
                </a:rPr>
                <a:t>04</a:t>
              </a:r>
            </a:p>
          </p:txBody>
        </p:sp>
        <p:sp>
          <p:nvSpPr>
            <p:cNvPr id="107" name="TextBox 106"/>
            <p:cNvSpPr txBox="1"/>
            <p:nvPr/>
          </p:nvSpPr>
          <p:spPr>
            <a:xfrm>
              <a:off x="1144662" y="3340667"/>
              <a:ext cx="533400" cy="400109"/>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lumMod val="65000"/>
                      <a:lumOff val="35000"/>
                    </a:prstClr>
                  </a:solidFill>
                  <a:latin typeface="Arial Narrow"/>
                  <a:cs typeface="Arial Narrow"/>
                </a:rPr>
                <a:t>05</a:t>
              </a:r>
            </a:p>
          </p:txBody>
        </p:sp>
        <p:sp>
          <p:nvSpPr>
            <p:cNvPr id="110" name="TextBox 109"/>
            <p:cNvSpPr txBox="1"/>
            <p:nvPr/>
          </p:nvSpPr>
          <p:spPr>
            <a:xfrm>
              <a:off x="2059062" y="1904535"/>
              <a:ext cx="533400" cy="400109"/>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lumMod val="65000"/>
                      <a:lumOff val="35000"/>
                    </a:prstClr>
                  </a:solidFill>
                  <a:latin typeface="Arial Narrow"/>
                  <a:cs typeface="Arial Narrow"/>
                </a:rPr>
                <a:t>06</a:t>
              </a:r>
            </a:p>
          </p:txBody>
        </p:sp>
      </p:grpSp>
      <p:sp>
        <p:nvSpPr>
          <p:cNvPr id="48" name="TextBox 47">
            <a:extLst>
              <a:ext uri="{FF2B5EF4-FFF2-40B4-BE49-F238E27FC236}">
                <a16:creationId xmlns:a16="http://schemas.microsoft.com/office/drawing/2014/main" xmlns="" id="{693AA4BD-D62F-3C4C-B7BA-E79A8D19F598}"/>
              </a:ext>
            </a:extLst>
          </p:cNvPr>
          <p:cNvSpPr txBox="1"/>
          <p:nvPr/>
        </p:nvSpPr>
        <p:spPr>
          <a:xfrm>
            <a:off x="1656085" y="2433137"/>
            <a:ext cx="1611182" cy="646331"/>
          </a:xfrm>
          <a:prstGeom prst="rect">
            <a:avLst/>
          </a:prstGeom>
          <a:noFill/>
        </p:spPr>
        <p:txBody>
          <a:bodyPr wrap="square" rtlCol="0">
            <a:spAutoFit/>
          </a:bodyPr>
          <a:lstStyle/>
          <a:p>
            <a:pPr algn="ctr" defTabSz="685800" eaLnBrk="1" fontAlgn="auto" hangingPunct="1">
              <a:spcBef>
                <a:spcPts val="0"/>
              </a:spcBef>
              <a:spcAft>
                <a:spcPts val="0"/>
              </a:spcAft>
            </a:pPr>
            <a:r>
              <a:rPr lang="en-US" sz="1800" dirty="0">
                <a:solidFill>
                  <a:prstClr val="black"/>
                </a:solidFill>
                <a:latin typeface="Arial Narrow"/>
                <a:cs typeface="Arial Narrow"/>
              </a:rPr>
              <a:t>Gateway Lifecycle</a:t>
            </a:r>
          </a:p>
        </p:txBody>
      </p:sp>
      <p:sp>
        <p:nvSpPr>
          <p:cNvPr id="49" name="TextBox 48">
            <a:extLst>
              <a:ext uri="{FF2B5EF4-FFF2-40B4-BE49-F238E27FC236}">
                <a16:creationId xmlns:a16="http://schemas.microsoft.com/office/drawing/2014/main" xmlns="" id="{C50B2DEF-9B6B-6643-A65E-FF7E7321C2D0}"/>
              </a:ext>
            </a:extLst>
          </p:cNvPr>
          <p:cNvSpPr txBox="1"/>
          <p:nvPr/>
        </p:nvSpPr>
        <p:spPr>
          <a:xfrm>
            <a:off x="2153464" y="1409355"/>
            <a:ext cx="1500338" cy="300082"/>
          </a:xfrm>
          <a:prstGeom prst="rect">
            <a:avLst/>
          </a:prstGeom>
          <a:noFill/>
        </p:spPr>
        <p:txBody>
          <a:bodyPr wrap="square" rtlCol="0">
            <a:spAutoFit/>
          </a:bodyPr>
          <a:lstStyle/>
          <a:p>
            <a:pPr defTabSz="685800" eaLnBrk="1" fontAlgn="auto" hangingPunct="1">
              <a:spcBef>
                <a:spcPts val="0"/>
              </a:spcBef>
              <a:spcAft>
                <a:spcPts val="0"/>
              </a:spcAft>
            </a:pPr>
            <a:r>
              <a:rPr lang="en-US" sz="1350" b="1" dirty="0">
                <a:solidFill>
                  <a:prstClr val="white"/>
                </a:solidFill>
                <a:latin typeface="Arial Narrow"/>
                <a:cs typeface="Arial Narrow"/>
              </a:rPr>
              <a:t>Project Initiation</a:t>
            </a:r>
          </a:p>
        </p:txBody>
      </p:sp>
      <p:sp>
        <p:nvSpPr>
          <p:cNvPr id="51" name="TextBox 50">
            <a:extLst>
              <a:ext uri="{FF2B5EF4-FFF2-40B4-BE49-F238E27FC236}">
                <a16:creationId xmlns:a16="http://schemas.microsoft.com/office/drawing/2014/main" xmlns="" id="{0605C594-F5D0-9D48-A975-81A0D54DBBAA}"/>
              </a:ext>
            </a:extLst>
          </p:cNvPr>
          <p:cNvSpPr txBox="1"/>
          <p:nvPr/>
        </p:nvSpPr>
        <p:spPr>
          <a:xfrm>
            <a:off x="3184982" y="2071926"/>
            <a:ext cx="1092980" cy="300082"/>
          </a:xfrm>
          <a:prstGeom prst="rect">
            <a:avLst/>
          </a:prstGeom>
          <a:noFill/>
        </p:spPr>
        <p:txBody>
          <a:bodyPr wrap="square" rtlCol="0">
            <a:spAutoFit/>
          </a:bodyPr>
          <a:lstStyle/>
          <a:p>
            <a:pPr defTabSz="685800" eaLnBrk="1" fontAlgn="auto" hangingPunct="1">
              <a:spcBef>
                <a:spcPts val="0"/>
              </a:spcBef>
              <a:spcAft>
                <a:spcPts val="0"/>
              </a:spcAft>
            </a:pPr>
            <a:r>
              <a:rPr lang="en-US" sz="1350" b="1" dirty="0">
                <a:solidFill>
                  <a:srgbClr val="595959"/>
                </a:solidFill>
                <a:latin typeface="Arial Narrow"/>
                <a:cs typeface="Arial Narrow"/>
              </a:rPr>
              <a:t>Prototyping</a:t>
            </a:r>
            <a:endParaRPr lang="en-US" sz="900" b="1" dirty="0">
              <a:solidFill>
                <a:srgbClr val="595959"/>
              </a:solidFill>
              <a:latin typeface="Arial Narrow"/>
              <a:cs typeface="Arial Narrow"/>
            </a:endParaRPr>
          </a:p>
        </p:txBody>
      </p:sp>
      <p:sp>
        <p:nvSpPr>
          <p:cNvPr id="52" name="TextBox 51">
            <a:extLst>
              <a:ext uri="{FF2B5EF4-FFF2-40B4-BE49-F238E27FC236}">
                <a16:creationId xmlns:a16="http://schemas.microsoft.com/office/drawing/2014/main" xmlns="" id="{42E58457-815F-0E41-AA76-327003526E13}"/>
              </a:ext>
            </a:extLst>
          </p:cNvPr>
          <p:cNvSpPr txBox="1"/>
          <p:nvPr/>
        </p:nvSpPr>
        <p:spPr>
          <a:xfrm>
            <a:off x="1383846" y="3838017"/>
            <a:ext cx="1644457" cy="507831"/>
          </a:xfrm>
          <a:prstGeom prst="rect">
            <a:avLst/>
          </a:prstGeom>
          <a:noFill/>
        </p:spPr>
        <p:txBody>
          <a:bodyPr wrap="square" rtlCol="0">
            <a:spAutoFit/>
          </a:bodyPr>
          <a:lstStyle/>
          <a:p>
            <a:pPr algn="ctr" defTabSz="685800" eaLnBrk="1" fontAlgn="auto" hangingPunct="1">
              <a:spcBef>
                <a:spcPts val="0"/>
              </a:spcBef>
              <a:spcAft>
                <a:spcPts val="0"/>
              </a:spcAft>
            </a:pPr>
            <a:r>
              <a:rPr lang="en-US" sz="1350" b="1" dirty="0">
                <a:solidFill>
                  <a:srgbClr val="595959"/>
                </a:solidFill>
                <a:latin typeface="Arial Narrow"/>
                <a:cs typeface="Arial Narrow"/>
              </a:rPr>
              <a:t>Community</a:t>
            </a:r>
          </a:p>
          <a:p>
            <a:pPr algn="ctr" defTabSz="685800" eaLnBrk="1" fontAlgn="auto" hangingPunct="1">
              <a:spcBef>
                <a:spcPts val="0"/>
              </a:spcBef>
              <a:spcAft>
                <a:spcPts val="0"/>
              </a:spcAft>
            </a:pPr>
            <a:r>
              <a:rPr lang="en-US" sz="1350" b="1" dirty="0">
                <a:solidFill>
                  <a:srgbClr val="595959"/>
                </a:solidFill>
                <a:latin typeface="Arial Narrow"/>
                <a:cs typeface="Arial Narrow"/>
              </a:rPr>
              <a:t> Building</a:t>
            </a:r>
          </a:p>
        </p:txBody>
      </p:sp>
      <p:sp>
        <p:nvSpPr>
          <p:cNvPr id="53" name="TextBox 52">
            <a:extLst>
              <a:ext uri="{FF2B5EF4-FFF2-40B4-BE49-F238E27FC236}">
                <a16:creationId xmlns:a16="http://schemas.microsoft.com/office/drawing/2014/main" xmlns="" id="{C2617C50-A464-D643-A1D2-4F5C0093E215}"/>
              </a:ext>
            </a:extLst>
          </p:cNvPr>
          <p:cNvSpPr txBox="1"/>
          <p:nvPr/>
        </p:nvSpPr>
        <p:spPr>
          <a:xfrm>
            <a:off x="782315" y="3005076"/>
            <a:ext cx="1081253" cy="507831"/>
          </a:xfrm>
          <a:prstGeom prst="rect">
            <a:avLst/>
          </a:prstGeom>
          <a:noFill/>
        </p:spPr>
        <p:txBody>
          <a:bodyPr wrap="square" rtlCol="0">
            <a:spAutoFit/>
          </a:bodyPr>
          <a:lstStyle/>
          <a:p>
            <a:pPr algn="ctr" defTabSz="685800" eaLnBrk="1" fontAlgn="auto" hangingPunct="1">
              <a:spcBef>
                <a:spcPts val="0"/>
              </a:spcBef>
              <a:spcAft>
                <a:spcPts val="0"/>
              </a:spcAft>
            </a:pPr>
            <a:r>
              <a:rPr lang="en-US" sz="1350" b="1" dirty="0">
                <a:solidFill>
                  <a:srgbClr val="595959"/>
                </a:solidFill>
                <a:latin typeface="Arial Narrow"/>
                <a:cs typeface="Arial Narrow"/>
              </a:rPr>
              <a:t>Mature Operations </a:t>
            </a:r>
          </a:p>
        </p:txBody>
      </p:sp>
      <p:sp>
        <p:nvSpPr>
          <p:cNvPr id="54" name="TextBox 53">
            <a:extLst>
              <a:ext uri="{FF2B5EF4-FFF2-40B4-BE49-F238E27FC236}">
                <a16:creationId xmlns:a16="http://schemas.microsoft.com/office/drawing/2014/main" xmlns="" id="{A87B62C9-D9B5-EB41-BF31-A68719E87261}"/>
              </a:ext>
            </a:extLst>
          </p:cNvPr>
          <p:cNvSpPr txBox="1"/>
          <p:nvPr/>
        </p:nvSpPr>
        <p:spPr>
          <a:xfrm>
            <a:off x="946262" y="1780891"/>
            <a:ext cx="1195187" cy="300082"/>
          </a:xfrm>
          <a:prstGeom prst="rect">
            <a:avLst/>
          </a:prstGeom>
          <a:noFill/>
        </p:spPr>
        <p:txBody>
          <a:bodyPr wrap="square" rtlCol="0">
            <a:spAutoFit/>
          </a:bodyPr>
          <a:lstStyle/>
          <a:p>
            <a:pPr defTabSz="685800" eaLnBrk="1" fontAlgn="auto" hangingPunct="1">
              <a:spcBef>
                <a:spcPts val="0"/>
              </a:spcBef>
              <a:spcAft>
                <a:spcPts val="0"/>
              </a:spcAft>
            </a:pPr>
            <a:r>
              <a:rPr lang="en-US" sz="1350" b="1" dirty="0">
                <a:solidFill>
                  <a:srgbClr val="595959"/>
                </a:solidFill>
                <a:latin typeface="Arial Narrow"/>
                <a:cs typeface="Arial Narrow"/>
              </a:rPr>
              <a:t>Senescence</a:t>
            </a:r>
          </a:p>
        </p:txBody>
      </p:sp>
      <p:sp>
        <p:nvSpPr>
          <p:cNvPr id="55" name="TextBox 54">
            <a:extLst>
              <a:ext uri="{FF2B5EF4-FFF2-40B4-BE49-F238E27FC236}">
                <a16:creationId xmlns:a16="http://schemas.microsoft.com/office/drawing/2014/main" xmlns="" id="{2ED91F58-23CA-A847-8B08-C6CFB276149D}"/>
              </a:ext>
            </a:extLst>
          </p:cNvPr>
          <p:cNvSpPr txBox="1"/>
          <p:nvPr/>
        </p:nvSpPr>
        <p:spPr>
          <a:xfrm>
            <a:off x="3018772" y="3294775"/>
            <a:ext cx="1014773" cy="507831"/>
          </a:xfrm>
          <a:prstGeom prst="rect">
            <a:avLst/>
          </a:prstGeom>
          <a:noFill/>
        </p:spPr>
        <p:txBody>
          <a:bodyPr wrap="square" rtlCol="0">
            <a:spAutoFit/>
          </a:bodyPr>
          <a:lstStyle/>
          <a:p>
            <a:pPr algn="ctr" defTabSz="685800" eaLnBrk="1" fontAlgn="auto" hangingPunct="1">
              <a:spcBef>
                <a:spcPts val="0"/>
              </a:spcBef>
              <a:spcAft>
                <a:spcPts val="0"/>
              </a:spcAft>
            </a:pPr>
            <a:r>
              <a:rPr lang="en-US" sz="1350" b="1" dirty="0">
                <a:solidFill>
                  <a:srgbClr val="595959"/>
                </a:solidFill>
                <a:latin typeface="Arial Narrow"/>
                <a:cs typeface="Arial Narrow"/>
              </a:rPr>
              <a:t>Early Operations </a:t>
            </a:r>
          </a:p>
        </p:txBody>
      </p:sp>
      <p:sp>
        <p:nvSpPr>
          <p:cNvPr id="56" name="Title 1">
            <a:extLst>
              <a:ext uri="{FF2B5EF4-FFF2-40B4-BE49-F238E27FC236}">
                <a16:creationId xmlns:a16="http://schemas.microsoft.com/office/drawing/2014/main" xmlns="" id="{60C0AD72-E0E5-524B-A6AB-5974D5E052FB}"/>
              </a:ext>
            </a:extLst>
          </p:cNvPr>
          <p:cNvSpPr>
            <a:spLocks noGrp="1"/>
          </p:cNvSpPr>
          <p:nvPr>
            <p:ph type="title"/>
          </p:nvPr>
        </p:nvSpPr>
        <p:spPr>
          <a:xfrm>
            <a:off x="0" y="0"/>
            <a:ext cx="9144000" cy="822960"/>
          </a:xfr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a:lstStyle/>
          <a:p>
            <a:r>
              <a:rPr lang="en-US" dirty="0"/>
              <a:t>Project Initiation: you want to build a gateway</a:t>
            </a:r>
          </a:p>
        </p:txBody>
      </p:sp>
    </p:spTree>
    <p:extLst>
      <p:ext uri="{BB962C8B-B14F-4D97-AF65-F5344CB8AC3E}">
        <p14:creationId xmlns:p14="http://schemas.microsoft.com/office/powerpoint/2010/main" val="169607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8" name="TextBox 27"/>
          <p:cNvSpPr txBox="1"/>
          <p:nvPr/>
        </p:nvSpPr>
        <p:spPr>
          <a:xfrm>
            <a:off x="4374121" y="1217207"/>
            <a:ext cx="4589017" cy="2677656"/>
          </a:xfrm>
          <a:prstGeom prst="rect">
            <a:avLst/>
          </a:prstGeom>
          <a:noFill/>
        </p:spPr>
        <p:txBody>
          <a:bodyPr wrap="square" rtlCol="0">
            <a:spAutoFit/>
          </a:bodyPr>
          <a:lstStyle/>
          <a:p>
            <a:pPr defTabSz="685800" eaLnBrk="1" fontAlgn="auto" hangingPunct="1">
              <a:spcBef>
                <a:spcPts val="0"/>
              </a:spcBef>
              <a:spcAft>
                <a:spcPts val="0"/>
              </a:spcAft>
            </a:pPr>
            <a:r>
              <a:rPr lang="en-US" sz="2100" dirty="0">
                <a:solidFill>
                  <a:prstClr val="black">
                    <a:lumMod val="65000"/>
                    <a:lumOff val="35000"/>
                  </a:prstClr>
                </a:solidFill>
                <a:latin typeface="Arial" pitchFamily="34" charset="0"/>
                <a:cs typeface="Arial" pitchFamily="34" charset="0"/>
              </a:rPr>
              <a:t>Technical Challenges</a:t>
            </a:r>
            <a:endParaRPr lang="en-US" sz="2100" dirty="0">
              <a:solidFill>
                <a:srgbClr val="1EA2E0">
                  <a:lumMod val="75000"/>
                </a:srgbClr>
              </a:solidFill>
              <a:latin typeface="Arial" pitchFamily="34" charset="0"/>
              <a:cs typeface="Arial" pitchFamily="34" charset="0"/>
            </a:endParaRPr>
          </a:p>
          <a:p>
            <a:pPr marL="342900" indent="-342900" defTabSz="685800" eaLnBrk="1" fontAlgn="auto" hangingPunct="1">
              <a:spcBef>
                <a:spcPts val="0"/>
              </a:spcBef>
              <a:spcAft>
                <a:spcPts val="0"/>
              </a:spcAft>
              <a:buFont typeface="Arial" panose="020B0604020202020204" pitchFamily="34" charset="0"/>
              <a:buChar char="•"/>
            </a:pPr>
            <a:r>
              <a:rPr lang="en-US" sz="2100" dirty="0">
                <a:solidFill>
                  <a:srgbClr val="1EA2E0">
                    <a:lumMod val="75000"/>
                  </a:srgbClr>
                </a:solidFill>
                <a:latin typeface="Arial" pitchFamily="34" charset="0"/>
                <a:cs typeface="Arial" pitchFamily="34" charset="0"/>
              </a:rPr>
              <a:t>Evaluating Frameworks: How well can they be adapted to what you want?</a:t>
            </a:r>
          </a:p>
          <a:p>
            <a:pPr marL="342900" indent="-342900" defTabSz="685800" eaLnBrk="1" fontAlgn="auto" hangingPunct="1">
              <a:spcBef>
                <a:spcPts val="0"/>
              </a:spcBef>
              <a:spcAft>
                <a:spcPts val="0"/>
              </a:spcAft>
              <a:buFont typeface="Arial" panose="020B0604020202020204" pitchFamily="34" charset="0"/>
              <a:buChar char="•"/>
            </a:pPr>
            <a:r>
              <a:rPr lang="en-US" sz="2100" dirty="0">
                <a:solidFill>
                  <a:srgbClr val="1EA2E0">
                    <a:lumMod val="75000"/>
                  </a:srgbClr>
                </a:solidFill>
                <a:latin typeface="Arial" pitchFamily="34" charset="0"/>
                <a:cs typeface="Arial" pitchFamily="34" charset="0"/>
              </a:rPr>
              <a:t>DIY: assembling the right team, establishing the right engineering and operations practices</a:t>
            </a:r>
          </a:p>
          <a:p>
            <a:pPr marL="342900" indent="-342900" defTabSz="685800" eaLnBrk="1" fontAlgn="auto" hangingPunct="1">
              <a:spcBef>
                <a:spcPts val="0"/>
              </a:spcBef>
              <a:spcAft>
                <a:spcPts val="0"/>
              </a:spcAft>
              <a:buFont typeface="Arial" panose="020B0604020202020204" pitchFamily="34" charset="0"/>
              <a:buChar char="•"/>
            </a:pPr>
            <a:r>
              <a:rPr lang="en-US" sz="2100" dirty="0">
                <a:solidFill>
                  <a:srgbClr val="1EA2E0">
                    <a:lumMod val="75000"/>
                  </a:srgbClr>
                </a:solidFill>
                <a:latin typeface="Arial" pitchFamily="34" charset="0"/>
                <a:cs typeface="Arial" pitchFamily="34" charset="0"/>
              </a:rPr>
              <a:t>DIY: choosing third party systems</a:t>
            </a:r>
          </a:p>
        </p:txBody>
      </p:sp>
      <p:sp>
        <p:nvSpPr>
          <p:cNvPr id="81" name="Freeform 6"/>
          <p:cNvSpPr>
            <a:spLocks/>
          </p:cNvSpPr>
          <p:nvPr/>
        </p:nvSpPr>
        <p:spPr bwMode="auto">
          <a:xfrm>
            <a:off x="1831748" y="971551"/>
            <a:ext cx="2146697" cy="1384697"/>
          </a:xfrm>
          <a:custGeom>
            <a:avLst/>
            <a:gdLst/>
            <a:ahLst/>
            <a:cxnLst>
              <a:cxn ang="0">
                <a:pos x="648" y="3"/>
              </a:cxn>
              <a:cxn ang="0">
                <a:pos x="828" y="25"/>
              </a:cxn>
              <a:cxn ang="0">
                <a:pos x="1000" y="69"/>
              </a:cxn>
              <a:cxn ang="0">
                <a:pos x="1163" y="131"/>
              </a:cxn>
              <a:cxn ang="0">
                <a:pos x="1318" y="213"/>
              </a:cxn>
              <a:cxn ang="0">
                <a:pos x="1459" y="311"/>
              </a:cxn>
              <a:cxn ang="0">
                <a:pos x="1589" y="424"/>
              </a:cxn>
              <a:cxn ang="0">
                <a:pos x="1704" y="552"/>
              </a:cxn>
              <a:cxn ang="0">
                <a:pos x="1803" y="693"/>
              </a:cxn>
              <a:cxn ang="0">
                <a:pos x="1741" y="684"/>
              </a:cxn>
              <a:cxn ang="0">
                <a:pos x="1659" y="675"/>
              </a:cxn>
              <a:cxn ang="0">
                <a:pos x="1561" y="667"/>
              </a:cxn>
              <a:cxn ang="0">
                <a:pos x="1450" y="662"/>
              </a:cxn>
              <a:cxn ang="0">
                <a:pos x="1327" y="661"/>
              </a:cxn>
              <a:cxn ang="0">
                <a:pos x="1198" y="665"/>
              </a:cxn>
              <a:cxn ang="0">
                <a:pos x="1064" y="678"/>
              </a:cxn>
              <a:cxn ang="0">
                <a:pos x="929" y="699"/>
              </a:cxn>
              <a:cxn ang="0">
                <a:pos x="796" y="732"/>
              </a:cxn>
              <a:cxn ang="0">
                <a:pos x="668" y="778"/>
              </a:cxn>
              <a:cxn ang="0">
                <a:pos x="546" y="837"/>
              </a:cxn>
              <a:cxn ang="0">
                <a:pos x="533" y="845"/>
              </a:cxn>
              <a:cxn ang="0">
                <a:pos x="0" y="1163"/>
              </a:cxn>
              <a:cxn ang="0">
                <a:pos x="8" y="1039"/>
              </a:cxn>
              <a:cxn ang="0">
                <a:pos x="29" y="915"/>
              </a:cxn>
              <a:cxn ang="0">
                <a:pos x="61" y="791"/>
              </a:cxn>
              <a:cxn ang="0">
                <a:pos x="103" y="673"/>
              </a:cxn>
              <a:cxn ang="0">
                <a:pos x="151" y="557"/>
              </a:cxn>
              <a:cxn ang="0">
                <a:pos x="204" y="448"/>
              </a:cxn>
              <a:cxn ang="0">
                <a:pos x="259" y="347"/>
              </a:cxn>
              <a:cxn ang="0">
                <a:pos x="315" y="254"/>
              </a:cxn>
              <a:cxn ang="0">
                <a:pos x="366" y="172"/>
              </a:cxn>
              <a:cxn ang="0">
                <a:pos x="414" y="101"/>
              </a:cxn>
              <a:cxn ang="0">
                <a:pos x="455" y="44"/>
              </a:cxn>
              <a:cxn ang="0">
                <a:pos x="488" y="2"/>
              </a:cxn>
              <a:cxn ang="0">
                <a:pos x="556" y="0"/>
              </a:cxn>
            </a:cxnLst>
            <a:rect l="0" t="0" r="r" b="b"/>
            <a:pathLst>
              <a:path w="1803" h="1163">
                <a:moveTo>
                  <a:pt x="556" y="0"/>
                </a:moveTo>
                <a:lnTo>
                  <a:pt x="648" y="3"/>
                </a:lnTo>
                <a:lnTo>
                  <a:pt x="739" y="12"/>
                </a:lnTo>
                <a:lnTo>
                  <a:pt x="828" y="25"/>
                </a:lnTo>
                <a:lnTo>
                  <a:pt x="915" y="44"/>
                </a:lnTo>
                <a:lnTo>
                  <a:pt x="1000" y="69"/>
                </a:lnTo>
                <a:lnTo>
                  <a:pt x="1083" y="97"/>
                </a:lnTo>
                <a:lnTo>
                  <a:pt x="1163" y="131"/>
                </a:lnTo>
                <a:lnTo>
                  <a:pt x="1242" y="170"/>
                </a:lnTo>
                <a:lnTo>
                  <a:pt x="1318" y="213"/>
                </a:lnTo>
                <a:lnTo>
                  <a:pt x="1390" y="259"/>
                </a:lnTo>
                <a:lnTo>
                  <a:pt x="1459" y="311"/>
                </a:lnTo>
                <a:lnTo>
                  <a:pt x="1525" y="365"/>
                </a:lnTo>
                <a:lnTo>
                  <a:pt x="1589" y="424"/>
                </a:lnTo>
                <a:lnTo>
                  <a:pt x="1648" y="487"/>
                </a:lnTo>
                <a:lnTo>
                  <a:pt x="1704" y="552"/>
                </a:lnTo>
                <a:lnTo>
                  <a:pt x="1755" y="621"/>
                </a:lnTo>
                <a:lnTo>
                  <a:pt x="1803" y="693"/>
                </a:lnTo>
                <a:lnTo>
                  <a:pt x="1775" y="689"/>
                </a:lnTo>
                <a:lnTo>
                  <a:pt x="1741" y="684"/>
                </a:lnTo>
                <a:lnTo>
                  <a:pt x="1703" y="680"/>
                </a:lnTo>
                <a:lnTo>
                  <a:pt x="1659" y="675"/>
                </a:lnTo>
                <a:lnTo>
                  <a:pt x="1612" y="671"/>
                </a:lnTo>
                <a:lnTo>
                  <a:pt x="1561" y="667"/>
                </a:lnTo>
                <a:lnTo>
                  <a:pt x="1507" y="664"/>
                </a:lnTo>
                <a:lnTo>
                  <a:pt x="1450" y="662"/>
                </a:lnTo>
                <a:lnTo>
                  <a:pt x="1390" y="660"/>
                </a:lnTo>
                <a:lnTo>
                  <a:pt x="1327" y="661"/>
                </a:lnTo>
                <a:lnTo>
                  <a:pt x="1263" y="662"/>
                </a:lnTo>
                <a:lnTo>
                  <a:pt x="1198" y="665"/>
                </a:lnTo>
                <a:lnTo>
                  <a:pt x="1131" y="671"/>
                </a:lnTo>
                <a:lnTo>
                  <a:pt x="1064" y="678"/>
                </a:lnTo>
                <a:lnTo>
                  <a:pt x="997" y="688"/>
                </a:lnTo>
                <a:lnTo>
                  <a:pt x="929" y="699"/>
                </a:lnTo>
                <a:lnTo>
                  <a:pt x="862" y="715"/>
                </a:lnTo>
                <a:lnTo>
                  <a:pt x="796" y="732"/>
                </a:lnTo>
                <a:lnTo>
                  <a:pt x="731" y="753"/>
                </a:lnTo>
                <a:lnTo>
                  <a:pt x="668" y="778"/>
                </a:lnTo>
                <a:lnTo>
                  <a:pt x="605" y="806"/>
                </a:lnTo>
                <a:lnTo>
                  <a:pt x="546" y="837"/>
                </a:lnTo>
                <a:lnTo>
                  <a:pt x="535" y="844"/>
                </a:lnTo>
                <a:lnTo>
                  <a:pt x="533" y="845"/>
                </a:lnTo>
                <a:lnTo>
                  <a:pt x="532" y="846"/>
                </a:lnTo>
                <a:lnTo>
                  <a:pt x="0" y="1163"/>
                </a:lnTo>
                <a:lnTo>
                  <a:pt x="2" y="1100"/>
                </a:lnTo>
                <a:lnTo>
                  <a:pt x="8" y="1039"/>
                </a:lnTo>
                <a:lnTo>
                  <a:pt x="17" y="976"/>
                </a:lnTo>
                <a:lnTo>
                  <a:pt x="29" y="915"/>
                </a:lnTo>
                <a:lnTo>
                  <a:pt x="44" y="853"/>
                </a:lnTo>
                <a:lnTo>
                  <a:pt x="61" y="791"/>
                </a:lnTo>
                <a:lnTo>
                  <a:pt x="81" y="732"/>
                </a:lnTo>
                <a:lnTo>
                  <a:pt x="103" y="673"/>
                </a:lnTo>
                <a:lnTo>
                  <a:pt x="126" y="614"/>
                </a:lnTo>
                <a:lnTo>
                  <a:pt x="151" y="557"/>
                </a:lnTo>
                <a:lnTo>
                  <a:pt x="177" y="502"/>
                </a:lnTo>
                <a:lnTo>
                  <a:pt x="204" y="448"/>
                </a:lnTo>
                <a:lnTo>
                  <a:pt x="232" y="397"/>
                </a:lnTo>
                <a:lnTo>
                  <a:pt x="259" y="347"/>
                </a:lnTo>
                <a:lnTo>
                  <a:pt x="287" y="299"/>
                </a:lnTo>
                <a:lnTo>
                  <a:pt x="315" y="254"/>
                </a:lnTo>
                <a:lnTo>
                  <a:pt x="340" y="212"/>
                </a:lnTo>
                <a:lnTo>
                  <a:pt x="366" y="172"/>
                </a:lnTo>
                <a:lnTo>
                  <a:pt x="391" y="135"/>
                </a:lnTo>
                <a:lnTo>
                  <a:pt x="414" y="101"/>
                </a:lnTo>
                <a:lnTo>
                  <a:pt x="436" y="71"/>
                </a:lnTo>
                <a:lnTo>
                  <a:pt x="455" y="44"/>
                </a:lnTo>
                <a:lnTo>
                  <a:pt x="473" y="21"/>
                </a:lnTo>
                <a:lnTo>
                  <a:pt x="488" y="2"/>
                </a:lnTo>
                <a:lnTo>
                  <a:pt x="521" y="1"/>
                </a:lnTo>
                <a:lnTo>
                  <a:pt x="556"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82" name="Freeform 7"/>
          <p:cNvSpPr>
            <a:spLocks/>
          </p:cNvSpPr>
          <p:nvPr/>
        </p:nvSpPr>
        <p:spPr bwMode="auto">
          <a:xfrm>
            <a:off x="942351" y="973931"/>
            <a:ext cx="1470422" cy="2139554"/>
          </a:xfrm>
          <a:custGeom>
            <a:avLst/>
            <a:gdLst/>
            <a:ahLst/>
            <a:cxnLst>
              <a:cxn ang="0">
                <a:pos x="1220" y="19"/>
              </a:cxn>
              <a:cxn ang="0">
                <a:pos x="1183" y="69"/>
              </a:cxn>
              <a:cxn ang="0">
                <a:pos x="1138" y="133"/>
              </a:cxn>
              <a:cxn ang="0">
                <a:pos x="1087" y="210"/>
              </a:cxn>
              <a:cxn ang="0">
                <a:pos x="1034" y="297"/>
              </a:cxn>
              <a:cxn ang="0">
                <a:pos x="979" y="395"/>
              </a:cxn>
              <a:cxn ang="0">
                <a:pos x="924" y="500"/>
              </a:cxn>
              <a:cxn ang="0">
                <a:pos x="873" y="612"/>
              </a:cxn>
              <a:cxn ang="0">
                <a:pos x="828" y="730"/>
              </a:cxn>
              <a:cxn ang="0">
                <a:pos x="791" y="851"/>
              </a:cxn>
              <a:cxn ang="0">
                <a:pos x="764" y="974"/>
              </a:cxn>
              <a:cxn ang="0">
                <a:pos x="749" y="1098"/>
              </a:cxn>
              <a:cxn ang="0">
                <a:pos x="747" y="1171"/>
              </a:cxn>
              <a:cxn ang="0">
                <a:pos x="756" y="1797"/>
              </a:cxn>
              <a:cxn ang="0">
                <a:pos x="652" y="1727"/>
              </a:cxn>
              <a:cxn ang="0">
                <a:pos x="556" y="1646"/>
              </a:cxn>
              <a:cxn ang="0">
                <a:pos x="466" y="1556"/>
              </a:cxn>
              <a:cxn ang="0">
                <a:pos x="384" y="1459"/>
              </a:cxn>
              <a:cxn ang="0">
                <a:pos x="309" y="1359"/>
              </a:cxn>
              <a:cxn ang="0">
                <a:pos x="241" y="1258"/>
              </a:cxn>
              <a:cxn ang="0">
                <a:pos x="182" y="1159"/>
              </a:cxn>
              <a:cxn ang="0">
                <a:pos x="129" y="1064"/>
              </a:cxn>
              <a:cxn ang="0">
                <a:pos x="84" y="978"/>
              </a:cxn>
              <a:cxn ang="0">
                <a:pos x="48" y="900"/>
              </a:cxn>
              <a:cxn ang="0">
                <a:pos x="20" y="836"/>
              </a:cxn>
              <a:cxn ang="0">
                <a:pos x="0" y="788"/>
              </a:cxn>
              <a:cxn ang="0">
                <a:pos x="86" y="643"/>
              </a:cxn>
              <a:cxn ang="0">
                <a:pos x="189" y="510"/>
              </a:cxn>
              <a:cxn ang="0">
                <a:pos x="306" y="389"/>
              </a:cxn>
              <a:cxn ang="0">
                <a:pos x="435" y="282"/>
              </a:cxn>
              <a:cxn ang="0">
                <a:pos x="577" y="190"/>
              </a:cxn>
              <a:cxn ang="0">
                <a:pos x="728" y="115"/>
              </a:cxn>
              <a:cxn ang="0">
                <a:pos x="889" y="58"/>
              </a:cxn>
              <a:cxn ang="0">
                <a:pos x="1059" y="19"/>
              </a:cxn>
              <a:cxn ang="0">
                <a:pos x="1235" y="0"/>
              </a:cxn>
            </a:cxnLst>
            <a:rect l="0" t="0" r="r" b="b"/>
            <a:pathLst>
              <a:path w="1235" h="1797">
                <a:moveTo>
                  <a:pt x="1235" y="0"/>
                </a:moveTo>
                <a:lnTo>
                  <a:pt x="1220" y="19"/>
                </a:lnTo>
                <a:lnTo>
                  <a:pt x="1202" y="42"/>
                </a:lnTo>
                <a:lnTo>
                  <a:pt x="1183" y="69"/>
                </a:lnTo>
                <a:lnTo>
                  <a:pt x="1161" y="99"/>
                </a:lnTo>
                <a:lnTo>
                  <a:pt x="1138" y="133"/>
                </a:lnTo>
                <a:lnTo>
                  <a:pt x="1113" y="170"/>
                </a:lnTo>
                <a:lnTo>
                  <a:pt x="1087" y="210"/>
                </a:lnTo>
                <a:lnTo>
                  <a:pt x="1062" y="252"/>
                </a:lnTo>
                <a:lnTo>
                  <a:pt x="1034" y="297"/>
                </a:lnTo>
                <a:lnTo>
                  <a:pt x="1006" y="345"/>
                </a:lnTo>
                <a:lnTo>
                  <a:pt x="979" y="395"/>
                </a:lnTo>
                <a:lnTo>
                  <a:pt x="951" y="446"/>
                </a:lnTo>
                <a:lnTo>
                  <a:pt x="924" y="500"/>
                </a:lnTo>
                <a:lnTo>
                  <a:pt x="898" y="555"/>
                </a:lnTo>
                <a:lnTo>
                  <a:pt x="873" y="612"/>
                </a:lnTo>
                <a:lnTo>
                  <a:pt x="850" y="671"/>
                </a:lnTo>
                <a:lnTo>
                  <a:pt x="828" y="730"/>
                </a:lnTo>
                <a:lnTo>
                  <a:pt x="808" y="789"/>
                </a:lnTo>
                <a:lnTo>
                  <a:pt x="791" y="851"/>
                </a:lnTo>
                <a:lnTo>
                  <a:pt x="776" y="913"/>
                </a:lnTo>
                <a:lnTo>
                  <a:pt x="764" y="974"/>
                </a:lnTo>
                <a:lnTo>
                  <a:pt x="755" y="1037"/>
                </a:lnTo>
                <a:lnTo>
                  <a:pt x="749" y="1098"/>
                </a:lnTo>
                <a:lnTo>
                  <a:pt x="747" y="1161"/>
                </a:lnTo>
                <a:lnTo>
                  <a:pt x="747" y="1171"/>
                </a:lnTo>
                <a:lnTo>
                  <a:pt x="748" y="1180"/>
                </a:lnTo>
                <a:lnTo>
                  <a:pt x="756" y="1797"/>
                </a:lnTo>
                <a:lnTo>
                  <a:pt x="703" y="1764"/>
                </a:lnTo>
                <a:lnTo>
                  <a:pt x="652" y="1727"/>
                </a:lnTo>
                <a:lnTo>
                  <a:pt x="603" y="1688"/>
                </a:lnTo>
                <a:lnTo>
                  <a:pt x="556" y="1646"/>
                </a:lnTo>
                <a:lnTo>
                  <a:pt x="510" y="1602"/>
                </a:lnTo>
                <a:lnTo>
                  <a:pt x="466" y="1556"/>
                </a:lnTo>
                <a:lnTo>
                  <a:pt x="424" y="1508"/>
                </a:lnTo>
                <a:lnTo>
                  <a:pt x="384" y="1459"/>
                </a:lnTo>
                <a:lnTo>
                  <a:pt x="346" y="1409"/>
                </a:lnTo>
                <a:lnTo>
                  <a:pt x="309" y="1359"/>
                </a:lnTo>
                <a:lnTo>
                  <a:pt x="274" y="1308"/>
                </a:lnTo>
                <a:lnTo>
                  <a:pt x="241" y="1258"/>
                </a:lnTo>
                <a:lnTo>
                  <a:pt x="210" y="1208"/>
                </a:lnTo>
                <a:lnTo>
                  <a:pt x="182" y="1159"/>
                </a:lnTo>
                <a:lnTo>
                  <a:pt x="154" y="1111"/>
                </a:lnTo>
                <a:lnTo>
                  <a:pt x="129" y="1064"/>
                </a:lnTo>
                <a:lnTo>
                  <a:pt x="106" y="1020"/>
                </a:lnTo>
                <a:lnTo>
                  <a:pt x="84" y="978"/>
                </a:lnTo>
                <a:lnTo>
                  <a:pt x="66" y="938"/>
                </a:lnTo>
                <a:lnTo>
                  <a:pt x="48" y="900"/>
                </a:lnTo>
                <a:lnTo>
                  <a:pt x="33" y="866"/>
                </a:lnTo>
                <a:lnTo>
                  <a:pt x="20" y="836"/>
                </a:lnTo>
                <a:lnTo>
                  <a:pt x="9" y="810"/>
                </a:lnTo>
                <a:lnTo>
                  <a:pt x="0" y="788"/>
                </a:lnTo>
                <a:lnTo>
                  <a:pt x="41" y="713"/>
                </a:lnTo>
                <a:lnTo>
                  <a:pt x="86" y="643"/>
                </a:lnTo>
                <a:lnTo>
                  <a:pt x="136" y="575"/>
                </a:lnTo>
                <a:lnTo>
                  <a:pt x="189" y="510"/>
                </a:lnTo>
                <a:lnTo>
                  <a:pt x="246" y="447"/>
                </a:lnTo>
                <a:lnTo>
                  <a:pt x="306" y="389"/>
                </a:lnTo>
                <a:lnTo>
                  <a:pt x="369" y="334"/>
                </a:lnTo>
                <a:lnTo>
                  <a:pt x="435" y="282"/>
                </a:lnTo>
                <a:lnTo>
                  <a:pt x="504" y="234"/>
                </a:lnTo>
                <a:lnTo>
                  <a:pt x="577" y="190"/>
                </a:lnTo>
                <a:lnTo>
                  <a:pt x="651" y="151"/>
                </a:lnTo>
                <a:lnTo>
                  <a:pt x="728" y="115"/>
                </a:lnTo>
                <a:lnTo>
                  <a:pt x="807" y="84"/>
                </a:lnTo>
                <a:lnTo>
                  <a:pt x="889" y="58"/>
                </a:lnTo>
                <a:lnTo>
                  <a:pt x="973" y="36"/>
                </a:lnTo>
                <a:lnTo>
                  <a:pt x="1059" y="19"/>
                </a:lnTo>
                <a:lnTo>
                  <a:pt x="1145" y="7"/>
                </a:lnTo>
                <a:lnTo>
                  <a:pt x="1235"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83" name="Freeform 8"/>
          <p:cNvSpPr>
            <a:spLocks/>
          </p:cNvSpPr>
          <p:nvPr/>
        </p:nvSpPr>
        <p:spPr bwMode="auto">
          <a:xfrm>
            <a:off x="2590176" y="2339578"/>
            <a:ext cx="1460897" cy="2138363"/>
          </a:xfrm>
          <a:custGeom>
            <a:avLst/>
            <a:gdLst/>
            <a:ahLst/>
            <a:cxnLst>
              <a:cxn ang="0">
                <a:pos x="518" y="33"/>
              </a:cxn>
              <a:cxn ang="0">
                <a:pos x="621" y="109"/>
              </a:cxn>
              <a:cxn ang="0">
                <a:pos x="716" y="195"/>
              </a:cxn>
              <a:cxn ang="0">
                <a:pos x="805" y="291"/>
              </a:cxn>
              <a:cxn ang="0">
                <a:pos x="885" y="391"/>
              </a:cxn>
              <a:cxn ang="0">
                <a:pos x="958" y="494"/>
              </a:cxn>
              <a:cxn ang="0">
                <a:pos x="1023" y="597"/>
              </a:cxn>
              <a:cxn ang="0">
                <a:pos x="1080" y="696"/>
              </a:cxn>
              <a:cxn ang="0">
                <a:pos x="1129" y="789"/>
              </a:cxn>
              <a:cxn ang="0">
                <a:pos x="1170" y="872"/>
              </a:cxn>
              <a:cxn ang="0">
                <a:pos x="1203" y="944"/>
              </a:cxn>
              <a:cxn ang="0">
                <a:pos x="1227" y="1001"/>
              </a:cxn>
              <a:cxn ang="0">
                <a:pos x="1142" y="1145"/>
              </a:cxn>
              <a:cxn ang="0">
                <a:pos x="1040" y="1279"/>
              </a:cxn>
              <a:cxn ang="0">
                <a:pos x="924" y="1401"/>
              </a:cxn>
              <a:cxn ang="0">
                <a:pos x="796" y="1508"/>
              </a:cxn>
              <a:cxn ang="0">
                <a:pos x="655" y="1601"/>
              </a:cxn>
              <a:cxn ang="0">
                <a:pos x="504" y="1677"/>
              </a:cxn>
              <a:cxn ang="0">
                <a:pos x="344" y="1736"/>
              </a:cxn>
              <a:cxn ang="0">
                <a:pos x="176" y="1776"/>
              </a:cxn>
              <a:cxn ang="0">
                <a:pos x="0" y="1796"/>
              </a:cxn>
              <a:cxn ang="0">
                <a:pos x="41" y="1740"/>
              </a:cxn>
              <a:cxn ang="0">
                <a:pos x="90" y="1671"/>
              </a:cxn>
              <a:cxn ang="0">
                <a:pos x="145" y="1587"/>
              </a:cxn>
              <a:cxn ang="0">
                <a:pos x="203" y="1491"/>
              </a:cxn>
              <a:cxn ang="0">
                <a:pos x="262" y="1386"/>
              </a:cxn>
              <a:cxn ang="0">
                <a:pos x="317" y="1271"/>
              </a:cxn>
              <a:cxn ang="0">
                <a:pos x="369" y="1151"/>
              </a:cxn>
              <a:cxn ang="0">
                <a:pos x="412" y="1025"/>
              </a:cxn>
              <a:cxn ang="0">
                <a:pos x="446" y="896"/>
              </a:cxn>
              <a:cxn ang="0">
                <a:pos x="467" y="766"/>
              </a:cxn>
              <a:cxn ang="0">
                <a:pos x="472" y="635"/>
              </a:cxn>
            </a:cxnLst>
            <a:rect l="0" t="0" r="r" b="b"/>
            <a:pathLst>
              <a:path w="1227" h="1796">
                <a:moveTo>
                  <a:pt x="464" y="0"/>
                </a:moveTo>
                <a:lnTo>
                  <a:pt x="518" y="33"/>
                </a:lnTo>
                <a:lnTo>
                  <a:pt x="570" y="69"/>
                </a:lnTo>
                <a:lnTo>
                  <a:pt x="621" y="109"/>
                </a:lnTo>
                <a:lnTo>
                  <a:pt x="670" y="151"/>
                </a:lnTo>
                <a:lnTo>
                  <a:pt x="716" y="195"/>
                </a:lnTo>
                <a:lnTo>
                  <a:pt x="762" y="243"/>
                </a:lnTo>
                <a:lnTo>
                  <a:pt x="805" y="291"/>
                </a:lnTo>
                <a:lnTo>
                  <a:pt x="846" y="341"/>
                </a:lnTo>
                <a:lnTo>
                  <a:pt x="885" y="391"/>
                </a:lnTo>
                <a:lnTo>
                  <a:pt x="922" y="443"/>
                </a:lnTo>
                <a:lnTo>
                  <a:pt x="958" y="494"/>
                </a:lnTo>
                <a:lnTo>
                  <a:pt x="992" y="545"/>
                </a:lnTo>
                <a:lnTo>
                  <a:pt x="1023" y="597"/>
                </a:lnTo>
                <a:lnTo>
                  <a:pt x="1052" y="647"/>
                </a:lnTo>
                <a:lnTo>
                  <a:pt x="1080" y="696"/>
                </a:lnTo>
                <a:lnTo>
                  <a:pt x="1106" y="744"/>
                </a:lnTo>
                <a:lnTo>
                  <a:pt x="1129" y="789"/>
                </a:lnTo>
                <a:lnTo>
                  <a:pt x="1150" y="832"/>
                </a:lnTo>
                <a:lnTo>
                  <a:pt x="1170" y="872"/>
                </a:lnTo>
                <a:lnTo>
                  <a:pt x="1188" y="910"/>
                </a:lnTo>
                <a:lnTo>
                  <a:pt x="1203" y="944"/>
                </a:lnTo>
                <a:lnTo>
                  <a:pt x="1216" y="975"/>
                </a:lnTo>
                <a:lnTo>
                  <a:pt x="1227" y="1001"/>
                </a:lnTo>
                <a:lnTo>
                  <a:pt x="1186" y="1075"/>
                </a:lnTo>
                <a:lnTo>
                  <a:pt x="1142" y="1145"/>
                </a:lnTo>
                <a:lnTo>
                  <a:pt x="1092" y="1214"/>
                </a:lnTo>
                <a:lnTo>
                  <a:pt x="1040" y="1279"/>
                </a:lnTo>
                <a:lnTo>
                  <a:pt x="984" y="1342"/>
                </a:lnTo>
                <a:lnTo>
                  <a:pt x="924" y="1401"/>
                </a:lnTo>
                <a:lnTo>
                  <a:pt x="862" y="1456"/>
                </a:lnTo>
                <a:lnTo>
                  <a:pt x="796" y="1508"/>
                </a:lnTo>
                <a:lnTo>
                  <a:pt x="727" y="1556"/>
                </a:lnTo>
                <a:lnTo>
                  <a:pt x="655" y="1601"/>
                </a:lnTo>
                <a:lnTo>
                  <a:pt x="581" y="1641"/>
                </a:lnTo>
                <a:lnTo>
                  <a:pt x="504" y="1677"/>
                </a:lnTo>
                <a:lnTo>
                  <a:pt x="426" y="1709"/>
                </a:lnTo>
                <a:lnTo>
                  <a:pt x="344" y="1736"/>
                </a:lnTo>
                <a:lnTo>
                  <a:pt x="261" y="1758"/>
                </a:lnTo>
                <a:lnTo>
                  <a:pt x="176" y="1776"/>
                </a:lnTo>
                <a:lnTo>
                  <a:pt x="89" y="1788"/>
                </a:lnTo>
                <a:lnTo>
                  <a:pt x="0" y="1796"/>
                </a:lnTo>
                <a:lnTo>
                  <a:pt x="20" y="1770"/>
                </a:lnTo>
                <a:lnTo>
                  <a:pt x="41" y="1740"/>
                </a:lnTo>
                <a:lnTo>
                  <a:pt x="65" y="1707"/>
                </a:lnTo>
                <a:lnTo>
                  <a:pt x="90" y="1671"/>
                </a:lnTo>
                <a:lnTo>
                  <a:pt x="117" y="1629"/>
                </a:lnTo>
                <a:lnTo>
                  <a:pt x="145" y="1587"/>
                </a:lnTo>
                <a:lnTo>
                  <a:pt x="174" y="1540"/>
                </a:lnTo>
                <a:lnTo>
                  <a:pt x="203" y="1491"/>
                </a:lnTo>
                <a:lnTo>
                  <a:pt x="232" y="1439"/>
                </a:lnTo>
                <a:lnTo>
                  <a:pt x="262" y="1386"/>
                </a:lnTo>
                <a:lnTo>
                  <a:pt x="290" y="1329"/>
                </a:lnTo>
                <a:lnTo>
                  <a:pt x="317" y="1271"/>
                </a:lnTo>
                <a:lnTo>
                  <a:pt x="344" y="1212"/>
                </a:lnTo>
                <a:lnTo>
                  <a:pt x="369" y="1151"/>
                </a:lnTo>
                <a:lnTo>
                  <a:pt x="392" y="1088"/>
                </a:lnTo>
                <a:lnTo>
                  <a:pt x="412" y="1025"/>
                </a:lnTo>
                <a:lnTo>
                  <a:pt x="430" y="961"/>
                </a:lnTo>
                <a:lnTo>
                  <a:pt x="446" y="896"/>
                </a:lnTo>
                <a:lnTo>
                  <a:pt x="458" y="831"/>
                </a:lnTo>
                <a:lnTo>
                  <a:pt x="467" y="766"/>
                </a:lnTo>
                <a:lnTo>
                  <a:pt x="471" y="701"/>
                </a:lnTo>
                <a:lnTo>
                  <a:pt x="472" y="635"/>
                </a:lnTo>
                <a:lnTo>
                  <a:pt x="464"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84" name="Freeform 9"/>
          <p:cNvSpPr>
            <a:spLocks/>
          </p:cNvSpPr>
          <p:nvPr/>
        </p:nvSpPr>
        <p:spPr bwMode="auto">
          <a:xfrm>
            <a:off x="2481831" y="1757364"/>
            <a:ext cx="1763315" cy="1774031"/>
          </a:xfrm>
          <a:custGeom>
            <a:avLst/>
            <a:gdLst/>
            <a:ahLst/>
            <a:cxnLst>
              <a:cxn ang="0">
                <a:pos x="904" y="2"/>
              </a:cxn>
              <a:cxn ang="0">
                <a:pos x="1015" y="7"/>
              </a:cxn>
              <a:cxn ang="0">
                <a:pos x="1113" y="15"/>
              </a:cxn>
              <a:cxn ang="0">
                <a:pos x="1195" y="24"/>
              </a:cxn>
              <a:cxn ang="0">
                <a:pos x="1257" y="33"/>
              </a:cxn>
              <a:cxn ang="0">
                <a:pos x="1335" y="173"/>
              </a:cxn>
              <a:cxn ang="0">
                <a:pos x="1397" y="322"/>
              </a:cxn>
              <a:cxn ang="0">
                <a:pos x="1443" y="480"/>
              </a:cxn>
              <a:cxn ang="0">
                <a:pos x="1471" y="644"/>
              </a:cxn>
              <a:cxn ang="0">
                <a:pos x="1481" y="813"/>
              </a:cxn>
              <a:cxn ang="0">
                <a:pos x="1471" y="993"/>
              </a:cxn>
              <a:cxn ang="0">
                <a:pos x="1438" y="1167"/>
              </a:cxn>
              <a:cxn ang="0">
                <a:pos x="1388" y="1333"/>
              </a:cxn>
              <a:cxn ang="0">
                <a:pos x="1318" y="1490"/>
              </a:cxn>
              <a:cxn ang="0">
                <a:pos x="1294" y="1433"/>
              </a:cxn>
              <a:cxn ang="0">
                <a:pos x="1261" y="1361"/>
              </a:cxn>
              <a:cxn ang="0">
                <a:pos x="1220" y="1278"/>
              </a:cxn>
              <a:cxn ang="0">
                <a:pos x="1171" y="1185"/>
              </a:cxn>
              <a:cxn ang="0">
                <a:pos x="1114" y="1086"/>
              </a:cxn>
              <a:cxn ang="0">
                <a:pos x="1049" y="983"/>
              </a:cxn>
              <a:cxn ang="0">
                <a:pos x="976" y="880"/>
              </a:cxn>
              <a:cxn ang="0">
                <a:pos x="896" y="780"/>
              </a:cxn>
              <a:cxn ang="0">
                <a:pos x="807" y="684"/>
              </a:cxn>
              <a:cxn ang="0">
                <a:pos x="712" y="598"/>
              </a:cxn>
              <a:cxn ang="0">
                <a:pos x="609" y="522"/>
              </a:cxn>
              <a:cxn ang="0">
                <a:pos x="0" y="177"/>
              </a:cxn>
              <a:cxn ang="0">
                <a:pos x="122" y="118"/>
              </a:cxn>
              <a:cxn ang="0">
                <a:pos x="250" y="72"/>
              </a:cxn>
              <a:cxn ang="0">
                <a:pos x="383" y="39"/>
              </a:cxn>
              <a:cxn ang="0">
                <a:pos x="518" y="18"/>
              </a:cxn>
              <a:cxn ang="0">
                <a:pos x="652" y="5"/>
              </a:cxn>
              <a:cxn ang="0">
                <a:pos x="781" y="1"/>
              </a:cxn>
            </a:cxnLst>
            <a:rect l="0" t="0" r="r" b="b"/>
            <a:pathLst>
              <a:path w="1481" h="1490">
                <a:moveTo>
                  <a:pt x="844" y="0"/>
                </a:moveTo>
                <a:lnTo>
                  <a:pt x="904" y="2"/>
                </a:lnTo>
                <a:lnTo>
                  <a:pt x="961" y="4"/>
                </a:lnTo>
                <a:lnTo>
                  <a:pt x="1015" y="7"/>
                </a:lnTo>
                <a:lnTo>
                  <a:pt x="1066" y="11"/>
                </a:lnTo>
                <a:lnTo>
                  <a:pt x="1113" y="15"/>
                </a:lnTo>
                <a:lnTo>
                  <a:pt x="1157" y="20"/>
                </a:lnTo>
                <a:lnTo>
                  <a:pt x="1195" y="24"/>
                </a:lnTo>
                <a:lnTo>
                  <a:pt x="1229" y="29"/>
                </a:lnTo>
                <a:lnTo>
                  <a:pt x="1257" y="33"/>
                </a:lnTo>
                <a:lnTo>
                  <a:pt x="1299" y="102"/>
                </a:lnTo>
                <a:lnTo>
                  <a:pt x="1335" y="173"/>
                </a:lnTo>
                <a:lnTo>
                  <a:pt x="1368" y="247"/>
                </a:lnTo>
                <a:lnTo>
                  <a:pt x="1397" y="322"/>
                </a:lnTo>
                <a:lnTo>
                  <a:pt x="1422" y="400"/>
                </a:lnTo>
                <a:lnTo>
                  <a:pt x="1443" y="480"/>
                </a:lnTo>
                <a:lnTo>
                  <a:pt x="1460" y="561"/>
                </a:lnTo>
                <a:lnTo>
                  <a:pt x="1471" y="644"/>
                </a:lnTo>
                <a:lnTo>
                  <a:pt x="1479" y="728"/>
                </a:lnTo>
                <a:lnTo>
                  <a:pt x="1481" y="813"/>
                </a:lnTo>
                <a:lnTo>
                  <a:pt x="1479" y="904"/>
                </a:lnTo>
                <a:lnTo>
                  <a:pt x="1471" y="993"/>
                </a:lnTo>
                <a:lnTo>
                  <a:pt x="1457" y="1081"/>
                </a:lnTo>
                <a:lnTo>
                  <a:pt x="1438" y="1167"/>
                </a:lnTo>
                <a:lnTo>
                  <a:pt x="1415" y="1251"/>
                </a:lnTo>
                <a:lnTo>
                  <a:pt x="1388" y="1333"/>
                </a:lnTo>
                <a:lnTo>
                  <a:pt x="1355" y="1412"/>
                </a:lnTo>
                <a:lnTo>
                  <a:pt x="1318" y="1490"/>
                </a:lnTo>
                <a:lnTo>
                  <a:pt x="1307" y="1464"/>
                </a:lnTo>
                <a:lnTo>
                  <a:pt x="1294" y="1433"/>
                </a:lnTo>
                <a:lnTo>
                  <a:pt x="1279" y="1399"/>
                </a:lnTo>
                <a:lnTo>
                  <a:pt x="1261" y="1361"/>
                </a:lnTo>
                <a:lnTo>
                  <a:pt x="1241" y="1321"/>
                </a:lnTo>
                <a:lnTo>
                  <a:pt x="1220" y="1278"/>
                </a:lnTo>
                <a:lnTo>
                  <a:pt x="1197" y="1233"/>
                </a:lnTo>
                <a:lnTo>
                  <a:pt x="1171" y="1185"/>
                </a:lnTo>
                <a:lnTo>
                  <a:pt x="1143" y="1136"/>
                </a:lnTo>
                <a:lnTo>
                  <a:pt x="1114" y="1086"/>
                </a:lnTo>
                <a:lnTo>
                  <a:pt x="1083" y="1034"/>
                </a:lnTo>
                <a:lnTo>
                  <a:pt x="1049" y="983"/>
                </a:lnTo>
                <a:lnTo>
                  <a:pt x="1013" y="932"/>
                </a:lnTo>
                <a:lnTo>
                  <a:pt x="976" y="880"/>
                </a:lnTo>
                <a:lnTo>
                  <a:pt x="937" y="830"/>
                </a:lnTo>
                <a:lnTo>
                  <a:pt x="896" y="780"/>
                </a:lnTo>
                <a:lnTo>
                  <a:pt x="853" y="732"/>
                </a:lnTo>
                <a:lnTo>
                  <a:pt x="807" y="684"/>
                </a:lnTo>
                <a:lnTo>
                  <a:pt x="761" y="640"/>
                </a:lnTo>
                <a:lnTo>
                  <a:pt x="712" y="598"/>
                </a:lnTo>
                <a:lnTo>
                  <a:pt x="661" y="558"/>
                </a:lnTo>
                <a:lnTo>
                  <a:pt x="609" y="522"/>
                </a:lnTo>
                <a:lnTo>
                  <a:pt x="555" y="489"/>
                </a:lnTo>
                <a:lnTo>
                  <a:pt x="0" y="177"/>
                </a:lnTo>
                <a:lnTo>
                  <a:pt x="59" y="146"/>
                </a:lnTo>
                <a:lnTo>
                  <a:pt x="122" y="118"/>
                </a:lnTo>
                <a:lnTo>
                  <a:pt x="185" y="93"/>
                </a:lnTo>
                <a:lnTo>
                  <a:pt x="250" y="72"/>
                </a:lnTo>
                <a:lnTo>
                  <a:pt x="316" y="55"/>
                </a:lnTo>
                <a:lnTo>
                  <a:pt x="383" y="39"/>
                </a:lnTo>
                <a:lnTo>
                  <a:pt x="451" y="28"/>
                </a:lnTo>
                <a:lnTo>
                  <a:pt x="518" y="18"/>
                </a:lnTo>
                <a:lnTo>
                  <a:pt x="585" y="11"/>
                </a:lnTo>
                <a:lnTo>
                  <a:pt x="652" y="5"/>
                </a:lnTo>
                <a:lnTo>
                  <a:pt x="717" y="2"/>
                </a:lnTo>
                <a:lnTo>
                  <a:pt x="781" y="1"/>
                </a:lnTo>
                <a:lnTo>
                  <a:pt x="844"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85" name="Freeform 10"/>
          <p:cNvSpPr>
            <a:spLocks/>
          </p:cNvSpPr>
          <p:nvPr/>
        </p:nvSpPr>
        <p:spPr bwMode="auto">
          <a:xfrm>
            <a:off x="1012599" y="3095626"/>
            <a:ext cx="2139553" cy="1384697"/>
          </a:xfrm>
          <a:custGeom>
            <a:avLst/>
            <a:gdLst/>
            <a:ahLst/>
            <a:cxnLst>
              <a:cxn ang="0">
                <a:pos x="1796" y="66"/>
              </a:cxn>
              <a:cxn ang="0">
                <a:pos x="1783" y="196"/>
              </a:cxn>
              <a:cxn ang="0">
                <a:pos x="1755" y="326"/>
              </a:cxn>
              <a:cxn ang="0">
                <a:pos x="1717" y="453"/>
              </a:cxn>
              <a:cxn ang="0">
                <a:pos x="1669" y="577"/>
              </a:cxn>
              <a:cxn ang="0">
                <a:pos x="1615" y="694"/>
              </a:cxn>
              <a:cxn ang="0">
                <a:pos x="1557" y="804"/>
              </a:cxn>
              <a:cxn ang="0">
                <a:pos x="1499" y="905"/>
              </a:cxn>
              <a:cxn ang="0">
                <a:pos x="1442" y="994"/>
              </a:cxn>
              <a:cxn ang="0">
                <a:pos x="1390" y="1072"/>
              </a:cxn>
              <a:cxn ang="0">
                <a:pos x="1345" y="1135"/>
              </a:cxn>
              <a:cxn ang="0">
                <a:pos x="1285" y="1162"/>
              </a:cxn>
              <a:cxn ang="0">
                <a:pos x="1152" y="1161"/>
              </a:cxn>
              <a:cxn ang="0">
                <a:pos x="973" y="1138"/>
              </a:cxn>
              <a:cxn ang="0">
                <a:pos x="802" y="1095"/>
              </a:cxn>
              <a:cxn ang="0">
                <a:pos x="639" y="1033"/>
              </a:cxn>
              <a:cxn ang="0">
                <a:pos x="486" y="953"/>
              </a:cxn>
              <a:cxn ang="0">
                <a:pos x="345" y="855"/>
              </a:cxn>
              <a:cxn ang="0">
                <a:pos x="215" y="743"/>
              </a:cxn>
              <a:cxn ang="0">
                <a:pos x="99" y="616"/>
              </a:cxn>
              <a:cxn ang="0">
                <a:pos x="0" y="476"/>
              </a:cxn>
              <a:cxn ang="0">
                <a:pos x="39" y="481"/>
              </a:cxn>
              <a:cxn ang="0">
                <a:pos x="99" y="487"/>
              </a:cxn>
              <a:cxn ang="0">
                <a:pos x="178" y="494"/>
              </a:cxn>
              <a:cxn ang="0">
                <a:pos x="272" y="500"/>
              </a:cxn>
              <a:cxn ang="0">
                <a:pos x="379" y="502"/>
              </a:cxn>
              <a:cxn ang="0">
                <a:pos x="496" y="501"/>
              </a:cxn>
              <a:cxn ang="0">
                <a:pos x="620" y="493"/>
              </a:cxn>
              <a:cxn ang="0">
                <a:pos x="748" y="479"/>
              </a:cxn>
              <a:cxn ang="0">
                <a:pos x="879" y="457"/>
              </a:cxn>
              <a:cxn ang="0">
                <a:pos x="1007" y="425"/>
              </a:cxn>
              <a:cxn ang="0">
                <a:pos x="1132" y="382"/>
              </a:cxn>
              <a:cxn ang="0">
                <a:pos x="1250" y="326"/>
              </a:cxn>
              <a:cxn ang="0">
                <a:pos x="1268" y="316"/>
              </a:cxn>
              <a:cxn ang="0">
                <a:pos x="1797" y="0"/>
              </a:cxn>
            </a:cxnLst>
            <a:rect l="0" t="0" r="r" b="b"/>
            <a:pathLst>
              <a:path w="1797" h="1163">
                <a:moveTo>
                  <a:pt x="1797" y="0"/>
                </a:moveTo>
                <a:lnTo>
                  <a:pt x="1796" y="66"/>
                </a:lnTo>
                <a:lnTo>
                  <a:pt x="1792" y="131"/>
                </a:lnTo>
                <a:lnTo>
                  <a:pt x="1783" y="196"/>
                </a:lnTo>
                <a:lnTo>
                  <a:pt x="1771" y="261"/>
                </a:lnTo>
                <a:lnTo>
                  <a:pt x="1755" y="326"/>
                </a:lnTo>
                <a:lnTo>
                  <a:pt x="1737" y="390"/>
                </a:lnTo>
                <a:lnTo>
                  <a:pt x="1717" y="453"/>
                </a:lnTo>
                <a:lnTo>
                  <a:pt x="1694" y="516"/>
                </a:lnTo>
                <a:lnTo>
                  <a:pt x="1669" y="577"/>
                </a:lnTo>
                <a:lnTo>
                  <a:pt x="1642" y="636"/>
                </a:lnTo>
                <a:lnTo>
                  <a:pt x="1615" y="694"/>
                </a:lnTo>
                <a:lnTo>
                  <a:pt x="1587" y="751"/>
                </a:lnTo>
                <a:lnTo>
                  <a:pt x="1557" y="804"/>
                </a:lnTo>
                <a:lnTo>
                  <a:pt x="1528" y="856"/>
                </a:lnTo>
                <a:lnTo>
                  <a:pt x="1499" y="905"/>
                </a:lnTo>
                <a:lnTo>
                  <a:pt x="1470" y="952"/>
                </a:lnTo>
                <a:lnTo>
                  <a:pt x="1442" y="994"/>
                </a:lnTo>
                <a:lnTo>
                  <a:pt x="1415" y="1036"/>
                </a:lnTo>
                <a:lnTo>
                  <a:pt x="1390" y="1072"/>
                </a:lnTo>
                <a:lnTo>
                  <a:pt x="1366" y="1105"/>
                </a:lnTo>
                <a:lnTo>
                  <a:pt x="1345" y="1135"/>
                </a:lnTo>
                <a:lnTo>
                  <a:pt x="1325" y="1161"/>
                </a:lnTo>
                <a:lnTo>
                  <a:pt x="1285" y="1162"/>
                </a:lnTo>
                <a:lnTo>
                  <a:pt x="1244" y="1163"/>
                </a:lnTo>
                <a:lnTo>
                  <a:pt x="1152" y="1161"/>
                </a:lnTo>
                <a:lnTo>
                  <a:pt x="1062" y="1152"/>
                </a:lnTo>
                <a:lnTo>
                  <a:pt x="973" y="1138"/>
                </a:lnTo>
                <a:lnTo>
                  <a:pt x="887" y="1120"/>
                </a:lnTo>
                <a:lnTo>
                  <a:pt x="802" y="1095"/>
                </a:lnTo>
                <a:lnTo>
                  <a:pt x="719" y="1067"/>
                </a:lnTo>
                <a:lnTo>
                  <a:pt x="639" y="1033"/>
                </a:lnTo>
                <a:lnTo>
                  <a:pt x="561" y="995"/>
                </a:lnTo>
                <a:lnTo>
                  <a:pt x="486" y="953"/>
                </a:lnTo>
                <a:lnTo>
                  <a:pt x="413" y="906"/>
                </a:lnTo>
                <a:lnTo>
                  <a:pt x="345" y="855"/>
                </a:lnTo>
                <a:lnTo>
                  <a:pt x="278" y="801"/>
                </a:lnTo>
                <a:lnTo>
                  <a:pt x="215" y="743"/>
                </a:lnTo>
                <a:lnTo>
                  <a:pt x="156" y="681"/>
                </a:lnTo>
                <a:lnTo>
                  <a:pt x="99" y="616"/>
                </a:lnTo>
                <a:lnTo>
                  <a:pt x="48" y="547"/>
                </a:lnTo>
                <a:lnTo>
                  <a:pt x="0" y="476"/>
                </a:lnTo>
                <a:lnTo>
                  <a:pt x="16" y="478"/>
                </a:lnTo>
                <a:lnTo>
                  <a:pt x="39" y="481"/>
                </a:lnTo>
                <a:lnTo>
                  <a:pt x="66" y="484"/>
                </a:lnTo>
                <a:lnTo>
                  <a:pt x="99" y="487"/>
                </a:lnTo>
                <a:lnTo>
                  <a:pt x="137" y="491"/>
                </a:lnTo>
                <a:lnTo>
                  <a:pt x="178" y="494"/>
                </a:lnTo>
                <a:lnTo>
                  <a:pt x="223" y="497"/>
                </a:lnTo>
                <a:lnTo>
                  <a:pt x="272" y="500"/>
                </a:lnTo>
                <a:lnTo>
                  <a:pt x="324" y="501"/>
                </a:lnTo>
                <a:lnTo>
                  <a:pt x="379" y="502"/>
                </a:lnTo>
                <a:lnTo>
                  <a:pt x="436" y="502"/>
                </a:lnTo>
                <a:lnTo>
                  <a:pt x="496" y="501"/>
                </a:lnTo>
                <a:lnTo>
                  <a:pt x="558" y="498"/>
                </a:lnTo>
                <a:lnTo>
                  <a:pt x="620" y="493"/>
                </a:lnTo>
                <a:lnTo>
                  <a:pt x="683" y="487"/>
                </a:lnTo>
                <a:lnTo>
                  <a:pt x="748" y="479"/>
                </a:lnTo>
                <a:lnTo>
                  <a:pt x="814" y="469"/>
                </a:lnTo>
                <a:lnTo>
                  <a:pt x="879" y="457"/>
                </a:lnTo>
                <a:lnTo>
                  <a:pt x="943" y="443"/>
                </a:lnTo>
                <a:lnTo>
                  <a:pt x="1007" y="425"/>
                </a:lnTo>
                <a:lnTo>
                  <a:pt x="1070" y="405"/>
                </a:lnTo>
                <a:lnTo>
                  <a:pt x="1132" y="382"/>
                </a:lnTo>
                <a:lnTo>
                  <a:pt x="1192" y="355"/>
                </a:lnTo>
                <a:lnTo>
                  <a:pt x="1250" y="326"/>
                </a:lnTo>
                <a:lnTo>
                  <a:pt x="1251" y="326"/>
                </a:lnTo>
                <a:lnTo>
                  <a:pt x="1268" y="316"/>
                </a:lnTo>
                <a:lnTo>
                  <a:pt x="1291" y="302"/>
                </a:lnTo>
                <a:lnTo>
                  <a:pt x="1797"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86" name="Freeform 11"/>
          <p:cNvSpPr>
            <a:spLocks/>
          </p:cNvSpPr>
          <p:nvPr/>
        </p:nvSpPr>
        <p:spPr bwMode="auto">
          <a:xfrm>
            <a:off x="742328" y="1912144"/>
            <a:ext cx="1758553" cy="1781175"/>
          </a:xfrm>
          <a:custGeom>
            <a:avLst/>
            <a:gdLst/>
            <a:ahLst/>
            <a:cxnLst>
              <a:cxn ang="0">
                <a:pos x="177" y="22"/>
              </a:cxn>
              <a:cxn ang="0">
                <a:pos x="201" y="78"/>
              </a:cxn>
              <a:cxn ang="0">
                <a:pos x="234" y="150"/>
              </a:cxn>
              <a:cxn ang="0">
                <a:pos x="274" y="232"/>
              </a:cxn>
              <a:cxn ang="0">
                <a:pos x="322" y="323"/>
              </a:cxn>
              <a:cxn ang="0">
                <a:pos x="378" y="420"/>
              </a:cxn>
              <a:cxn ang="0">
                <a:pos x="442" y="520"/>
              </a:cxn>
              <a:cxn ang="0">
                <a:pos x="514" y="621"/>
              </a:cxn>
              <a:cxn ang="0">
                <a:pos x="592" y="720"/>
              </a:cxn>
              <a:cxn ang="0">
                <a:pos x="678" y="814"/>
              </a:cxn>
              <a:cxn ang="0">
                <a:pos x="771" y="900"/>
              </a:cxn>
              <a:cxn ang="0">
                <a:pos x="871" y="976"/>
              </a:cxn>
              <a:cxn ang="0">
                <a:pos x="1477" y="1320"/>
              </a:cxn>
              <a:cxn ang="0">
                <a:pos x="1359" y="1376"/>
              </a:cxn>
              <a:cxn ang="0">
                <a:pos x="1234" y="1419"/>
              </a:cxn>
              <a:cxn ang="0">
                <a:pos x="1106" y="1451"/>
              </a:cxn>
              <a:cxn ang="0">
                <a:pos x="975" y="1473"/>
              </a:cxn>
              <a:cxn ang="0">
                <a:pos x="847" y="1487"/>
              </a:cxn>
              <a:cxn ang="0">
                <a:pos x="723" y="1495"/>
              </a:cxn>
              <a:cxn ang="0">
                <a:pos x="606" y="1496"/>
              </a:cxn>
              <a:cxn ang="0">
                <a:pos x="499" y="1494"/>
              </a:cxn>
              <a:cxn ang="0">
                <a:pos x="405" y="1488"/>
              </a:cxn>
              <a:cxn ang="0">
                <a:pos x="326" y="1481"/>
              </a:cxn>
              <a:cxn ang="0">
                <a:pos x="266" y="1475"/>
              </a:cxn>
              <a:cxn ang="0">
                <a:pos x="227" y="1470"/>
              </a:cxn>
              <a:cxn ang="0">
                <a:pos x="148" y="1328"/>
              </a:cxn>
              <a:cxn ang="0">
                <a:pos x="85" y="1178"/>
              </a:cxn>
              <a:cxn ang="0">
                <a:pos x="38" y="1019"/>
              </a:cxn>
              <a:cxn ang="0">
                <a:pos x="10" y="854"/>
              </a:cxn>
              <a:cxn ang="0">
                <a:pos x="0" y="683"/>
              </a:cxn>
              <a:cxn ang="0">
                <a:pos x="11" y="501"/>
              </a:cxn>
              <a:cxn ang="0">
                <a:pos x="44" y="326"/>
              </a:cxn>
              <a:cxn ang="0">
                <a:pos x="96" y="158"/>
              </a:cxn>
              <a:cxn ang="0">
                <a:pos x="168" y="0"/>
              </a:cxn>
            </a:cxnLst>
            <a:rect l="0" t="0" r="r" b="b"/>
            <a:pathLst>
              <a:path w="1477" h="1496">
                <a:moveTo>
                  <a:pt x="168" y="0"/>
                </a:moveTo>
                <a:lnTo>
                  <a:pt x="177" y="22"/>
                </a:lnTo>
                <a:lnTo>
                  <a:pt x="188" y="48"/>
                </a:lnTo>
                <a:lnTo>
                  <a:pt x="201" y="78"/>
                </a:lnTo>
                <a:lnTo>
                  <a:pt x="216" y="112"/>
                </a:lnTo>
                <a:lnTo>
                  <a:pt x="234" y="150"/>
                </a:lnTo>
                <a:lnTo>
                  <a:pt x="252" y="190"/>
                </a:lnTo>
                <a:lnTo>
                  <a:pt x="274" y="232"/>
                </a:lnTo>
                <a:lnTo>
                  <a:pt x="297" y="276"/>
                </a:lnTo>
                <a:lnTo>
                  <a:pt x="322" y="323"/>
                </a:lnTo>
                <a:lnTo>
                  <a:pt x="350" y="371"/>
                </a:lnTo>
                <a:lnTo>
                  <a:pt x="378" y="420"/>
                </a:lnTo>
                <a:lnTo>
                  <a:pt x="409" y="470"/>
                </a:lnTo>
                <a:lnTo>
                  <a:pt x="442" y="520"/>
                </a:lnTo>
                <a:lnTo>
                  <a:pt x="477" y="571"/>
                </a:lnTo>
                <a:lnTo>
                  <a:pt x="514" y="621"/>
                </a:lnTo>
                <a:lnTo>
                  <a:pt x="552" y="671"/>
                </a:lnTo>
                <a:lnTo>
                  <a:pt x="592" y="720"/>
                </a:lnTo>
                <a:lnTo>
                  <a:pt x="634" y="768"/>
                </a:lnTo>
                <a:lnTo>
                  <a:pt x="678" y="814"/>
                </a:lnTo>
                <a:lnTo>
                  <a:pt x="724" y="858"/>
                </a:lnTo>
                <a:lnTo>
                  <a:pt x="771" y="900"/>
                </a:lnTo>
                <a:lnTo>
                  <a:pt x="820" y="939"/>
                </a:lnTo>
                <a:lnTo>
                  <a:pt x="871" y="976"/>
                </a:lnTo>
                <a:lnTo>
                  <a:pt x="924" y="1009"/>
                </a:lnTo>
                <a:lnTo>
                  <a:pt x="1477" y="1320"/>
                </a:lnTo>
                <a:lnTo>
                  <a:pt x="1419" y="1349"/>
                </a:lnTo>
                <a:lnTo>
                  <a:pt x="1359" y="1376"/>
                </a:lnTo>
                <a:lnTo>
                  <a:pt x="1297" y="1399"/>
                </a:lnTo>
                <a:lnTo>
                  <a:pt x="1234" y="1419"/>
                </a:lnTo>
                <a:lnTo>
                  <a:pt x="1170" y="1437"/>
                </a:lnTo>
                <a:lnTo>
                  <a:pt x="1106" y="1451"/>
                </a:lnTo>
                <a:lnTo>
                  <a:pt x="1041" y="1463"/>
                </a:lnTo>
                <a:lnTo>
                  <a:pt x="975" y="1473"/>
                </a:lnTo>
                <a:lnTo>
                  <a:pt x="910" y="1481"/>
                </a:lnTo>
                <a:lnTo>
                  <a:pt x="847" y="1487"/>
                </a:lnTo>
                <a:lnTo>
                  <a:pt x="785" y="1492"/>
                </a:lnTo>
                <a:lnTo>
                  <a:pt x="723" y="1495"/>
                </a:lnTo>
                <a:lnTo>
                  <a:pt x="663" y="1496"/>
                </a:lnTo>
                <a:lnTo>
                  <a:pt x="606" y="1496"/>
                </a:lnTo>
                <a:lnTo>
                  <a:pt x="551" y="1495"/>
                </a:lnTo>
                <a:lnTo>
                  <a:pt x="499" y="1494"/>
                </a:lnTo>
                <a:lnTo>
                  <a:pt x="450" y="1491"/>
                </a:lnTo>
                <a:lnTo>
                  <a:pt x="405" y="1488"/>
                </a:lnTo>
                <a:lnTo>
                  <a:pt x="364" y="1485"/>
                </a:lnTo>
                <a:lnTo>
                  <a:pt x="326" y="1481"/>
                </a:lnTo>
                <a:lnTo>
                  <a:pt x="293" y="1478"/>
                </a:lnTo>
                <a:lnTo>
                  <a:pt x="266" y="1475"/>
                </a:lnTo>
                <a:lnTo>
                  <a:pt x="243" y="1472"/>
                </a:lnTo>
                <a:lnTo>
                  <a:pt x="227" y="1470"/>
                </a:lnTo>
                <a:lnTo>
                  <a:pt x="186" y="1400"/>
                </a:lnTo>
                <a:lnTo>
                  <a:pt x="148" y="1328"/>
                </a:lnTo>
                <a:lnTo>
                  <a:pt x="114" y="1254"/>
                </a:lnTo>
                <a:lnTo>
                  <a:pt x="85" y="1178"/>
                </a:lnTo>
                <a:lnTo>
                  <a:pt x="60" y="1100"/>
                </a:lnTo>
                <a:lnTo>
                  <a:pt x="38" y="1019"/>
                </a:lnTo>
                <a:lnTo>
                  <a:pt x="21" y="937"/>
                </a:lnTo>
                <a:lnTo>
                  <a:pt x="10" y="854"/>
                </a:lnTo>
                <a:lnTo>
                  <a:pt x="3" y="769"/>
                </a:lnTo>
                <a:lnTo>
                  <a:pt x="0" y="683"/>
                </a:lnTo>
                <a:lnTo>
                  <a:pt x="3" y="592"/>
                </a:lnTo>
                <a:lnTo>
                  <a:pt x="11" y="501"/>
                </a:lnTo>
                <a:lnTo>
                  <a:pt x="25" y="412"/>
                </a:lnTo>
                <a:lnTo>
                  <a:pt x="44" y="326"/>
                </a:lnTo>
                <a:lnTo>
                  <a:pt x="68" y="241"/>
                </a:lnTo>
                <a:lnTo>
                  <a:pt x="96" y="158"/>
                </a:lnTo>
                <a:lnTo>
                  <a:pt x="129" y="77"/>
                </a:lnTo>
                <a:lnTo>
                  <a:pt x="168"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87" name="Freeform 12"/>
          <p:cNvSpPr>
            <a:spLocks/>
          </p:cNvSpPr>
          <p:nvPr/>
        </p:nvSpPr>
        <p:spPr bwMode="auto">
          <a:xfrm>
            <a:off x="1831749" y="1968103"/>
            <a:ext cx="1320403" cy="1515666"/>
          </a:xfrm>
          <a:custGeom>
            <a:avLst/>
            <a:gdLst/>
            <a:ahLst/>
            <a:cxnLst>
              <a:cxn ang="0">
                <a:pos x="546" y="0"/>
              </a:cxn>
              <a:cxn ang="0">
                <a:pos x="1101" y="312"/>
              </a:cxn>
              <a:cxn ang="0">
                <a:pos x="1109" y="947"/>
              </a:cxn>
              <a:cxn ang="0">
                <a:pos x="603" y="1249"/>
              </a:cxn>
              <a:cxn ang="0">
                <a:pos x="580" y="1263"/>
              </a:cxn>
              <a:cxn ang="0">
                <a:pos x="562" y="1273"/>
              </a:cxn>
              <a:cxn ang="0">
                <a:pos x="9" y="962"/>
              </a:cxn>
              <a:cxn ang="0">
                <a:pos x="1" y="345"/>
              </a:cxn>
              <a:cxn ang="0">
                <a:pos x="0" y="327"/>
              </a:cxn>
              <a:cxn ang="0">
                <a:pos x="0" y="326"/>
              </a:cxn>
              <a:cxn ang="0">
                <a:pos x="532" y="9"/>
              </a:cxn>
              <a:cxn ang="0">
                <a:pos x="535" y="7"/>
              </a:cxn>
              <a:cxn ang="0">
                <a:pos x="538" y="5"/>
              </a:cxn>
              <a:cxn ang="0">
                <a:pos x="543" y="3"/>
              </a:cxn>
              <a:cxn ang="0">
                <a:pos x="546" y="0"/>
              </a:cxn>
            </a:cxnLst>
            <a:rect l="0" t="0" r="r" b="b"/>
            <a:pathLst>
              <a:path w="1109" h="1273">
                <a:moveTo>
                  <a:pt x="546" y="0"/>
                </a:moveTo>
                <a:lnTo>
                  <a:pt x="1101" y="312"/>
                </a:lnTo>
                <a:lnTo>
                  <a:pt x="1109" y="947"/>
                </a:lnTo>
                <a:lnTo>
                  <a:pt x="603" y="1249"/>
                </a:lnTo>
                <a:lnTo>
                  <a:pt x="580" y="1263"/>
                </a:lnTo>
                <a:lnTo>
                  <a:pt x="562" y="1273"/>
                </a:lnTo>
                <a:lnTo>
                  <a:pt x="9" y="962"/>
                </a:lnTo>
                <a:lnTo>
                  <a:pt x="1" y="345"/>
                </a:lnTo>
                <a:lnTo>
                  <a:pt x="0" y="327"/>
                </a:lnTo>
                <a:lnTo>
                  <a:pt x="0" y="326"/>
                </a:lnTo>
                <a:lnTo>
                  <a:pt x="532" y="9"/>
                </a:lnTo>
                <a:lnTo>
                  <a:pt x="535" y="7"/>
                </a:lnTo>
                <a:lnTo>
                  <a:pt x="538" y="5"/>
                </a:lnTo>
                <a:lnTo>
                  <a:pt x="543" y="3"/>
                </a:lnTo>
                <a:lnTo>
                  <a:pt x="546"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88" name="Freeform 87"/>
          <p:cNvSpPr/>
          <p:nvPr/>
        </p:nvSpPr>
        <p:spPr>
          <a:xfrm>
            <a:off x="2482112" y="1937178"/>
            <a:ext cx="1606550" cy="1603375"/>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79539" y="963082"/>
                  <a:pt x="1430339" y="1022349"/>
                </a:cubicBezTo>
                <a:cubicBezTo>
                  <a:pt x="1481139" y="1081616"/>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89" name="Freeform 88"/>
          <p:cNvSpPr/>
          <p:nvPr/>
        </p:nvSpPr>
        <p:spPr>
          <a:xfrm rot="18022023">
            <a:off x="2100359" y="1252769"/>
            <a:ext cx="1606550" cy="1603375"/>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1412 w 2142067"/>
              <a:gd name="connsiteY5" fmla="*/ 101613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90612" y="956863"/>
                  <a:pt x="1441412" y="1016130"/>
                </a:cubicBezTo>
                <a:cubicBezTo>
                  <a:pt x="1492212" y="107539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90" name="Freeform 89"/>
          <p:cNvSpPr/>
          <p:nvPr/>
        </p:nvSpPr>
        <p:spPr>
          <a:xfrm rot="14386822">
            <a:off x="1312202" y="1232926"/>
            <a:ext cx="1606550" cy="1603375"/>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1412 w 2142067"/>
              <a:gd name="connsiteY5" fmla="*/ 101613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90612" y="956863"/>
                  <a:pt x="1441412" y="1016130"/>
                </a:cubicBezTo>
                <a:cubicBezTo>
                  <a:pt x="1492212" y="107539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91" name="Freeform 90"/>
          <p:cNvSpPr/>
          <p:nvPr/>
        </p:nvSpPr>
        <p:spPr>
          <a:xfrm rot="10800000">
            <a:off x="904138" y="1908600"/>
            <a:ext cx="1606550" cy="1603375"/>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1412 w 2142067"/>
              <a:gd name="connsiteY5" fmla="*/ 101613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90612" y="956863"/>
                  <a:pt x="1441412" y="1016130"/>
                </a:cubicBezTo>
                <a:cubicBezTo>
                  <a:pt x="1492212" y="107539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92" name="Freeform 91"/>
          <p:cNvSpPr/>
          <p:nvPr/>
        </p:nvSpPr>
        <p:spPr>
          <a:xfrm rot="7159256">
            <a:off x="1283911" y="2592789"/>
            <a:ext cx="1606550" cy="1603375"/>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1412 w 2142067"/>
              <a:gd name="connsiteY5" fmla="*/ 101613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90612" y="956863"/>
                  <a:pt x="1441412" y="1016130"/>
                </a:cubicBezTo>
                <a:cubicBezTo>
                  <a:pt x="1492212" y="107539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93" name="Freeform 92"/>
          <p:cNvSpPr/>
          <p:nvPr/>
        </p:nvSpPr>
        <p:spPr>
          <a:xfrm rot="3540000">
            <a:off x="2071711" y="2610634"/>
            <a:ext cx="1606550" cy="1603375"/>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0151 w 2142067"/>
              <a:gd name="connsiteY5" fmla="*/ 100602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89351" y="946753"/>
                  <a:pt x="1440151" y="1006020"/>
                </a:cubicBezTo>
                <a:cubicBezTo>
                  <a:pt x="1490951" y="106528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114" name="TextBox 113"/>
          <p:cNvSpPr txBox="1"/>
          <p:nvPr/>
        </p:nvSpPr>
        <p:spPr>
          <a:xfrm>
            <a:off x="2394278" y="1133900"/>
            <a:ext cx="400050" cy="300082"/>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lumMod val="65000"/>
                    <a:lumOff val="35000"/>
                  </a:prstClr>
                </a:solidFill>
                <a:latin typeface="Arial Narrow"/>
                <a:cs typeface="Arial Narrow"/>
              </a:rPr>
              <a:t>01</a:t>
            </a:r>
          </a:p>
        </p:txBody>
      </p:sp>
      <p:sp>
        <p:nvSpPr>
          <p:cNvPr id="112" name="TextBox 111"/>
          <p:cNvSpPr txBox="1"/>
          <p:nvPr/>
        </p:nvSpPr>
        <p:spPr>
          <a:xfrm>
            <a:off x="2974238" y="1885601"/>
            <a:ext cx="400050" cy="300082"/>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white"/>
                </a:solidFill>
                <a:latin typeface="Arial Narrow"/>
                <a:cs typeface="Arial Narrow"/>
              </a:rPr>
              <a:t>02</a:t>
            </a:r>
          </a:p>
        </p:txBody>
      </p:sp>
      <p:sp>
        <p:nvSpPr>
          <p:cNvPr id="98" name="TextBox 97"/>
          <p:cNvSpPr txBox="1"/>
          <p:nvPr/>
        </p:nvSpPr>
        <p:spPr>
          <a:xfrm>
            <a:off x="3308678" y="2800001"/>
            <a:ext cx="400050" cy="300082"/>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lumMod val="65000"/>
                    <a:lumOff val="35000"/>
                  </a:prstClr>
                </a:solidFill>
                <a:latin typeface="Arial Narrow"/>
                <a:cs typeface="Arial Narrow"/>
              </a:rPr>
              <a:t>03</a:t>
            </a:r>
          </a:p>
        </p:txBody>
      </p:sp>
      <p:sp>
        <p:nvSpPr>
          <p:cNvPr id="101" name="TextBox 100"/>
          <p:cNvSpPr txBox="1"/>
          <p:nvPr/>
        </p:nvSpPr>
        <p:spPr>
          <a:xfrm>
            <a:off x="2574188" y="3542951"/>
            <a:ext cx="400050" cy="300082"/>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lumMod val="65000"/>
                    <a:lumOff val="35000"/>
                  </a:prstClr>
                </a:solidFill>
                <a:latin typeface="Arial Narrow"/>
                <a:cs typeface="Arial Narrow"/>
              </a:rPr>
              <a:t>04</a:t>
            </a:r>
          </a:p>
        </p:txBody>
      </p:sp>
      <p:sp>
        <p:nvSpPr>
          <p:cNvPr id="104" name="TextBox 103"/>
          <p:cNvSpPr txBox="1"/>
          <p:nvPr/>
        </p:nvSpPr>
        <p:spPr>
          <a:xfrm>
            <a:off x="859688" y="2505500"/>
            <a:ext cx="400050" cy="300082"/>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lumMod val="65000"/>
                    <a:lumOff val="35000"/>
                  </a:prstClr>
                </a:solidFill>
                <a:latin typeface="Arial Narrow"/>
                <a:cs typeface="Arial Narrow"/>
              </a:rPr>
              <a:t>05</a:t>
            </a:r>
          </a:p>
        </p:txBody>
      </p:sp>
      <p:sp>
        <p:nvSpPr>
          <p:cNvPr id="107" name="TextBox 106"/>
          <p:cNvSpPr txBox="1"/>
          <p:nvPr/>
        </p:nvSpPr>
        <p:spPr>
          <a:xfrm>
            <a:off x="1545488" y="1428401"/>
            <a:ext cx="400050" cy="300082"/>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lumMod val="65000"/>
                    <a:lumOff val="35000"/>
                  </a:prstClr>
                </a:solidFill>
                <a:latin typeface="Arial Narrow"/>
                <a:cs typeface="Arial Narrow"/>
              </a:rPr>
              <a:t>06</a:t>
            </a:r>
          </a:p>
        </p:txBody>
      </p:sp>
      <p:sp>
        <p:nvSpPr>
          <p:cNvPr id="43" name="TextBox 42">
            <a:extLst>
              <a:ext uri="{FF2B5EF4-FFF2-40B4-BE49-F238E27FC236}">
                <a16:creationId xmlns:a16="http://schemas.microsoft.com/office/drawing/2014/main" xmlns="" id="{400917C0-9996-6247-B274-5078535B9985}"/>
              </a:ext>
            </a:extLst>
          </p:cNvPr>
          <p:cNvSpPr txBox="1"/>
          <p:nvPr/>
        </p:nvSpPr>
        <p:spPr>
          <a:xfrm>
            <a:off x="1656085" y="2433137"/>
            <a:ext cx="1611182" cy="646331"/>
          </a:xfrm>
          <a:prstGeom prst="rect">
            <a:avLst/>
          </a:prstGeom>
          <a:noFill/>
        </p:spPr>
        <p:txBody>
          <a:bodyPr wrap="square" rtlCol="0">
            <a:spAutoFit/>
          </a:bodyPr>
          <a:lstStyle/>
          <a:p>
            <a:pPr algn="ctr" defTabSz="685800" eaLnBrk="1" fontAlgn="auto" hangingPunct="1">
              <a:spcBef>
                <a:spcPts val="0"/>
              </a:spcBef>
              <a:spcAft>
                <a:spcPts val="0"/>
              </a:spcAft>
            </a:pPr>
            <a:r>
              <a:rPr lang="en-US" sz="1800" dirty="0">
                <a:solidFill>
                  <a:prstClr val="black"/>
                </a:solidFill>
                <a:latin typeface="Arial Narrow"/>
                <a:cs typeface="Arial Narrow"/>
              </a:rPr>
              <a:t>Gateway Lifecycle</a:t>
            </a:r>
          </a:p>
        </p:txBody>
      </p:sp>
      <p:sp>
        <p:nvSpPr>
          <p:cNvPr id="46" name="TextBox 45">
            <a:extLst>
              <a:ext uri="{FF2B5EF4-FFF2-40B4-BE49-F238E27FC236}">
                <a16:creationId xmlns:a16="http://schemas.microsoft.com/office/drawing/2014/main" xmlns="" id="{B494A573-CB03-2449-B8F1-35AEE18748B5}"/>
              </a:ext>
            </a:extLst>
          </p:cNvPr>
          <p:cNvSpPr txBox="1"/>
          <p:nvPr/>
        </p:nvSpPr>
        <p:spPr>
          <a:xfrm>
            <a:off x="2153464" y="1409355"/>
            <a:ext cx="1500338" cy="300082"/>
          </a:xfrm>
          <a:prstGeom prst="rect">
            <a:avLst/>
          </a:prstGeom>
          <a:noFill/>
        </p:spPr>
        <p:txBody>
          <a:bodyPr wrap="square" rtlCol="0">
            <a:spAutoFit/>
          </a:bodyPr>
          <a:lstStyle/>
          <a:p>
            <a:pPr defTabSz="685800" eaLnBrk="1" fontAlgn="auto" hangingPunct="1">
              <a:spcBef>
                <a:spcPts val="0"/>
              </a:spcBef>
              <a:spcAft>
                <a:spcPts val="0"/>
              </a:spcAft>
            </a:pPr>
            <a:r>
              <a:rPr lang="en-US" sz="1350" b="1" dirty="0">
                <a:solidFill>
                  <a:srgbClr val="595959"/>
                </a:solidFill>
                <a:latin typeface="Arial Narrow"/>
                <a:cs typeface="Arial Narrow"/>
              </a:rPr>
              <a:t>Project Initiation</a:t>
            </a:r>
          </a:p>
        </p:txBody>
      </p:sp>
      <p:sp>
        <p:nvSpPr>
          <p:cNvPr id="47" name="TextBox 46">
            <a:extLst>
              <a:ext uri="{FF2B5EF4-FFF2-40B4-BE49-F238E27FC236}">
                <a16:creationId xmlns:a16="http://schemas.microsoft.com/office/drawing/2014/main" xmlns="" id="{3AC271F1-9341-E549-8FB3-C1B460DE968C}"/>
              </a:ext>
            </a:extLst>
          </p:cNvPr>
          <p:cNvSpPr txBox="1"/>
          <p:nvPr/>
        </p:nvSpPr>
        <p:spPr>
          <a:xfrm>
            <a:off x="3184982" y="2071926"/>
            <a:ext cx="1092980" cy="300082"/>
          </a:xfrm>
          <a:prstGeom prst="rect">
            <a:avLst/>
          </a:prstGeom>
          <a:noFill/>
        </p:spPr>
        <p:txBody>
          <a:bodyPr wrap="square" rtlCol="0">
            <a:spAutoFit/>
          </a:bodyPr>
          <a:lstStyle/>
          <a:p>
            <a:pPr defTabSz="685800" eaLnBrk="1" fontAlgn="auto" hangingPunct="1">
              <a:spcBef>
                <a:spcPts val="0"/>
              </a:spcBef>
              <a:spcAft>
                <a:spcPts val="0"/>
              </a:spcAft>
            </a:pPr>
            <a:r>
              <a:rPr lang="en-US" sz="1350" b="1" dirty="0">
                <a:solidFill>
                  <a:prstClr val="white"/>
                </a:solidFill>
                <a:latin typeface="Arial Narrow"/>
                <a:cs typeface="Arial Narrow"/>
              </a:rPr>
              <a:t>Prototyping</a:t>
            </a:r>
            <a:endParaRPr lang="en-US" sz="900" b="1" dirty="0">
              <a:solidFill>
                <a:prstClr val="white"/>
              </a:solidFill>
              <a:latin typeface="Arial Narrow"/>
              <a:cs typeface="Arial Narrow"/>
            </a:endParaRPr>
          </a:p>
        </p:txBody>
      </p:sp>
      <p:sp>
        <p:nvSpPr>
          <p:cNvPr id="49" name="TextBox 48">
            <a:extLst>
              <a:ext uri="{FF2B5EF4-FFF2-40B4-BE49-F238E27FC236}">
                <a16:creationId xmlns:a16="http://schemas.microsoft.com/office/drawing/2014/main" xmlns="" id="{6D87F718-9C98-CD49-B3EF-FFF45C8B97E8}"/>
              </a:ext>
            </a:extLst>
          </p:cNvPr>
          <p:cNvSpPr txBox="1"/>
          <p:nvPr/>
        </p:nvSpPr>
        <p:spPr>
          <a:xfrm>
            <a:off x="3018772" y="3294775"/>
            <a:ext cx="1014773" cy="507831"/>
          </a:xfrm>
          <a:prstGeom prst="rect">
            <a:avLst/>
          </a:prstGeom>
          <a:noFill/>
        </p:spPr>
        <p:txBody>
          <a:bodyPr wrap="square" rtlCol="0">
            <a:spAutoFit/>
          </a:bodyPr>
          <a:lstStyle/>
          <a:p>
            <a:pPr algn="ctr" defTabSz="685800" eaLnBrk="1" fontAlgn="auto" hangingPunct="1">
              <a:spcBef>
                <a:spcPts val="0"/>
              </a:spcBef>
              <a:spcAft>
                <a:spcPts val="0"/>
              </a:spcAft>
            </a:pPr>
            <a:r>
              <a:rPr lang="en-US" sz="1350" b="1" dirty="0">
                <a:solidFill>
                  <a:srgbClr val="595959"/>
                </a:solidFill>
                <a:latin typeface="Arial Narrow"/>
                <a:cs typeface="Arial Narrow"/>
              </a:rPr>
              <a:t>Early Operations </a:t>
            </a:r>
          </a:p>
        </p:txBody>
      </p:sp>
      <p:sp>
        <p:nvSpPr>
          <p:cNvPr id="50" name="TextBox 49">
            <a:extLst>
              <a:ext uri="{FF2B5EF4-FFF2-40B4-BE49-F238E27FC236}">
                <a16:creationId xmlns:a16="http://schemas.microsoft.com/office/drawing/2014/main" xmlns="" id="{7B8EE0F8-53A2-1A47-B51C-B13A8CD371E8}"/>
              </a:ext>
            </a:extLst>
          </p:cNvPr>
          <p:cNvSpPr txBox="1"/>
          <p:nvPr/>
        </p:nvSpPr>
        <p:spPr>
          <a:xfrm>
            <a:off x="1383846" y="3838017"/>
            <a:ext cx="1644457" cy="507831"/>
          </a:xfrm>
          <a:prstGeom prst="rect">
            <a:avLst/>
          </a:prstGeom>
          <a:noFill/>
        </p:spPr>
        <p:txBody>
          <a:bodyPr wrap="square" rtlCol="0">
            <a:spAutoFit/>
          </a:bodyPr>
          <a:lstStyle/>
          <a:p>
            <a:pPr algn="ctr" defTabSz="685800" eaLnBrk="1" fontAlgn="auto" hangingPunct="1">
              <a:spcBef>
                <a:spcPts val="0"/>
              </a:spcBef>
              <a:spcAft>
                <a:spcPts val="0"/>
              </a:spcAft>
            </a:pPr>
            <a:r>
              <a:rPr lang="en-US" sz="1350" b="1" dirty="0">
                <a:solidFill>
                  <a:srgbClr val="595959"/>
                </a:solidFill>
                <a:latin typeface="Arial Narrow"/>
                <a:cs typeface="Arial Narrow"/>
              </a:rPr>
              <a:t>Community</a:t>
            </a:r>
          </a:p>
          <a:p>
            <a:pPr algn="ctr" defTabSz="685800" eaLnBrk="1" fontAlgn="auto" hangingPunct="1">
              <a:spcBef>
                <a:spcPts val="0"/>
              </a:spcBef>
              <a:spcAft>
                <a:spcPts val="0"/>
              </a:spcAft>
            </a:pPr>
            <a:r>
              <a:rPr lang="en-US" sz="1350" b="1" dirty="0">
                <a:solidFill>
                  <a:srgbClr val="595959"/>
                </a:solidFill>
                <a:latin typeface="Arial Narrow"/>
                <a:cs typeface="Arial Narrow"/>
              </a:rPr>
              <a:t> Building</a:t>
            </a:r>
          </a:p>
        </p:txBody>
      </p:sp>
      <p:sp>
        <p:nvSpPr>
          <p:cNvPr id="51" name="TextBox 50">
            <a:extLst>
              <a:ext uri="{FF2B5EF4-FFF2-40B4-BE49-F238E27FC236}">
                <a16:creationId xmlns:a16="http://schemas.microsoft.com/office/drawing/2014/main" xmlns="" id="{7EB125E7-1A13-D444-B03B-ABA6FA7CEB94}"/>
              </a:ext>
            </a:extLst>
          </p:cNvPr>
          <p:cNvSpPr txBox="1"/>
          <p:nvPr/>
        </p:nvSpPr>
        <p:spPr>
          <a:xfrm>
            <a:off x="782315" y="3005076"/>
            <a:ext cx="1081253" cy="507831"/>
          </a:xfrm>
          <a:prstGeom prst="rect">
            <a:avLst/>
          </a:prstGeom>
          <a:noFill/>
        </p:spPr>
        <p:txBody>
          <a:bodyPr wrap="square" rtlCol="0">
            <a:spAutoFit/>
          </a:bodyPr>
          <a:lstStyle/>
          <a:p>
            <a:pPr algn="ctr" defTabSz="685800" eaLnBrk="1" fontAlgn="auto" hangingPunct="1">
              <a:spcBef>
                <a:spcPts val="0"/>
              </a:spcBef>
              <a:spcAft>
                <a:spcPts val="0"/>
              </a:spcAft>
            </a:pPr>
            <a:r>
              <a:rPr lang="en-US" sz="1350" b="1" dirty="0">
                <a:solidFill>
                  <a:srgbClr val="595959"/>
                </a:solidFill>
                <a:latin typeface="Arial Narrow"/>
                <a:cs typeface="Arial Narrow"/>
              </a:rPr>
              <a:t>Mature Operations </a:t>
            </a:r>
          </a:p>
        </p:txBody>
      </p:sp>
      <p:sp>
        <p:nvSpPr>
          <p:cNvPr id="52" name="TextBox 51">
            <a:extLst>
              <a:ext uri="{FF2B5EF4-FFF2-40B4-BE49-F238E27FC236}">
                <a16:creationId xmlns:a16="http://schemas.microsoft.com/office/drawing/2014/main" xmlns="" id="{322A3C4F-E29A-5549-B818-962075F096DB}"/>
              </a:ext>
            </a:extLst>
          </p:cNvPr>
          <p:cNvSpPr txBox="1"/>
          <p:nvPr/>
        </p:nvSpPr>
        <p:spPr>
          <a:xfrm>
            <a:off x="946262" y="1780891"/>
            <a:ext cx="1195187" cy="300082"/>
          </a:xfrm>
          <a:prstGeom prst="rect">
            <a:avLst/>
          </a:prstGeom>
          <a:noFill/>
        </p:spPr>
        <p:txBody>
          <a:bodyPr wrap="square" rtlCol="0">
            <a:spAutoFit/>
          </a:bodyPr>
          <a:lstStyle/>
          <a:p>
            <a:pPr defTabSz="685800" eaLnBrk="1" fontAlgn="auto" hangingPunct="1">
              <a:spcBef>
                <a:spcPts val="0"/>
              </a:spcBef>
              <a:spcAft>
                <a:spcPts val="0"/>
              </a:spcAft>
            </a:pPr>
            <a:r>
              <a:rPr lang="en-US" sz="1350" b="1" dirty="0">
                <a:solidFill>
                  <a:srgbClr val="595959"/>
                </a:solidFill>
                <a:latin typeface="Arial Narrow"/>
                <a:cs typeface="Arial Narrow"/>
              </a:rPr>
              <a:t>Senescence</a:t>
            </a:r>
          </a:p>
        </p:txBody>
      </p:sp>
      <p:sp>
        <p:nvSpPr>
          <p:cNvPr id="53" name="Title 1">
            <a:extLst>
              <a:ext uri="{FF2B5EF4-FFF2-40B4-BE49-F238E27FC236}">
                <a16:creationId xmlns:a16="http://schemas.microsoft.com/office/drawing/2014/main" xmlns="" id="{D0AF7260-C866-7040-8E5A-803D69728DF0}"/>
              </a:ext>
            </a:extLst>
          </p:cNvPr>
          <p:cNvSpPr>
            <a:spLocks noGrp="1"/>
          </p:cNvSpPr>
          <p:nvPr>
            <p:ph type="title"/>
          </p:nvPr>
        </p:nvSpPr>
        <p:spPr>
          <a:xfrm>
            <a:off x="0" y="0"/>
            <a:ext cx="9144000" cy="822960"/>
          </a:xfrm>
          <a:solidFill>
            <a:schemeClr val="accent2"/>
          </a:solidFill>
        </p:spPr>
        <p:style>
          <a:lnRef idx="2">
            <a:schemeClr val="accent6">
              <a:shade val="50000"/>
            </a:schemeClr>
          </a:lnRef>
          <a:fillRef idx="1">
            <a:schemeClr val="accent6"/>
          </a:fillRef>
          <a:effectRef idx="0">
            <a:schemeClr val="accent6"/>
          </a:effectRef>
          <a:fontRef idx="minor">
            <a:schemeClr val="lt1"/>
          </a:fontRef>
        </p:style>
        <p:txBody>
          <a:bodyPr/>
          <a:lstStyle/>
          <a:p>
            <a:r>
              <a:rPr lang="en-US" dirty="0"/>
              <a:t>Prototyping: </a:t>
            </a:r>
            <a:br>
              <a:rPr lang="en-US" dirty="0"/>
            </a:br>
            <a:r>
              <a:rPr lang="en-US" dirty="0"/>
              <a:t>Choosing a framework vs. building things yourself</a:t>
            </a:r>
          </a:p>
        </p:txBody>
      </p:sp>
    </p:spTree>
    <p:extLst>
      <p:ext uri="{BB962C8B-B14F-4D97-AF65-F5344CB8AC3E}">
        <p14:creationId xmlns:p14="http://schemas.microsoft.com/office/powerpoint/2010/main" val="24629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25" name="Group 24"/>
          <p:cNvGrpSpPr/>
          <p:nvPr/>
        </p:nvGrpSpPr>
        <p:grpSpPr>
          <a:xfrm>
            <a:off x="742328" y="971551"/>
            <a:ext cx="3502818" cy="3508772"/>
            <a:chOff x="988181" y="1295400"/>
            <a:chExt cx="4670424" cy="4678363"/>
          </a:xfrm>
        </p:grpSpPr>
        <p:sp>
          <p:nvSpPr>
            <p:cNvPr id="26" name="Freeform 6"/>
            <p:cNvSpPr>
              <a:spLocks/>
            </p:cNvSpPr>
            <p:nvPr/>
          </p:nvSpPr>
          <p:spPr bwMode="auto">
            <a:xfrm>
              <a:off x="2440743" y="1295400"/>
              <a:ext cx="2862262" cy="1846263"/>
            </a:xfrm>
            <a:custGeom>
              <a:avLst/>
              <a:gdLst/>
              <a:ahLst/>
              <a:cxnLst>
                <a:cxn ang="0">
                  <a:pos x="648" y="3"/>
                </a:cxn>
                <a:cxn ang="0">
                  <a:pos x="828" y="25"/>
                </a:cxn>
                <a:cxn ang="0">
                  <a:pos x="1000" y="69"/>
                </a:cxn>
                <a:cxn ang="0">
                  <a:pos x="1163" y="131"/>
                </a:cxn>
                <a:cxn ang="0">
                  <a:pos x="1318" y="213"/>
                </a:cxn>
                <a:cxn ang="0">
                  <a:pos x="1459" y="311"/>
                </a:cxn>
                <a:cxn ang="0">
                  <a:pos x="1589" y="424"/>
                </a:cxn>
                <a:cxn ang="0">
                  <a:pos x="1704" y="552"/>
                </a:cxn>
                <a:cxn ang="0">
                  <a:pos x="1803" y="693"/>
                </a:cxn>
                <a:cxn ang="0">
                  <a:pos x="1741" y="684"/>
                </a:cxn>
                <a:cxn ang="0">
                  <a:pos x="1659" y="675"/>
                </a:cxn>
                <a:cxn ang="0">
                  <a:pos x="1561" y="667"/>
                </a:cxn>
                <a:cxn ang="0">
                  <a:pos x="1450" y="662"/>
                </a:cxn>
                <a:cxn ang="0">
                  <a:pos x="1327" y="661"/>
                </a:cxn>
                <a:cxn ang="0">
                  <a:pos x="1198" y="665"/>
                </a:cxn>
                <a:cxn ang="0">
                  <a:pos x="1064" y="678"/>
                </a:cxn>
                <a:cxn ang="0">
                  <a:pos x="929" y="699"/>
                </a:cxn>
                <a:cxn ang="0">
                  <a:pos x="796" y="732"/>
                </a:cxn>
                <a:cxn ang="0">
                  <a:pos x="668" y="778"/>
                </a:cxn>
                <a:cxn ang="0">
                  <a:pos x="546" y="837"/>
                </a:cxn>
                <a:cxn ang="0">
                  <a:pos x="533" y="845"/>
                </a:cxn>
                <a:cxn ang="0">
                  <a:pos x="0" y="1163"/>
                </a:cxn>
                <a:cxn ang="0">
                  <a:pos x="8" y="1039"/>
                </a:cxn>
                <a:cxn ang="0">
                  <a:pos x="29" y="915"/>
                </a:cxn>
                <a:cxn ang="0">
                  <a:pos x="61" y="791"/>
                </a:cxn>
                <a:cxn ang="0">
                  <a:pos x="103" y="673"/>
                </a:cxn>
                <a:cxn ang="0">
                  <a:pos x="151" y="557"/>
                </a:cxn>
                <a:cxn ang="0">
                  <a:pos x="204" y="448"/>
                </a:cxn>
                <a:cxn ang="0">
                  <a:pos x="259" y="347"/>
                </a:cxn>
                <a:cxn ang="0">
                  <a:pos x="315" y="254"/>
                </a:cxn>
                <a:cxn ang="0">
                  <a:pos x="366" y="172"/>
                </a:cxn>
                <a:cxn ang="0">
                  <a:pos x="414" y="101"/>
                </a:cxn>
                <a:cxn ang="0">
                  <a:pos x="455" y="44"/>
                </a:cxn>
                <a:cxn ang="0">
                  <a:pos x="488" y="2"/>
                </a:cxn>
                <a:cxn ang="0">
                  <a:pos x="556" y="0"/>
                </a:cxn>
              </a:cxnLst>
              <a:rect l="0" t="0" r="r" b="b"/>
              <a:pathLst>
                <a:path w="1803" h="1163">
                  <a:moveTo>
                    <a:pt x="556" y="0"/>
                  </a:moveTo>
                  <a:lnTo>
                    <a:pt x="648" y="3"/>
                  </a:lnTo>
                  <a:lnTo>
                    <a:pt x="739" y="12"/>
                  </a:lnTo>
                  <a:lnTo>
                    <a:pt x="828" y="25"/>
                  </a:lnTo>
                  <a:lnTo>
                    <a:pt x="915" y="44"/>
                  </a:lnTo>
                  <a:lnTo>
                    <a:pt x="1000" y="69"/>
                  </a:lnTo>
                  <a:lnTo>
                    <a:pt x="1083" y="97"/>
                  </a:lnTo>
                  <a:lnTo>
                    <a:pt x="1163" y="131"/>
                  </a:lnTo>
                  <a:lnTo>
                    <a:pt x="1242" y="170"/>
                  </a:lnTo>
                  <a:lnTo>
                    <a:pt x="1318" y="213"/>
                  </a:lnTo>
                  <a:lnTo>
                    <a:pt x="1390" y="259"/>
                  </a:lnTo>
                  <a:lnTo>
                    <a:pt x="1459" y="311"/>
                  </a:lnTo>
                  <a:lnTo>
                    <a:pt x="1525" y="365"/>
                  </a:lnTo>
                  <a:lnTo>
                    <a:pt x="1589" y="424"/>
                  </a:lnTo>
                  <a:lnTo>
                    <a:pt x="1648" y="487"/>
                  </a:lnTo>
                  <a:lnTo>
                    <a:pt x="1704" y="552"/>
                  </a:lnTo>
                  <a:lnTo>
                    <a:pt x="1755" y="621"/>
                  </a:lnTo>
                  <a:lnTo>
                    <a:pt x="1803" y="693"/>
                  </a:lnTo>
                  <a:lnTo>
                    <a:pt x="1775" y="689"/>
                  </a:lnTo>
                  <a:lnTo>
                    <a:pt x="1741" y="684"/>
                  </a:lnTo>
                  <a:lnTo>
                    <a:pt x="1703" y="680"/>
                  </a:lnTo>
                  <a:lnTo>
                    <a:pt x="1659" y="675"/>
                  </a:lnTo>
                  <a:lnTo>
                    <a:pt x="1612" y="671"/>
                  </a:lnTo>
                  <a:lnTo>
                    <a:pt x="1561" y="667"/>
                  </a:lnTo>
                  <a:lnTo>
                    <a:pt x="1507" y="664"/>
                  </a:lnTo>
                  <a:lnTo>
                    <a:pt x="1450" y="662"/>
                  </a:lnTo>
                  <a:lnTo>
                    <a:pt x="1390" y="660"/>
                  </a:lnTo>
                  <a:lnTo>
                    <a:pt x="1327" y="661"/>
                  </a:lnTo>
                  <a:lnTo>
                    <a:pt x="1263" y="662"/>
                  </a:lnTo>
                  <a:lnTo>
                    <a:pt x="1198" y="665"/>
                  </a:lnTo>
                  <a:lnTo>
                    <a:pt x="1131" y="671"/>
                  </a:lnTo>
                  <a:lnTo>
                    <a:pt x="1064" y="678"/>
                  </a:lnTo>
                  <a:lnTo>
                    <a:pt x="997" y="688"/>
                  </a:lnTo>
                  <a:lnTo>
                    <a:pt x="929" y="699"/>
                  </a:lnTo>
                  <a:lnTo>
                    <a:pt x="862" y="715"/>
                  </a:lnTo>
                  <a:lnTo>
                    <a:pt x="796" y="732"/>
                  </a:lnTo>
                  <a:lnTo>
                    <a:pt x="731" y="753"/>
                  </a:lnTo>
                  <a:lnTo>
                    <a:pt x="668" y="778"/>
                  </a:lnTo>
                  <a:lnTo>
                    <a:pt x="605" y="806"/>
                  </a:lnTo>
                  <a:lnTo>
                    <a:pt x="546" y="837"/>
                  </a:lnTo>
                  <a:lnTo>
                    <a:pt x="535" y="844"/>
                  </a:lnTo>
                  <a:lnTo>
                    <a:pt x="533" y="845"/>
                  </a:lnTo>
                  <a:lnTo>
                    <a:pt x="532" y="846"/>
                  </a:lnTo>
                  <a:lnTo>
                    <a:pt x="0" y="1163"/>
                  </a:lnTo>
                  <a:lnTo>
                    <a:pt x="2" y="1100"/>
                  </a:lnTo>
                  <a:lnTo>
                    <a:pt x="8" y="1039"/>
                  </a:lnTo>
                  <a:lnTo>
                    <a:pt x="17" y="976"/>
                  </a:lnTo>
                  <a:lnTo>
                    <a:pt x="29" y="915"/>
                  </a:lnTo>
                  <a:lnTo>
                    <a:pt x="44" y="853"/>
                  </a:lnTo>
                  <a:lnTo>
                    <a:pt x="61" y="791"/>
                  </a:lnTo>
                  <a:lnTo>
                    <a:pt x="81" y="732"/>
                  </a:lnTo>
                  <a:lnTo>
                    <a:pt x="103" y="673"/>
                  </a:lnTo>
                  <a:lnTo>
                    <a:pt x="126" y="614"/>
                  </a:lnTo>
                  <a:lnTo>
                    <a:pt x="151" y="557"/>
                  </a:lnTo>
                  <a:lnTo>
                    <a:pt x="177" y="502"/>
                  </a:lnTo>
                  <a:lnTo>
                    <a:pt x="204" y="448"/>
                  </a:lnTo>
                  <a:lnTo>
                    <a:pt x="232" y="397"/>
                  </a:lnTo>
                  <a:lnTo>
                    <a:pt x="259" y="347"/>
                  </a:lnTo>
                  <a:lnTo>
                    <a:pt x="287" y="299"/>
                  </a:lnTo>
                  <a:lnTo>
                    <a:pt x="315" y="254"/>
                  </a:lnTo>
                  <a:lnTo>
                    <a:pt x="340" y="212"/>
                  </a:lnTo>
                  <a:lnTo>
                    <a:pt x="366" y="172"/>
                  </a:lnTo>
                  <a:lnTo>
                    <a:pt x="391" y="135"/>
                  </a:lnTo>
                  <a:lnTo>
                    <a:pt x="414" y="101"/>
                  </a:lnTo>
                  <a:lnTo>
                    <a:pt x="436" y="71"/>
                  </a:lnTo>
                  <a:lnTo>
                    <a:pt x="455" y="44"/>
                  </a:lnTo>
                  <a:lnTo>
                    <a:pt x="473" y="21"/>
                  </a:lnTo>
                  <a:lnTo>
                    <a:pt x="488" y="2"/>
                  </a:lnTo>
                  <a:lnTo>
                    <a:pt x="521" y="1"/>
                  </a:lnTo>
                  <a:lnTo>
                    <a:pt x="556"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27" name="Freeform 7"/>
            <p:cNvSpPr>
              <a:spLocks/>
            </p:cNvSpPr>
            <p:nvPr/>
          </p:nvSpPr>
          <p:spPr bwMode="auto">
            <a:xfrm>
              <a:off x="1254880" y="1298575"/>
              <a:ext cx="1960562" cy="2852738"/>
            </a:xfrm>
            <a:custGeom>
              <a:avLst/>
              <a:gdLst/>
              <a:ahLst/>
              <a:cxnLst>
                <a:cxn ang="0">
                  <a:pos x="1220" y="19"/>
                </a:cxn>
                <a:cxn ang="0">
                  <a:pos x="1183" y="69"/>
                </a:cxn>
                <a:cxn ang="0">
                  <a:pos x="1138" y="133"/>
                </a:cxn>
                <a:cxn ang="0">
                  <a:pos x="1087" y="210"/>
                </a:cxn>
                <a:cxn ang="0">
                  <a:pos x="1034" y="297"/>
                </a:cxn>
                <a:cxn ang="0">
                  <a:pos x="979" y="395"/>
                </a:cxn>
                <a:cxn ang="0">
                  <a:pos x="924" y="500"/>
                </a:cxn>
                <a:cxn ang="0">
                  <a:pos x="873" y="612"/>
                </a:cxn>
                <a:cxn ang="0">
                  <a:pos x="828" y="730"/>
                </a:cxn>
                <a:cxn ang="0">
                  <a:pos x="791" y="851"/>
                </a:cxn>
                <a:cxn ang="0">
                  <a:pos x="764" y="974"/>
                </a:cxn>
                <a:cxn ang="0">
                  <a:pos x="749" y="1098"/>
                </a:cxn>
                <a:cxn ang="0">
                  <a:pos x="747" y="1171"/>
                </a:cxn>
                <a:cxn ang="0">
                  <a:pos x="756" y="1797"/>
                </a:cxn>
                <a:cxn ang="0">
                  <a:pos x="652" y="1727"/>
                </a:cxn>
                <a:cxn ang="0">
                  <a:pos x="556" y="1646"/>
                </a:cxn>
                <a:cxn ang="0">
                  <a:pos x="466" y="1556"/>
                </a:cxn>
                <a:cxn ang="0">
                  <a:pos x="384" y="1459"/>
                </a:cxn>
                <a:cxn ang="0">
                  <a:pos x="309" y="1359"/>
                </a:cxn>
                <a:cxn ang="0">
                  <a:pos x="241" y="1258"/>
                </a:cxn>
                <a:cxn ang="0">
                  <a:pos x="182" y="1159"/>
                </a:cxn>
                <a:cxn ang="0">
                  <a:pos x="129" y="1064"/>
                </a:cxn>
                <a:cxn ang="0">
                  <a:pos x="84" y="978"/>
                </a:cxn>
                <a:cxn ang="0">
                  <a:pos x="48" y="900"/>
                </a:cxn>
                <a:cxn ang="0">
                  <a:pos x="20" y="836"/>
                </a:cxn>
                <a:cxn ang="0">
                  <a:pos x="0" y="788"/>
                </a:cxn>
                <a:cxn ang="0">
                  <a:pos x="86" y="643"/>
                </a:cxn>
                <a:cxn ang="0">
                  <a:pos x="189" y="510"/>
                </a:cxn>
                <a:cxn ang="0">
                  <a:pos x="306" y="389"/>
                </a:cxn>
                <a:cxn ang="0">
                  <a:pos x="435" y="282"/>
                </a:cxn>
                <a:cxn ang="0">
                  <a:pos x="577" y="190"/>
                </a:cxn>
                <a:cxn ang="0">
                  <a:pos x="728" y="115"/>
                </a:cxn>
                <a:cxn ang="0">
                  <a:pos x="889" y="58"/>
                </a:cxn>
                <a:cxn ang="0">
                  <a:pos x="1059" y="19"/>
                </a:cxn>
                <a:cxn ang="0">
                  <a:pos x="1235" y="0"/>
                </a:cxn>
              </a:cxnLst>
              <a:rect l="0" t="0" r="r" b="b"/>
              <a:pathLst>
                <a:path w="1235" h="1797">
                  <a:moveTo>
                    <a:pt x="1235" y="0"/>
                  </a:moveTo>
                  <a:lnTo>
                    <a:pt x="1220" y="19"/>
                  </a:lnTo>
                  <a:lnTo>
                    <a:pt x="1202" y="42"/>
                  </a:lnTo>
                  <a:lnTo>
                    <a:pt x="1183" y="69"/>
                  </a:lnTo>
                  <a:lnTo>
                    <a:pt x="1161" y="99"/>
                  </a:lnTo>
                  <a:lnTo>
                    <a:pt x="1138" y="133"/>
                  </a:lnTo>
                  <a:lnTo>
                    <a:pt x="1113" y="170"/>
                  </a:lnTo>
                  <a:lnTo>
                    <a:pt x="1087" y="210"/>
                  </a:lnTo>
                  <a:lnTo>
                    <a:pt x="1062" y="252"/>
                  </a:lnTo>
                  <a:lnTo>
                    <a:pt x="1034" y="297"/>
                  </a:lnTo>
                  <a:lnTo>
                    <a:pt x="1006" y="345"/>
                  </a:lnTo>
                  <a:lnTo>
                    <a:pt x="979" y="395"/>
                  </a:lnTo>
                  <a:lnTo>
                    <a:pt x="951" y="446"/>
                  </a:lnTo>
                  <a:lnTo>
                    <a:pt x="924" y="500"/>
                  </a:lnTo>
                  <a:lnTo>
                    <a:pt x="898" y="555"/>
                  </a:lnTo>
                  <a:lnTo>
                    <a:pt x="873" y="612"/>
                  </a:lnTo>
                  <a:lnTo>
                    <a:pt x="850" y="671"/>
                  </a:lnTo>
                  <a:lnTo>
                    <a:pt x="828" y="730"/>
                  </a:lnTo>
                  <a:lnTo>
                    <a:pt x="808" y="789"/>
                  </a:lnTo>
                  <a:lnTo>
                    <a:pt x="791" y="851"/>
                  </a:lnTo>
                  <a:lnTo>
                    <a:pt x="776" y="913"/>
                  </a:lnTo>
                  <a:lnTo>
                    <a:pt x="764" y="974"/>
                  </a:lnTo>
                  <a:lnTo>
                    <a:pt x="755" y="1037"/>
                  </a:lnTo>
                  <a:lnTo>
                    <a:pt x="749" y="1098"/>
                  </a:lnTo>
                  <a:lnTo>
                    <a:pt x="747" y="1161"/>
                  </a:lnTo>
                  <a:lnTo>
                    <a:pt x="747" y="1171"/>
                  </a:lnTo>
                  <a:lnTo>
                    <a:pt x="748" y="1180"/>
                  </a:lnTo>
                  <a:lnTo>
                    <a:pt x="756" y="1797"/>
                  </a:lnTo>
                  <a:lnTo>
                    <a:pt x="703" y="1764"/>
                  </a:lnTo>
                  <a:lnTo>
                    <a:pt x="652" y="1727"/>
                  </a:lnTo>
                  <a:lnTo>
                    <a:pt x="603" y="1688"/>
                  </a:lnTo>
                  <a:lnTo>
                    <a:pt x="556" y="1646"/>
                  </a:lnTo>
                  <a:lnTo>
                    <a:pt x="510" y="1602"/>
                  </a:lnTo>
                  <a:lnTo>
                    <a:pt x="466" y="1556"/>
                  </a:lnTo>
                  <a:lnTo>
                    <a:pt x="424" y="1508"/>
                  </a:lnTo>
                  <a:lnTo>
                    <a:pt x="384" y="1459"/>
                  </a:lnTo>
                  <a:lnTo>
                    <a:pt x="346" y="1409"/>
                  </a:lnTo>
                  <a:lnTo>
                    <a:pt x="309" y="1359"/>
                  </a:lnTo>
                  <a:lnTo>
                    <a:pt x="274" y="1308"/>
                  </a:lnTo>
                  <a:lnTo>
                    <a:pt x="241" y="1258"/>
                  </a:lnTo>
                  <a:lnTo>
                    <a:pt x="210" y="1208"/>
                  </a:lnTo>
                  <a:lnTo>
                    <a:pt x="182" y="1159"/>
                  </a:lnTo>
                  <a:lnTo>
                    <a:pt x="154" y="1111"/>
                  </a:lnTo>
                  <a:lnTo>
                    <a:pt x="129" y="1064"/>
                  </a:lnTo>
                  <a:lnTo>
                    <a:pt x="106" y="1020"/>
                  </a:lnTo>
                  <a:lnTo>
                    <a:pt x="84" y="978"/>
                  </a:lnTo>
                  <a:lnTo>
                    <a:pt x="66" y="938"/>
                  </a:lnTo>
                  <a:lnTo>
                    <a:pt x="48" y="900"/>
                  </a:lnTo>
                  <a:lnTo>
                    <a:pt x="33" y="866"/>
                  </a:lnTo>
                  <a:lnTo>
                    <a:pt x="20" y="836"/>
                  </a:lnTo>
                  <a:lnTo>
                    <a:pt x="9" y="810"/>
                  </a:lnTo>
                  <a:lnTo>
                    <a:pt x="0" y="788"/>
                  </a:lnTo>
                  <a:lnTo>
                    <a:pt x="41" y="713"/>
                  </a:lnTo>
                  <a:lnTo>
                    <a:pt x="86" y="643"/>
                  </a:lnTo>
                  <a:lnTo>
                    <a:pt x="136" y="575"/>
                  </a:lnTo>
                  <a:lnTo>
                    <a:pt x="189" y="510"/>
                  </a:lnTo>
                  <a:lnTo>
                    <a:pt x="246" y="447"/>
                  </a:lnTo>
                  <a:lnTo>
                    <a:pt x="306" y="389"/>
                  </a:lnTo>
                  <a:lnTo>
                    <a:pt x="369" y="334"/>
                  </a:lnTo>
                  <a:lnTo>
                    <a:pt x="435" y="282"/>
                  </a:lnTo>
                  <a:lnTo>
                    <a:pt x="504" y="234"/>
                  </a:lnTo>
                  <a:lnTo>
                    <a:pt x="577" y="190"/>
                  </a:lnTo>
                  <a:lnTo>
                    <a:pt x="651" y="151"/>
                  </a:lnTo>
                  <a:lnTo>
                    <a:pt x="728" y="115"/>
                  </a:lnTo>
                  <a:lnTo>
                    <a:pt x="807" y="84"/>
                  </a:lnTo>
                  <a:lnTo>
                    <a:pt x="889" y="58"/>
                  </a:lnTo>
                  <a:lnTo>
                    <a:pt x="973" y="36"/>
                  </a:lnTo>
                  <a:lnTo>
                    <a:pt x="1059" y="19"/>
                  </a:lnTo>
                  <a:lnTo>
                    <a:pt x="1145" y="7"/>
                  </a:lnTo>
                  <a:lnTo>
                    <a:pt x="1235"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28" name="Freeform 8"/>
            <p:cNvSpPr>
              <a:spLocks/>
            </p:cNvSpPr>
            <p:nvPr/>
          </p:nvSpPr>
          <p:spPr bwMode="auto">
            <a:xfrm>
              <a:off x="3451980" y="3119437"/>
              <a:ext cx="1947862" cy="2851150"/>
            </a:xfrm>
            <a:custGeom>
              <a:avLst/>
              <a:gdLst/>
              <a:ahLst/>
              <a:cxnLst>
                <a:cxn ang="0">
                  <a:pos x="518" y="33"/>
                </a:cxn>
                <a:cxn ang="0">
                  <a:pos x="621" y="109"/>
                </a:cxn>
                <a:cxn ang="0">
                  <a:pos x="716" y="195"/>
                </a:cxn>
                <a:cxn ang="0">
                  <a:pos x="805" y="291"/>
                </a:cxn>
                <a:cxn ang="0">
                  <a:pos x="885" y="391"/>
                </a:cxn>
                <a:cxn ang="0">
                  <a:pos x="958" y="494"/>
                </a:cxn>
                <a:cxn ang="0">
                  <a:pos x="1023" y="597"/>
                </a:cxn>
                <a:cxn ang="0">
                  <a:pos x="1080" y="696"/>
                </a:cxn>
                <a:cxn ang="0">
                  <a:pos x="1129" y="789"/>
                </a:cxn>
                <a:cxn ang="0">
                  <a:pos x="1170" y="872"/>
                </a:cxn>
                <a:cxn ang="0">
                  <a:pos x="1203" y="944"/>
                </a:cxn>
                <a:cxn ang="0">
                  <a:pos x="1227" y="1001"/>
                </a:cxn>
                <a:cxn ang="0">
                  <a:pos x="1142" y="1145"/>
                </a:cxn>
                <a:cxn ang="0">
                  <a:pos x="1040" y="1279"/>
                </a:cxn>
                <a:cxn ang="0">
                  <a:pos x="924" y="1401"/>
                </a:cxn>
                <a:cxn ang="0">
                  <a:pos x="796" y="1508"/>
                </a:cxn>
                <a:cxn ang="0">
                  <a:pos x="655" y="1601"/>
                </a:cxn>
                <a:cxn ang="0">
                  <a:pos x="504" y="1677"/>
                </a:cxn>
                <a:cxn ang="0">
                  <a:pos x="344" y="1736"/>
                </a:cxn>
                <a:cxn ang="0">
                  <a:pos x="176" y="1776"/>
                </a:cxn>
                <a:cxn ang="0">
                  <a:pos x="0" y="1796"/>
                </a:cxn>
                <a:cxn ang="0">
                  <a:pos x="41" y="1740"/>
                </a:cxn>
                <a:cxn ang="0">
                  <a:pos x="90" y="1671"/>
                </a:cxn>
                <a:cxn ang="0">
                  <a:pos x="145" y="1587"/>
                </a:cxn>
                <a:cxn ang="0">
                  <a:pos x="203" y="1491"/>
                </a:cxn>
                <a:cxn ang="0">
                  <a:pos x="262" y="1386"/>
                </a:cxn>
                <a:cxn ang="0">
                  <a:pos x="317" y="1271"/>
                </a:cxn>
                <a:cxn ang="0">
                  <a:pos x="369" y="1151"/>
                </a:cxn>
                <a:cxn ang="0">
                  <a:pos x="412" y="1025"/>
                </a:cxn>
                <a:cxn ang="0">
                  <a:pos x="446" y="896"/>
                </a:cxn>
                <a:cxn ang="0">
                  <a:pos x="467" y="766"/>
                </a:cxn>
                <a:cxn ang="0">
                  <a:pos x="472" y="635"/>
                </a:cxn>
              </a:cxnLst>
              <a:rect l="0" t="0" r="r" b="b"/>
              <a:pathLst>
                <a:path w="1227" h="1796">
                  <a:moveTo>
                    <a:pt x="464" y="0"/>
                  </a:moveTo>
                  <a:lnTo>
                    <a:pt x="518" y="33"/>
                  </a:lnTo>
                  <a:lnTo>
                    <a:pt x="570" y="69"/>
                  </a:lnTo>
                  <a:lnTo>
                    <a:pt x="621" y="109"/>
                  </a:lnTo>
                  <a:lnTo>
                    <a:pt x="670" y="151"/>
                  </a:lnTo>
                  <a:lnTo>
                    <a:pt x="716" y="195"/>
                  </a:lnTo>
                  <a:lnTo>
                    <a:pt x="762" y="243"/>
                  </a:lnTo>
                  <a:lnTo>
                    <a:pt x="805" y="291"/>
                  </a:lnTo>
                  <a:lnTo>
                    <a:pt x="846" y="341"/>
                  </a:lnTo>
                  <a:lnTo>
                    <a:pt x="885" y="391"/>
                  </a:lnTo>
                  <a:lnTo>
                    <a:pt x="922" y="443"/>
                  </a:lnTo>
                  <a:lnTo>
                    <a:pt x="958" y="494"/>
                  </a:lnTo>
                  <a:lnTo>
                    <a:pt x="992" y="545"/>
                  </a:lnTo>
                  <a:lnTo>
                    <a:pt x="1023" y="597"/>
                  </a:lnTo>
                  <a:lnTo>
                    <a:pt x="1052" y="647"/>
                  </a:lnTo>
                  <a:lnTo>
                    <a:pt x="1080" y="696"/>
                  </a:lnTo>
                  <a:lnTo>
                    <a:pt x="1106" y="744"/>
                  </a:lnTo>
                  <a:lnTo>
                    <a:pt x="1129" y="789"/>
                  </a:lnTo>
                  <a:lnTo>
                    <a:pt x="1150" y="832"/>
                  </a:lnTo>
                  <a:lnTo>
                    <a:pt x="1170" y="872"/>
                  </a:lnTo>
                  <a:lnTo>
                    <a:pt x="1188" y="910"/>
                  </a:lnTo>
                  <a:lnTo>
                    <a:pt x="1203" y="944"/>
                  </a:lnTo>
                  <a:lnTo>
                    <a:pt x="1216" y="975"/>
                  </a:lnTo>
                  <a:lnTo>
                    <a:pt x="1227" y="1001"/>
                  </a:lnTo>
                  <a:lnTo>
                    <a:pt x="1186" y="1075"/>
                  </a:lnTo>
                  <a:lnTo>
                    <a:pt x="1142" y="1145"/>
                  </a:lnTo>
                  <a:lnTo>
                    <a:pt x="1092" y="1214"/>
                  </a:lnTo>
                  <a:lnTo>
                    <a:pt x="1040" y="1279"/>
                  </a:lnTo>
                  <a:lnTo>
                    <a:pt x="984" y="1342"/>
                  </a:lnTo>
                  <a:lnTo>
                    <a:pt x="924" y="1401"/>
                  </a:lnTo>
                  <a:lnTo>
                    <a:pt x="862" y="1456"/>
                  </a:lnTo>
                  <a:lnTo>
                    <a:pt x="796" y="1508"/>
                  </a:lnTo>
                  <a:lnTo>
                    <a:pt x="727" y="1556"/>
                  </a:lnTo>
                  <a:lnTo>
                    <a:pt x="655" y="1601"/>
                  </a:lnTo>
                  <a:lnTo>
                    <a:pt x="581" y="1641"/>
                  </a:lnTo>
                  <a:lnTo>
                    <a:pt x="504" y="1677"/>
                  </a:lnTo>
                  <a:lnTo>
                    <a:pt x="426" y="1709"/>
                  </a:lnTo>
                  <a:lnTo>
                    <a:pt x="344" y="1736"/>
                  </a:lnTo>
                  <a:lnTo>
                    <a:pt x="261" y="1758"/>
                  </a:lnTo>
                  <a:lnTo>
                    <a:pt x="176" y="1776"/>
                  </a:lnTo>
                  <a:lnTo>
                    <a:pt x="89" y="1788"/>
                  </a:lnTo>
                  <a:lnTo>
                    <a:pt x="0" y="1796"/>
                  </a:lnTo>
                  <a:lnTo>
                    <a:pt x="20" y="1770"/>
                  </a:lnTo>
                  <a:lnTo>
                    <a:pt x="41" y="1740"/>
                  </a:lnTo>
                  <a:lnTo>
                    <a:pt x="65" y="1707"/>
                  </a:lnTo>
                  <a:lnTo>
                    <a:pt x="90" y="1671"/>
                  </a:lnTo>
                  <a:lnTo>
                    <a:pt x="117" y="1629"/>
                  </a:lnTo>
                  <a:lnTo>
                    <a:pt x="145" y="1587"/>
                  </a:lnTo>
                  <a:lnTo>
                    <a:pt x="174" y="1540"/>
                  </a:lnTo>
                  <a:lnTo>
                    <a:pt x="203" y="1491"/>
                  </a:lnTo>
                  <a:lnTo>
                    <a:pt x="232" y="1439"/>
                  </a:lnTo>
                  <a:lnTo>
                    <a:pt x="262" y="1386"/>
                  </a:lnTo>
                  <a:lnTo>
                    <a:pt x="290" y="1329"/>
                  </a:lnTo>
                  <a:lnTo>
                    <a:pt x="317" y="1271"/>
                  </a:lnTo>
                  <a:lnTo>
                    <a:pt x="344" y="1212"/>
                  </a:lnTo>
                  <a:lnTo>
                    <a:pt x="369" y="1151"/>
                  </a:lnTo>
                  <a:lnTo>
                    <a:pt x="392" y="1088"/>
                  </a:lnTo>
                  <a:lnTo>
                    <a:pt x="412" y="1025"/>
                  </a:lnTo>
                  <a:lnTo>
                    <a:pt x="430" y="961"/>
                  </a:lnTo>
                  <a:lnTo>
                    <a:pt x="446" y="896"/>
                  </a:lnTo>
                  <a:lnTo>
                    <a:pt x="458" y="831"/>
                  </a:lnTo>
                  <a:lnTo>
                    <a:pt x="467" y="766"/>
                  </a:lnTo>
                  <a:lnTo>
                    <a:pt x="471" y="701"/>
                  </a:lnTo>
                  <a:lnTo>
                    <a:pt x="472" y="635"/>
                  </a:lnTo>
                  <a:lnTo>
                    <a:pt x="464"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30" name="Freeform 9"/>
            <p:cNvSpPr>
              <a:spLocks/>
            </p:cNvSpPr>
            <p:nvPr/>
          </p:nvSpPr>
          <p:spPr bwMode="auto">
            <a:xfrm>
              <a:off x="3307518" y="2343150"/>
              <a:ext cx="2351087" cy="2365375"/>
            </a:xfrm>
            <a:custGeom>
              <a:avLst/>
              <a:gdLst/>
              <a:ahLst/>
              <a:cxnLst>
                <a:cxn ang="0">
                  <a:pos x="904" y="2"/>
                </a:cxn>
                <a:cxn ang="0">
                  <a:pos x="1015" y="7"/>
                </a:cxn>
                <a:cxn ang="0">
                  <a:pos x="1113" y="15"/>
                </a:cxn>
                <a:cxn ang="0">
                  <a:pos x="1195" y="24"/>
                </a:cxn>
                <a:cxn ang="0">
                  <a:pos x="1257" y="33"/>
                </a:cxn>
                <a:cxn ang="0">
                  <a:pos x="1335" y="173"/>
                </a:cxn>
                <a:cxn ang="0">
                  <a:pos x="1397" y="322"/>
                </a:cxn>
                <a:cxn ang="0">
                  <a:pos x="1443" y="480"/>
                </a:cxn>
                <a:cxn ang="0">
                  <a:pos x="1471" y="644"/>
                </a:cxn>
                <a:cxn ang="0">
                  <a:pos x="1481" y="813"/>
                </a:cxn>
                <a:cxn ang="0">
                  <a:pos x="1471" y="993"/>
                </a:cxn>
                <a:cxn ang="0">
                  <a:pos x="1438" y="1167"/>
                </a:cxn>
                <a:cxn ang="0">
                  <a:pos x="1388" y="1333"/>
                </a:cxn>
                <a:cxn ang="0">
                  <a:pos x="1318" y="1490"/>
                </a:cxn>
                <a:cxn ang="0">
                  <a:pos x="1294" y="1433"/>
                </a:cxn>
                <a:cxn ang="0">
                  <a:pos x="1261" y="1361"/>
                </a:cxn>
                <a:cxn ang="0">
                  <a:pos x="1220" y="1278"/>
                </a:cxn>
                <a:cxn ang="0">
                  <a:pos x="1171" y="1185"/>
                </a:cxn>
                <a:cxn ang="0">
                  <a:pos x="1114" y="1086"/>
                </a:cxn>
                <a:cxn ang="0">
                  <a:pos x="1049" y="983"/>
                </a:cxn>
                <a:cxn ang="0">
                  <a:pos x="976" y="880"/>
                </a:cxn>
                <a:cxn ang="0">
                  <a:pos x="896" y="780"/>
                </a:cxn>
                <a:cxn ang="0">
                  <a:pos x="807" y="684"/>
                </a:cxn>
                <a:cxn ang="0">
                  <a:pos x="712" y="598"/>
                </a:cxn>
                <a:cxn ang="0">
                  <a:pos x="609" y="522"/>
                </a:cxn>
                <a:cxn ang="0">
                  <a:pos x="0" y="177"/>
                </a:cxn>
                <a:cxn ang="0">
                  <a:pos x="122" y="118"/>
                </a:cxn>
                <a:cxn ang="0">
                  <a:pos x="250" y="72"/>
                </a:cxn>
                <a:cxn ang="0">
                  <a:pos x="383" y="39"/>
                </a:cxn>
                <a:cxn ang="0">
                  <a:pos x="518" y="18"/>
                </a:cxn>
                <a:cxn ang="0">
                  <a:pos x="652" y="5"/>
                </a:cxn>
                <a:cxn ang="0">
                  <a:pos x="781" y="1"/>
                </a:cxn>
              </a:cxnLst>
              <a:rect l="0" t="0" r="r" b="b"/>
              <a:pathLst>
                <a:path w="1481" h="1490">
                  <a:moveTo>
                    <a:pt x="844" y="0"/>
                  </a:moveTo>
                  <a:lnTo>
                    <a:pt x="904" y="2"/>
                  </a:lnTo>
                  <a:lnTo>
                    <a:pt x="961" y="4"/>
                  </a:lnTo>
                  <a:lnTo>
                    <a:pt x="1015" y="7"/>
                  </a:lnTo>
                  <a:lnTo>
                    <a:pt x="1066" y="11"/>
                  </a:lnTo>
                  <a:lnTo>
                    <a:pt x="1113" y="15"/>
                  </a:lnTo>
                  <a:lnTo>
                    <a:pt x="1157" y="20"/>
                  </a:lnTo>
                  <a:lnTo>
                    <a:pt x="1195" y="24"/>
                  </a:lnTo>
                  <a:lnTo>
                    <a:pt x="1229" y="29"/>
                  </a:lnTo>
                  <a:lnTo>
                    <a:pt x="1257" y="33"/>
                  </a:lnTo>
                  <a:lnTo>
                    <a:pt x="1299" y="102"/>
                  </a:lnTo>
                  <a:lnTo>
                    <a:pt x="1335" y="173"/>
                  </a:lnTo>
                  <a:lnTo>
                    <a:pt x="1368" y="247"/>
                  </a:lnTo>
                  <a:lnTo>
                    <a:pt x="1397" y="322"/>
                  </a:lnTo>
                  <a:lnTo>
                    <a:pt x="1422" y="400"/>
                  </a:lnTo>
                  <a:lnTo>
                    <a:pt x="1443" y="480"/>
                  </a:lnTo>
                  <a:lnTo>
                    <a:pt x="1460" y="561"/>
                  </a:lnTo>
                  <a:lnTo>
                    <a:pt x="1471" y="644"/>
                  </a:lnTo>
                  <a:lnTo>
                    <a:pt x="1479" y="728"/>
                  </a:lnTo>
                  <a:lnTo>
                    <a:pt x="1481" y="813"/>
                  </a:lnTo>
                  <a:lnTo>
                    <a:pt x="1479" y="904"/>
                  </a:lnTo>
                  <a:lnTo>
                    <a:pt x="1471" y="993"/>
                  </a:lnTo>
                  <a:lnTo>
                    <a:pt x="1457" y="1081"/>
                  </a:lnTo>
                  <a:lnTo>
                    <a:pt x="1438" y="1167"/>
                  </a:lnTo>
                  <a:lnTo>
                    <a:pt x="1415" y="1251"/>
                  </a:lnTo>
                  <a:lnTo>
                    <a:pt x="1388" y="1333"/>
                  </a:lnTo>
                  <a:lnTo>
                    <a:pt x="1355" y="1412"/>
                  </a:lnTo>
                  <a:lnTo>
                    <a:pt x="1318" y="1490"/>
                  </a:lnTo>
                  <a:lnTo>
                    <a:pt x="1307" y="1464"/>
                  </a:lnTo>
                  <a:lnTo>
                    <a:pt x="1294" y="1433"/>
                  </a:lnTo>
                  <a:lnTo>
                    <a:pt x="1279" y="1399"/>
                  </a:lnTo>
                  <a:lnTo>
                    <a:pt x="1261" y="1361"/>
                  </a:lnTo>
                  <a:lnTo>
                    <a:pt x="1241" y="1321"/>
                  </a:lnTo>
                  <a:lnTo>
                    <a:pt x="1220" y="1278"/>
                  </a:lnTo>
                  <a:lnTo>
                    <a:pt x="1197" y="1233"/>
                  </a:lnTo>
                  <a:lnTo>
                    <a:pt x="1171" y="1185"/>
                  </a:lnTo>
                  <a:lnTo>
                    <a:pt x="1143" y="1136"/>
                  </a:lnTo>
                  <a:lnTo>
                    <a:pt x="1114" y="1086"/>
                  </a:lnTo>
                  <a:lnTo>
                    <a:pt x="1083" y="1034"/>
                  </a:lnTo>
                  <a:lnTo>
                    <a:pt x="1049" y="983"/>
                  </a:lnTo>
                  <a:lnTo>
                    <a:pt x="1013" y="932"/>
                  </a:lnTo>
                  <a:lnTo>
                    <a:pt x="976" y="880"/>
                  </a:lnTo>
                  <a:lnTo>
                    <a:pt x="937" y="830"/>
                  </a:lnTo>
                  <a:lnTo>
                    <a:pt x="896" y="780"/>
                  </a:lnTo>
                  <a:lnTo>
                    <a:pt x="853" y="732"/>
                  </a:lnTo>
                  <a:lnTo>
                    <a:pt x="807" y="684"/>
                  </a:lnTo>
                  <a:lnTo>
                    <a:pt x="761" y="640"/>
                  </a:lnTo>
                  <a:lnTo>
                    <a:pt x="712" y="598"/>
                  </a:lnTo>
                  <a:lnTo>
                    <a:pt x="661" y="558"/>
                  </a:lnTo>
                  <a:lnTo>
                    <a:pt x="609" y="522"/>
                  </a:lnTo>
                  <a:lnTo>
                    <a:pt x="555" y="489"/>
                  </a:lnTo>
                  <a:lnTo>
                    <a:pt x="0" y="177"/>
                  </a:lnTo>
                  <a:lnTo>
                    <a:pt x="59" y="146"/>
                  </a:lnTo>
                  <a:lnTo>
                    <a:pt x="122" y="118"/>
                  </a:lnTo>
                  <a:lnTo>
                    <a:pt x="185" y="93"/>
                  </a:lnTo>
                  <a:lnTo>
                    <a:pt x="250" y="72"/>
                  </a:lnTo>
                  <a:lnTo>
                    <a:pt x="316" y="55"/>
                  </a:lnTo>
                  <a:lnTo>
                    <a:pt x="383" y="39"/>
                  </a:lnTo>
                  <a:lnTo>
                    <a:pt x="451" y="28"/>
                  </a:lnTo>
                  <a:lnTo>
                    <a:pt x="518" y="18"/>
                  </a:lnTo>
                  <a:lnTo>
                    <a:pt x="585" y="11"/>
                  </a:lnTo>
                  <a:lnTo>
                    <a:pt x="652" y="5"/>
                  </a:lnTo>
                  <a:lnTo>
                    <a:pt x="717" y="2"/>
                  </a:lnTo>
                  <a:lnTo>
                    <a:pt x="781" y="1"/>
                  </a:lnTo>
                  <a:lnTo>
                    <a:pt x="844"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31" name="Freeform 10"/>
            <p:cNvSpPr>
              <a:spLocks/>
            </p:cNvSpPr>
            <p:nvPr/>
          </p:nvSpPr>
          <p:spPr bwMode="auto">
            <a:xfrm>
              <a:off x="1348543" y="4127500"/>
              <a:ext cx="2852737" cy="1846263"/>
            </a:xfrm>
            <a:custGeom>
              <a:avLst/>
              <a:gdLst/>
              <a:ahLst/>
              <a:cxnLst>
                <a:cxn ang="0">
                  <a:pos x="1796" y="66"/>
                </a:cxn>
                <a:cxn ang="0">
                  <a:pos x="1783" y="196"/>
                </a:cxn>
                <a:cxn ang="0">
                  <a:pos x="1755" y="326"/>
                </a:cxn>
                <a:cxn ang="0">
                  <a:pos x="1717" y="453"/>
                </a:cxn>
                <a:cxn ang="0">
                  <a:pos x="1669" y="577"/>
                </a:cxn>
                <a:cxn ang="0">
                  <a:pos x="1615" y="694"/>
                </a:cxn>
                <a:cxn ang="0">
                  <a:pos x="1557" y="804"/>
                </a:cxn>
                <a:cxn ang="0">
                  <a:pos x="1499" y="905"/>
                </a:cxn>
                <a:cxn ang="0">
                  <a:pos x="1442" y="994"/>
                </a:cxn>
                <a:cxn ang="0">
                  <a:pos x="1390" y="1072"/>
                </a:cxn>
                <a:cxn ang="0">
                  <a:pos x="1345" y="1135"/>
                </a:cxn>
                <a:cxn ang="0">
                  <a:pos x="1285" y="1162"/>
                </a:cxn>
                <a:cxn ang="0">
                  <a:pos x="1152" y="1161"/>
                </a:cxn>
                <a:cxn ang="0">
                  <a:pos x="973" y="1138"/>
                </a:cxn>
                <a:cxn ang="0">
                  <a:pos x="802" y="1095"/>
                </a:cxn>
                <a:cxn ang="0">
                  <a:pos x="639" y="1033"/>
                </a:cxn>
                <a:cxn ang="0">
                  <a:pos x="486" y="953"/>
                </a:cxn>
                <a:cxn ang="0">
                  <a:pos x="345" y="855"/>
                </a:cxn>
                <a:cxn ang="0">
                  <a:pos x="215" y="743"/>
                </a:cxn>
                <a:cxn ang="0">
                  <a:pos x="99" y="616"/>
                </a:cxn>
                <a:cxn ang="0">
                  <a:pos x="0" y="476"/>
                </a:cxn>
                <a:cxn ang="0">
                  <a:pos x="39" y="481"/>
                </a:cxn>
                <a:cxn ang="0">
                  <a:pos x="99" y="487"/>
                </a:cxn>
                <a:cxn ang="0">
                  <a:pos x="178" y="494"/>
                </a:cxn>
                <a:cxn ang="0">
                  <a:pos x="272" y="500"/>
                </a:cxn>
                <a:cxn ang="0">
                  <a:pos x="379" y="502"/>
                </a:cxn>
                <a:cxn ang="0">
                  <a:pos x="496" y="501"/>
                </a:cxn>
                <a:cxn ang="0">
                  <a:pos x="620" y="493"/>
                </a:cxn>
                <a:cxn ang="0">
                  <a:pos x="748" y="479"/>
                </a:cxn>
                <a:cxn ang="0">
                  <a:pos x="879" y="457"/>
                </a:cxn>
                <a:cxn ang="0">
                  <a:pos x="1007" y="425"/>
                </a:cxn>
                <a:cxn ang="0">
                  <a:pos x="1132" y="382"/>
                </a:cxn>
                <a:cxn ang="0">
                  <a:pos x="1250" y="326"/>
                </a:cxn>
                <a:cxn ang="0">
                  <a:pos x="1268" y="316"/>
                </a:cxn>
                <a:cxn ang="0">
                  <a:pos x="1797" y="0"/>
                </a:cxn>
              </a:cxnLst>
              <a:rect l="0" t="0" r="r" b="b"/>
              <a:pathLst>
                <a:path w="1797" h="1163">
                  <a:moveTo>
                    <a:pt x="1797" y="0"/>
                  </a:moveTo>
                  <a:lnTo>
                    <a:pt x="1796" y="66"/>
                  </a:lnTo>
                  <a:lnTo>
                    <a:pt x="1792" y="131"/>
                  </a:lnTo>
                  <a:lnTo>
                    <a:pt x="1783" y="196"/>
                  </a:lnTo>
                  <a:lnTo>
                    <a:pt x="1771" y="261"/>
                  </a:lnTo>
                  <a:lnTo>
                    <a:pt x="1755" y="326"/>
                  </a:lnTo>
                  <a:lnTo>
                    <a:pt x="1737" y="390"/>
                  </a:lnTo>
                  <a:lnTo>
                    <a:pt x="1717" y="453"/>
                  </a:lnTo>
                  <a:lnTo>
                    <a:pt x="1694" y="516"/>
                  </a:lnTo>
                  <a:lnTo>
                    <a:pt x="1669" y="577"/>
                  </a:lnTo>
                  <a:lnTo>
                    <a:pt x="1642" y="636"/>
                  </a:lnTo>
                  <a:lnTo>
                    <a:pt x="1615" y="694"/>
                  </a:lnTo>
                  <a:lnTo>
                    <a:pt x="1587" y="751"/>
                  </a:lnTo>
                  <a:lnTo>
                    <a:pt x="1557" y="804"/>
                  </a:lnTo>
                  <a:lnTo>
                    <a:pt x="1528" y="856"/>
                  </a:lnTo>
                  <a:lnTo>
                    <a:pt x="1499" y="905"/>
                  </a:lnTo>
                  <a:lnTo>
                    <a:pt x="1470" y="952"/>
                  </a:lnTo>
                  <a:lnTo>
                    <a:pt x="1442" y="994"/>
                  </a:lnTo>
                  <a:lnTo>
                    <a:pt x="1415" y="1036"/>
                  </a:lnTo>
                  <a:lnTo>
                    <a:pt x="1390" y="1072"/>
                  </a:lnTo>
                  <a:lnTo>
                    <a:pt x="1366" y="1105"/>
                  </a:lnTo>
                  <a:lnTo>
                    <a:pt x="1345" y="1135"/>
                  </a:lnTo>
                  <a:lnTo>
                    <a:pt x="1325" y="1161"/>
                  </a:lnTo>
                  <a:lnTo>
                    <a:pt x="1285" y="1162"/>
                  </a:lnTo>
                  <a:lnTo>
                    <a:pt x="1244" y="1163"/>
                  </a:lnTo>
                  <a:lnTo>
                    <a:pt x="1152" y="1161"/>
                  </a:lnTo>
                  <a:lnTo>
                    <a:pt x="1062" y="1152"/>
                  </a:lnTo>
                  <a:lnTo>
                    <a:pt x="973" y="1138"/>
                  </a:lnTo>
                  <a:lnTo>
                    <a:pt x="887" y="1120"/>
                  </a:lnTo>
                  <a:lnTo>
                    <a:pt x="802" y="1095"/>
                  </a:lnTo>
                  <a:lnTo>
                    <a:pt x="719" y="1067"/>
                  </a:lnTo>
                  <a:lnTo>
                    <a:pt x="639" y="1033"/>
                  </a:lnTo>
                  <a:lnTo>
                    <a:pt x="561" y="995"/>
                  </a:lnTo>
                  <a:lnTo>
                    <a:pt x="486" y="953"/>
                  </a:lnTo>
                  <a:lnTo>
                    <a:pt x="413" y="906"/>
                  </a:lnTo>
                  <a:lnTo>
                    <a:pt x="345" y="855"/>
                  </a:lnTo>
                  <a:lnTo>
                    <a:pt x="278" y="801"/>
                  </a:lnTo>
                  <a:lnTo>
                    <a:pt x="215" y="743"/>
                  </a:lnTo>
                  <a:lnTo>
                    <a:pt x="156" y="681"/>
                  </a:lnTo>
                  <a:lnTo>
                    <a:pt x="99" y="616"/>
                  </a:lnTo>
                  <a:lnTo>
                    <a:pt x="48" y="547"/>
                  </a:lnTo>
                  <a:lnTo>
                    <a:pt x="0" y="476"/>
                  </a:lnTo>
                  <a:lnTo>
                    <a:pt x="16" y="478"/>
                  </a:lnTo>
                  <a:lnTo>
                    <a:pt x="39" y="481"/>
                  </a:lnTo>
                  <a:lnTo>
                    <a:pt x="66" y="484"/>
                  </a:lnTo>
                  <a:lnTo>
                    <a:pt x="99" y="487"/>
                  </a:lnTo>
                  <a:lnTo>
                    <a:pt x="137" y="491"/>
                  </a:lnTo>
                  <a:lnTo>
                    <a:pt x="178" y="494"/>
                  </a:lnTo>
                  <a:lnTo>
                    <a:pt x="223" y="497"/>
                  </a:lnTo>
                  <a:lnTo>
                    <a:pt x="272" y="500"/>
                  </a:lnTo>
                  <a:lnTo>
                    <a:pt x="324" y="501"/>
                  </a:lnTo>
                  <a:lnTo>
                    <a:pt x="379" y="502"/>
                  </a:lnTo>
                  <a:lnTo>
                    <a:pt x="436" y="502"/>
                  </a:lnTo>
                  <a:lnTo>
                    <a:pt x="496" y="501"/>
                  </a:lnTo>
                  <a:lnTo>
                    <a:pt x="558" y="498"/>
                  </a:lnTo>
                  <a:lnTo>
                    <a:pt x="620" y="493"/>
                  </a:lnTo>
                  <a:lnTo>
                    <a:pt x="683" y="487"/>
                  </a:lnTo>
                  <a:lnTo>
                    <a:pt x="748" y="479"/>
                  </a:lnTo>
                  <a:lnTo>
                    <a:pt x="814" y="469"/>
                  </a:lnTo>
                  <a:lnTo>
                    <a:pt x="879" y="457"/>
                  </a:lnTo>
                  <a:lnTo>
                    <a:pt x="943" y="443"/>
                  </a:lnTo>
                  <a:lnTo>
                    <a:pt x="1007" y="425"/>
                  </a:lnTo>
                  <a:lnTo>
                    <a:pt x="1070" y="405"/>
                  </a:lnTo>
                  <a:lnTo>
                    <a:pt x="1132" y="382"/>
                  </a:lnTo>
                  <a:lnTo>
                    <a:pt x="1192" y="355"/>
                  </a:lnTo>
                  <a:lnTo>
                    <a:pt x="1250" y="326"/>
                  </a:lnTo>
                  <a:lnTo>
                    <a:pt x="1251" y="326"/>
                  </a:lnTo>
                  <a:lnTo>
                    <a:pt x="1268" y="316"/>
                  </a:lnTo>
                  <a:lnTo>
                    <a:pt x="1291" y="302"/>
                  </a:lnTo>
                  <a:lnTo>
                    <a:pt x="1797"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46" name="Freeform 11"/>
            <p:cNvSpPr>
              <a:spLocks/>
            </p:cNvSpPr>
            <p:nvPr/>
          </p:nvSpPr>
          <p:spPr bwMode="auto">
            <a:xfrm>
              <a:off x="988181" y="2549525"/>
              <a:ext cx="2344737" cy="2374900"/>
            </a:xfrm>
            <a:custGeom>
              <a:avLst/>
              <a:gdLst/>
              <a:ahLst/>
              <a:cxnLst>
                <a:cxn ang="0">
                  <a:pos x="177" y="22"/>
                </a:cxn>
                <a:cxn ang="0">
                  <a:pos x="201" y="78"/>
                </a:cxn>
                <a:cxn ang="0">
                  <a:pos x="234" y="150"/>
                </a:cxn>
                <a:cxn ang="0">
                  <a:pos x="274" y="232"/>
                </a:cxn>
                <a:cxn ang="0">
                  <a:pos x="322" y="323"/>
                </a:cxn>
                <a:cxn ang="0">
                  <a:pos x="378" y="420"/>
                </a:cxn>
                <a:cxn ang="0">
                  <a:pos x="442" y="520"/>
                </a:cxn>
                <a:cxn ang="0">
                  <a:pos x="514" y="621"/>
                </a:cxn>
                <a:cxn ang="0">
                  <a:pos x="592" y="720"/>
                </a:cxn>
                <a:cxn ang="0">
                  <a:pos x="678" y="814"/>
                </a:cxn>
                <a:cxn ang="0">
                  <a:pos x="771" y="900"/>
                </a:cxn>
                <a:cxn ang="0">
                  <a:pos x="871" y="976"/>
                </a:cxn>
                <a:cxn ang="0">
                  <a:pos x="1477" y="1320"/>
                </a:cxn>
                <a:cxn ang="0">
                  <a:pos x="1359" y="1376"/>
                </a:cxn>
                <a:cxn ang="0">
                  <a:pos x="1234" y="1419"/>
                </a:cxn>
                <a:cxn ang="0">
                  <a:pos x="1106" y="1451"/>
                </a:cxn>
                <a:cxn ang="0">
                  <a:pos x="975" y="1473"/>
                </a:cxn>
                <a:cxn ang="0">
                  <a:pos x="847" y="1487"/>
                </a:cxn>
                <a:cxn ang="0">
                  <a:pos x="723" y="1495"/>
                </a:cxn>
                <a:cxn ang="0">
                  <a:pos x="606" y="1496"/>
                </a:cxn>
                <a:cxn ang="0">
                  <a:pos x="499" y="1494"/>
                </a:cxn>
                <a:cxn ang="0">
                  <a:pos x="405" y="1488"/>
                </a:cxn>
                <a:cxn ang="0">
                  <a:pos x="326" y="1481"/>
                </a:cxn>
                <a:cxn ang="0">
                  <a:pos x="266" y="1475"/>
                </a:cxn>
                <a:cxn ang="0">
                  <a:pos x="227" y="1470"/>
                </a:cxn>
                <a:cxn ang="0">
                  <a:pos x="148" y="1328"/>
                </a:cxn>
                <a:cxn ang="0">
                  <a:pos x="85" y="1178"/>
                </a:cxn>
                <a:cxn ang="0">
                  <a:pos x="38" y="1019"/>
                </a:cxn>
                <a:cxn ang="0">
                  <a:pos x="10" y="854"/>
                </a:cxn>
                <a:cxn ang="0">
                  <a:pos x="0" y="683"/>
                </a:cxn>
                <a:cxn ang="0">
                  <a:pos x="11" y="501"/>
                </a:cxn>
                <a:cxn ang="0">
                  <a:pos x="44" y="326"/>
                </a:cxn>
                <a:cxn ang="0">
                  <a:pos x="96" y="158"/>
                </a:cxn>
                <a:cxn ang="0">
                  <a:pos x="168" y="0"/>
                </a:cxn>
              </a:cxnLst>
              <a:rect l="0" t="0" r="r" b="b"/>
              <a:pathLst>
                <a:path w="1477" h="1496">
                  <a:moveTo>
                    <a:pt x="168" y="0"/>
                  </a:moveTo>
                  <a:lnTo>
                    <a:pt x="177" y="22"/>
                  </a:lnTo>
                  <a:lnTo>
                    <a:pt x="188" y="48"/>
                  </a:lnTo>
                  <a:lnTo>
                    <a:pt x="201" y="78"/>
                  </a:lnTo>
                  <a:lnTo>
                    <a:pt x="216" y="112"/>
                  </a:lnTo>
                  <a:lnTo>
                    <a:pt x="234" y="150"/>
                  </a:lnTo>
                  <a:lnTo>
                    <a:pt x="252" y="190"/>
                  </a:lnTo>
                  <a:lnTo>
                    <a:pt x="274" y="232"/>
                  </a:lnTo>
                  <a:lnTo>
                    <a:pt x="297" y="276"/>
                  </a:lnTo>
                  <a:lnTo>
                    <a:pt x="322" y="323"/>
                  </a:lnTo>
                  <a:lnTo>
                    <a:pt x="350" y="371"/>
                  </a:lnTo>
                  <a:lnTo>
                    <a:pt x="378" y="420"/>
                  </a:lnTo>
                  <a:lnTo>
                    <a:pt x="409" y="470"/>
                  </a:lnTo>
                  <a:lnTo>
                    <a:pt x="442" y="520"/>
                  </a:lnTo>
                  <a:lnTo>
                    <a:pt x="477" y="571"/>
                  </a:lnTo>
                  <a:lnTo>
                    <a:pt x="514" y="621"/>
                  </a:lnTo>
                  <a:lnTo>
                    <a:pt x="552" y="671"/>
                  </a:lnTo>
                  <a:lnTo>
                    <a:pt x="592" y="720"/>
                  </a:lnTo>
                  <a:lnTo>
                    <a:pt x="634" y="768"/>
                  </a:lnTo>
                  <a:lnTo>
                    <a:pt x="678" y="814"/>
                  </a:lnTo>
                  <a:lnTo>
                    <a:pt x="724" y="858"/>
                  </a:lnTo>
                  <a:lnTo>
                    <a:pt x="771" y="900"/>
                  </a:lnTo>
                  <a:lnTo>
                    <a:pt x="820" y="939"/>
                  </a:lnTo>
                  <a:lnTo>
                    <a:pt x="871" y="976"/>
                  </a:lnTo>
                  <a:lnTo>
                    <a:pt x="924" y="1009"/>
                  </a:lnTo>
                  <a:lnTo>
                    <a:pt x="1477" y="1320"/>
                  </a:lnTo>
                  <a:lnTo>
                    <a:pt x="1419" y="1349"/>
                  </a:lnTo>
                  <a:lnTo>
                    <a:pt x="1359" y="1376"/>
                  </a:lnTo>
                  <a:lnTo>
                    <a:pt x="1297" y="1399"/>
                  </a:lnTo>
                  <a:lnTo>
                    <a:pt x="1234" y="1419"/>
                  </a:lnTo>
                  <a:lnTo>
                    <a:pt x="1170" y="1437"/>
                  </a:lnTo>
                  <a:lnTo>
                    <a:pt x="1106" y="1451"/>
                  </a:lnTo>
                  <a:lnTo>
                    <a:pt x="1041" y="1463"/>
                  </a:lnTo>
                  <a:lnTo>
                    <a:pt x="975" y="1473"/>
                  </a:lnTo>
                  <a:lnTo>
                    <a:pt x="910" y="1481"/>
                  </a:lnTo>
                  <a:lnTo>
                    <a:pt x="847" y="1487"/>
                  </a:lnTo>
                  <a:lnTo>
                    <a:pt x="785" y="1492"/>
                  </a:lnTo>
                  <a:lnTo>
                    <a:pt x="723" y="1495"/>
                  </a:lnTo>
                  <a:lnTo>
                    <a:pt x="663" y="1496"/>
                  </a:lnTo>
                  <a:lnTo>
                    <a:pt x="606" y="1496"/>
                  </a:lnTo>
                  <a:lnTo>
                    <a:pt x="551" y="1495"/>
                  </a:lnTo>
                  <a:lnTo>
                    <a:pt x="499" y="1494"/>
                  </a:lnTo>
                  <a:lnTo>
                    <a:pt x="450" y="1491"/>
                  </a:lnTo>
                  <a:lnTo>
                    <a:pt x="405" y="1488"/>
                  </a:lnTo>
                  <a:lnTo>
                    <a:pt x="364" y="1485"/>
                  </a:lnTo>
                  <a:lnTo>
                    <a:pt x="326" y="1481"/>
                  </a:lnTo>
                  <a:lnTo>
                    <a:pt x="293" y="1478"/>
                  </a:lnTo>
                  <a:lnTo>
                    <a:pt x="266" y="1475"/>
                  </a:lnTo>
                  <a:lnTo>
                    <a:pt x="243" y="1472"/>
                  </a:lnTo>
                  <a:lnTo>
                    <a:pt x="227" y="1470"/>
                  </a:lnTo>
                  <a:lnTo>
                    <a:pt x="186" y="1400"/>
                  </a:lnTo>
                  <a:lnTo>
                    <a:pt x="148" y="1328"/>
                  </a:lnTo>
                  <a:lnTo>
                    <a:pt x="114" y="1254"/>
                  </a:lnTo>
                  <a:lnTo>
                    <a:pt x="85" y="1178"/>
                  </a:lnTo>
                  <a:lnTo>
                    <a:pt x="60" y="1100"/>
                  </a:lnTo>
                  <a:lnTo>
                    <a:pt x="38" y="1019"/>
                  </a:lnTo>
                  <a:lnTo>
                    <a:pt x="21" y="937"/>
                  </a:lnTo>
                  <a:lnTo>
                    <a:pt x="10" y="854"/>
                  </a:lnTo>
                  <a:lnTo>
                    <a:pt x="3" y="769"/>
                  </a:lnTo>
                  <a:lnTo>
                    <a:pt x="0" y="683"/>
                  </a:lnTo>
                  <a:lnTo>
                    <a:pt x="3" y="592"/>
                  </a:lnTo>
                  <a:lnTo>
                    <a:pt x="11" y="501"/>
                  </a:lnTo>
                  <a:lnTo>
                    <a:pt x="25" y="412"/>
                  </a:lnTo>
                  <a:lnTo>
                    <a:pt x="44" y="326"/>
                  </a:lnTo>
                  <a:lnTo>
                    <a:pt x="68" y="241"/>
                  </a:lnTo>
                  <a:lnTo>
                    <a:pt x="96" y="158"/>
                  </a:lnTo>
                  <a:lnTo>
                    <a:pt x="129" y="77"/>
                  </a:lnTo>
                  <a:lnTo>
                    <a:pt x="168"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47" name="Freeform 12"/>
            <p:cNvSpPr>
              <a:spLocks/>
            </p:cNvSpPr>
            <p:nvPr/>
          </p:nvSpPr>
          <p:spPr bwMode="auto">
            <a:xfrm>
              <a:off x="2440743" y="2624137"/>
              <a:ext cx="1760537" cy="2020888"/>
            </a:xfrm>
            <a:custGeom>
              <a:avLst/>
              <a:gdLst/>
              <a:ahLst/>
              <a:cxnLst>
                <a:cxn ang="0">
                  <a:pos x="546" y="0"/>
                </a:cxn>
                <a:cxn ang="0">
                  <a:pos x="1101" y="312"/>
                </a:cxn>
                <a:cxn ang="0">
                  <a:pos x="1109" y="947"/>
                </a:cxn>
                <a:cxn ang="0">
                  <a:pos x="603" y="1249"/>
                </a:cxn>
                <a:cxn ang="0">
                  <a:pos x="580" y="1263"/>
                </a:cxn>
                <a:cxn ang="0">
                  <a:pos x="562" y="1273"/>
                </a:cxn>
                <a:cxn ang="0">
                  <a:pos x="9" y="962"/>
                </a:cxn>
                <a:cxn ang="0">
                  <a:pos x="1" y="345"/>
                </a:cxn>
                <a:cxn ang="0">
                  <a:pos x="0" y="327"/>
                </a:cxn>
                <a:cxn ang="0">
                  <a:pos x="0" y="326"/>
                </a:cxn>
                <a:cxn ang="0">
                  <a:pos x="532" y="9"/>
                </a:cxn>
                <a:cxn ang="0">
                  <a:pos x="535" y="7"/>
                </a:cxn>
                <a:cxn ang="0">
                  <a:pos x="538" y="5"/>
                </a:cxn>
                <a:cxn ang="0">
                  <a:pos x="543" y="3"/>
                </a:cxn>
                <a:cxn ang="0">
                  <a:pos x="546" y="0"/>
                </a:cxn>
              </a:cxnLst>
              <a:rect l="0" t="0" r="r" b="b"/>
              <a:pathLst>
                <a:path w="1109" h="1273">
                  <a:moveTo>
                    <a:pt x="546" y="0"/>
                  </a:moveTo>
                  <a:lnTo>
                    <a:pt x="1101" y="312"/>
                  </a:lnTo>
                  <a:lnTo>
                    <a:pt x="1109" y="947"/>
                  </a:lnTo>
                  <a:lnTo>
                    <a:pt x="603" y="1249"/>
                  </a:lnTo>
                  <a:lnTo>
                    <a:pt x="580" y="1263"/>
                  </a:lnTo>
                  <a:lnTo>
                    <a:pt x="562" y="1273"/>
                  </a:lnTo>
                  <a:lnTo>
                    <a:pt x="9" y="962"/>
                  </a:lnTo>
                  <a:lnTo>
                    <a:pt x="1" y="345"/>
                  </a:lnTo>
                  <a:lnTo>
                    <a:pt x="0" y="327"/>
                  </a:lnTo>
                  <a:lnTo>
                    <a:pt x="0" y="326"/>
                  </a:lnTo>
                  <a:lnTo>
                    <a:pt x="532" y="9"/>
                  </a:lnTo>
                  <a:lnTo>
                    <a:pt x="535" y="7"/>
                  </a:lnTo>
                  <a:lnTo>
                    <a:pt x="538" y="5"/>
                  </a:lnTo>
                  <a:lnTo>
                    <a:pt x="543" y="3"/>
                  </a:lnTo>
                  <a:lnTo>
                    <a:pt x="546"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48" name="Freeform 47"/>
            <p:cNvSpPr/>
            <p:nvPr/>
          </p:nvSpPr>
          <p:spPr>
            <a:xfrm>
              <a:off x="3307893" y="2582902"/>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79539" y="963082"/>
                    <a:pt x="1430339" y="1022349"/>
                  </a:cubicBezTo>
                  <a:cubicBezTo>
                    <a:pt x="1481139" y="1081616"/>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49" name="Freeform 48"/>
            <p:cNvSpPr/>
            <p:nvPr/>
          </p:nvSpPr>
          <p:spPr>
            <a:xfrm rot="18022023">
              <a:off x="2798889" y="1670357"/>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1412 w 2142067"/>
                <a:gd name="connsiteY5" fmla="*/ 101613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90612" y="956863"/>
                    <a:pt x="1441412" y="1016130"/>
                  </a:cubicBezTo>
                  <a:cubicBezTo>
                    <a:pt x="1492212" y="107539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50" name="Freeform 49"/>
            <p:cNvSpPr/>
            <p:nvPr/>
          </p:nvSpPr>
          <p:spPr>
            <a:xfrm rot="14386822">
              <a:off x="1748013" y="1643900"/>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1412 w 2142067"/>
                <a:gd name="connsiteY5" fmla="*/ 101613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90612" y="956863"/>
                    <a:pt x="1441412" y="1016130"/>
                  </a:cubicBezTo>
                  <a:cubicBezTo>
                    <a:pt x="1492212" y="107539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52" name="Freeform 51"/>
            <p:cNvSpPr/>
            <p:nvPr/>
          </p:nvSpPr>
          <p:spPr>
            <a:xfrm rot="10800000">
              <a:off x="1203928" y="2544799"/>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1412 w 2142067"/>
                <a:gd name="connsiteY5" fmla="*/ 101613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90612" y="956863"/>
                    <a:pt x="1441412" y="1016130"/>
                  </a:cubicBezTo>
                  <a:cubicBezTo>
                    <a:pt x="1492212" y="107539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59" name="Freeform 58"/>
            <p:cNvSpPr/>
            <p:nvPr/>
          </p:nvSpPr>
          <p:spPr>
            <a:xfrm rot="7159256">
              <a:off x="1710292" y="3457050"/>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1412 w 2142067"/>
                <a:gd name="connsiteY5" fmla="*/ 101613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90612" y="956863"/>
                    <a:pt x="1441412" y="1016130"/>
                  </a:cubicBezTo>
                  <a:cubicBezTo>
                    <a:pt x="1492212" y="107539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60" name="Freeform 59"/>
            <p:cNvSpPr/>
            <p:nvPr/>
          </p:nvSpPr>
          <p:spPr>
            <a:xfrm rot="3540000">
              <a:off x="2760692" y="3480844"/>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0151 w 2142067"/>
                <a:gd name="connsiteY5" fmla="*/ 100602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89351" y="946753"/>
                    <a:pt x="1440151" y="1006020"/>
                  </a:cubicBezTo>
                  <a:cubicBezTo>
                    <a:pt x="1490951" y="106528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81" name="TextBox 80"/>
            <p:cNvSpPr txBox="1"/>
            <p:nvPr/>
          </p:nvSpPr>
          <p:spPr>
            <a:xfrm>
              <a:off x="3190782" y="1511867"/>
              <a:ext cx="533400" cy="400109"/>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lumMod val="65000"/>
                      <a:lumOff val="35000"/>
                    </a:prstClr>
                  </a:solidFill>
                  <a:latin typeface="Arial Narrow"/>
                  <a:cs typeface="Arial Narrow"/>
                </a:rPr>
                <a:t>01</a:t>
              </a:r>
            </a:p>
          </p:txBody>
        </p:sp>
        <p:sp>
          <p:nvSpPr>
            <p:cNvPr id="79" name="TextBox 78"/>
            <p:cNvSpPr txBox="1"/>
            <p:nvPr/>
          </p:nvSpPr>
          <p:spPr>
            <a:xfrm>
              <a:off x="3964062" y="2514135"/>
              <a:ext cx="533400" cy="400109"/>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lumMod val="65000"/>
                      <a:lumOff val="35000"/>
                    </a:prstClr>
                  </a:solidFill>
                  <a:latin typeface="Arial Narrow"/>
                  <a:cs typeface="Arial Narrow"/>
                </a:rPr>
                <a:t>02</a:t>
              </a:r>
            </a:p>
          </p:txBody>
        </p:sp>
        <p:sp>
          <p:nvSpPr>
            <p:cNvPr id="65" name="TextBox 64"/>
            <p:cNvSpPr txBox="1"/>
            <p:nvPr/>
          </p:nvSpPr>
          <p:spPr>
            <a:xfrm>
              <a:off x="4409982" y="3733335"/>
              <a:ext cx="533400" cy="400109"/>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white"/>
                  </a:solidFill>
                  <a:latin typeface="Arial Narrow"/>
                  <a:cs typeface="Arial Narrow"/>
                </a:rPr>
                <a:t>03</a:t>
              </a:r>
            </a:p>
          </p:txBody>
        </p:sp>
        <p:sp>
          <p:nvSpPr>
            <p:cNvPr id="68" name="TextBox 67"/>
            <p:cNvSpPr txBox="1"/>
            <p:nvPr/>
          </p:nvSpPr>
          <p:spPr>
            <a:xfrm>
              <a:off x="3430662" y="4723935"/>
              <a:ext cx="533400" cy="400109"/>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lumMod val="65000"/>
                      <a:lumOff val="35000"/>
                    </a:prstClr>
                  </a:solidFill>
                  <a:latin typeface="Arial Narrow"/>
                  <a:cs typeface="Arial Narrow"/>
                </a:rPr>
                <a:t>04</a:t>
              </a:r>
            </a:p>
          </p:txBody>
        </p:sp>
        <p:sp>
          <p:nvSpPr>
            <p:cNvPr id="71" name="TextBox 70"/>
            <p:cNvSpPr txBox="1"/>
            <p:nvPr/>
          </p:nvSpPr>
          <p:spPr>
            <a:xfrm>
              <a:off x="1144662" y="3340667"/>
              <a:ext cx="533400" cy="400109"/>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lumMod val="65000"/>
                      <a:lumOff val="35000"/>
                    </a:prstClr>
                  </a:solidFill>
                  <a:latin typeface="Arial Narrow"/>
                  <a:cs typeface="Arial Narrow"/>
                </a:rPr>
                <a:t>05</a:t>
              </a:r>
            </a:p>
          </p:txBody>
        </p:sp>
        <p:sp>
          <p:nvSpPr>
            <p:cNvPr id="74" name="TextBox 73"/>
            <p:cNvSpPr txBox="1"/>
            <p:nvPr/>
          </p:nvSpPr>
          <p:spPr>
            <a:xfrm>
              <a:off x="2059062" y="1904535"/>
              <a:ext cx="533400" cy="400109"/>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lumMod val="65000"/>
                      <a:lumOff val="35000"/>
                    </a:prstClr>
                  </a:solidFill>
                  <a:latin typeface="Arial Narrow"/>
                  <a:cs typeface="Arial Narrow"/>
                </a:rPr>
                <a:t>06</a:t>
              </a:r>
            </a:p>
          </p:txBody>
        </p:sp>
      </p:grpSp>
      <p:sp>
        <p:nvSpPr>
          <p:cNvPr id="86" name="TextBox 85"/>
          <p:cNvSpPr txBox="1"/>
          <p:nvPr/>
        </p:nvSpPr>
        <p:spPr>
          <a:xfrm>
            <a:off x="4449242" y="1361913"/>
            <a:ext cx="4392680" cy="2354491"/>
          </a:xfrm>
          <a:prstGeom prst="rect">
            <a:avLst/>
          </a:prstGeom>
          <a:noFill/>
        </p:spPr>
        <p:txBody>
          <a:bodyPr wrap="square" rtlCol="0">
            <a:spAutoFit/>
          </a:bodyPr>
          <a:lstStyle/>
          <a:p>
            <a:pPr defTabSz="685800" eaLnBrk="1" fontAlgn="auto" hangingPunct="1">
              <a:spcBef>
                <a:spcPts val="0"/>
              </a:spcBef>
              <a:spcAft>
                <a:spcPts val="0"/>
              </a:spcAft>
            </a:pPr>
            <a:r>
              <a:rPr lang="en-US" sz="2100" dirty="0">
                <a:solidFill>
                  <a:prstClr val="black">
                    <a:lumMod val="65000"/>
                    <a:lumOff val="35000"/>
                  </a:prstClr>
                </a:solidFill>
                <a:latin typeface="Arial" pitchFamily="34" charset="0"/>
                <a:cs typeface="Arial" pitchFamily="34" charset="0"/>
              </a:rPr>
              <a:t>Technical Challenges</a:t>
            </a:r>
            <a:endParaRPr lang="en-US" sz="2100" dirty="0">
              <a:solidFill>
                <a:srgbClr val="D94288">
                  <a:lumMod val="75000"/>
                </a:srgbClr>
              </a:solidFill>
              <a:latin typeface="Arial" pitchFamily="34" charset="0"/>
              <a:cs typeface="Arial" pitchFamily="34" charset="0"/>
            </a:endParaRPr>
          </a:p>
          <a:p>
            <a:pPr marL="342900" indent="-342900" defTabSz="685800" eaLnBrk="1" fontAlgn="auto" hangingPunct="1">
              <a:spcBef>
                <a:spcPts val="0"/>
              </a:spcBef>
              <a:spcAft>
                <a:spcPts val="0"/>
              </a:spcAft>
              <a:buFont typeface="Arial" panose="020B0604020202020204" pitchFamily="34" charset="0"/>
              <a:buChar char="•"/>
            </a:pPr>
            <a:r>
              <a:rPr lang="en-US" sz="2100" dirty="0">
                <a:solidFill>
                  <a:srgbClr val="D94288">
                    <a:lumMod val="75000"/>
                  </a:srgbClr>
                </a:solidFill>
                <a:latin typeface="Arial" pitchFamily="34" charset="0"/>
                <a:cs typeface="Arial" pitchFamily="34" charset="0"/>
              </a:rPr>
              <a:t>High Availability </a:t>
            </a:r>
          </a:p>
          <a:p>
            <a:pPr marL="342900" indent="-342900" defTabSz="685800" eaLnBrk="1" fontAlgn="auto" hangingPunct="1">
              <a:spcBef>
                <a:spcPts val="0"/>
              </a:spcBef>
              <a:spcAft>
                <a:spcPts val="0"/>
              </a:spcAft>
              <a:buFont typeface="Arial" panose="020B0604020202020204" pitchFamily="34" charset="0"/>
              <a:buChar char="•"/>
            </a:pPr>
            <a:r>
              <a:rPr lang="en-US" sz="2100" dirty="0">
                <a:solidFill>
                  <a:srgbClr val="D94288">
                    <a:lumMod val="75000"/>
                  </a:srgbClr>
                </a:solidFill>
                <a:latin typeface="Arial" pitchFamily="34" charset="0"/>
                <a:cs typeface="Arial" pitchFamily="34" charset="0"/>
              </a:rPr>
              <a:t>Scaling up your technology for more users</a:t>
            </a:r>
          </a:p>
          <a:p>
            <a:pPr marL="342900" indent="-342900" defTabSz="685800" eaLnBrk="1" fontAlgn="auto" hangingPunct="1">
              <a:spcBef>
                <a:spcPts val="0"/>
              </a:spcBef>
              <a:spcAft>
                <a:spcPts val="0"/>
              </a:spcAft>
              <a:buFont typeface="Arial" panose="020B0604020202020204" pitchFamily="34" charset="0"/>
              <a:buChar char="•"/>
            </a:pPr>
            <a:r>
              <a:rPr lang="en-US" sz="2100" dirty="0">
                <a:solidFill>
                  <a:srgbClr val="D94288">
                    <a:lumMod val="75000"/>
                  </a:srgbClr>
                </a:solidFill>
                <a:latin typeface="Arial" pitchFamily="34" charset="0"/>
                <a:cs typeface="Arial" pitchFamily="34" charset="0"/>
              </a:rPr>
              <a:t>Monitoring</a:t>
            </a:r>
          </a:p>
          <a:p>
            <a:pPr marL="342900" indent="-342900" defTabSz="685800" eaLnBrk="1" fontAlgn="auto" hangingPunct="1">
              <a:spcBef>
                <a:spcPts val="0"/>
              </a:spcBef>
              <a:spcAft>
                <a:spcPts val="0"/>
              </a:spcAft>
              <a:buFont typeface="Arial" panose="020B0604020202020204" pitchFamily="34" charset="0"/>
              <a:buChar char="•"/>
            </a:pPr>
            <a:r>
              <a:rPr lang="en-US" sz="2100" dirty="0">
                <a:solidFill>
                  <a:srgbClr val="D94288">
                    <a:lumMod val="75000"/>
                  </a:srgbClr>
                </a:solidFill>
                <a:latin typeface="Arial" pitchFamily="34" charset="0"/>
                <a:cs typeface="Arial" pitchFamily="34" charset="0"/>
              </a:rPr>
              <a:t>Loss of key tech people; Onboarding new developers</a:t>
            </a:r>
          </a:p>
        </p:txBody>
      </p:sp>
      <p:sp>
        <p:nvSpPr>
          <p:cNvPr id="44" name="TextBox 43">
            <a:extLst>
              <a:ext uri="{FF2B5EF4-FFF2-40B4-BE49-F238E27FC236}">
                <a16:creationId xmlns:a16="http://schemas.microsoft.com/office/drawing/2014/main" xmlns="" id="{CEAB1BC6-A825-FC4D-BB13-94BDDB9071DC}"/>
              </a:ext>
            </a:extLst>
          </p:cNvPr>
          <p:cNvSpPr txBox="1"/>
          <p:nvPr/>
        </p:nvSpPr>
        <p:spPr>
          <a:xfrm>
            <a:off x="1656085" y="2433137"/>
            <a:ext cx="1611182" cy="646331"/>
          </a:xfrm>
          <a:prstGeom prst="rect">
            <a:avLst/>
          </a:prstGeom>
          <a:noFill/>
        </p:spPr>
        <p:txBody>
          <a:bodyPr wrap="square" rtlCol="0">
            <a:spAutoFit/>
          </a:bodyPr>
          <a:lstStyle/>
          <a:p>
            <a:pPr algn="ctr" defTabSz="685800" eaLnBrk="1" fontAlgn="auto" hangingPunct="1">
              <a:spcBef>
                <a:spcPts val="0"/>
              </a:spcBef>
              <a:spcAft>
                <a:spcPts val="0"/>
              </a:spcAft>
            </a:pPr>
            <a:r>
              <a:rPr lang="en-US" sz="1800" dirty="0">
                <a:solidFill>
                  <a:prstClr val="black"/>
                </a:solidFill>
                <a:latin typeface="Arial Narrow"/>
                <a:cs typeface="Arial Narrow"/>
              </a:rPr>
              <a:t>Gateway Lifecycle</a:t>
            </a:r>
          </a:p>
        </p:txBody>
      </p:sp>
      <p:sp>
        <p:nvSpPr>
          <p:cNvPr id="51" name="TextBox 50">
            <a:extLst>
              <a:ext uri="{FF2B5EF4-FFF2-40B4-BE49-F238E27FC236}">
                <a16:creationId xmlns:a16="http://schemas.microsoft.com/office/drawing/2014/main" xmlns="" id="{98E36B61-D10B-284F-B260-3838A531F2CD}"/>
              </a:ext>
            </a:extLst>
          </p:cNvPr>
          <p:cNvSpPr txBox="1"/>
          <p:nvPr/>
        </p:nvSpPr>
        <p:spPr>
          <a:xfrm>
            <a:off x="2153464" y="1409355"/>
            <a:ext cx="1500338" cy="300082"/>
          </a:xfrm>
          <a:prstGeom prst="rect">
            <a:avLst/>
          </a:prstGeom>
          <a:noFill/>
        </p:spPr>
        <p:txBody>
          <a:bodyPr wrap="square" rtlCol="0">
            <a:spAutoFit/>
          </a:bodyPr>
          <a:lstStyle/>
          <a:p>
            <a:pPr defTabSz="685800" eaLnBrk="1" fontAlgn="auto" hangingPunct="1">
              <a:spcBef>
                <a:spcPts val="0"/>
              </a:spcBef>
              <a:spcAft>
                <a:spcPts val="0"/>
              </a:spcAft>
            </a:pPr>
            <a:r>
              <a:rPr lang="en-US" sz="1350" b="1" dirty="0">
                <a:solidFill>
                  <a:srgbClr val="595959"/>
                </a:solidFill>
                <a:latin typeface="Arial Narrow"/>
                <a:cs typeface="Arial Narrow"/>
              </a:rPr>
              <a:t>Project Initiation</a:t>
            </a:r>
          </a:p>
        </p:txBody>
      </p:sp>
      <p:sp>
        <p:nvSpPr>
          <p:cNvPr id="53" name="TextBox 52">
            <a:extLst>
              <a:ext uri="{FF2B5EF4-FFF2-40B4-BE49-F238E27FC236}">
                <a16:creationId xmlns:a16="http://schemas.microsoft.com/office/drawing/2014/main" xmlns="" id="{7BB92B5A-639F-424A-A8E0-4B0995725077}"/>
              </a:ext>
            </a:extLst>
          </p:cNvPr>
          <p:cNvSpPr txBox="1"/>
          <p:nvPr/>
        </p:nvSpPr>
        <p:spPr>
          <a:xfrm>
            <a:off x="3184982" y="2071926"/>
            <a:ext cx="1092980" cy="300082"/>
          </a:xfrm>
          <a:prstGeom prst="rect">
            <a:avLst/>
          </a:prstGeom>
          <a:noFill/>
        </p:spPr>
        <p:txBody>
          <a:bodyPr wrap="square" rtlCol="0">
            <a:spAutoFit/>
          </a:bodyPr>
          <a:lstStyle/>
          <a:p>
            <a:pPr defTabSz="685800" eaLnBrk="1" fontAlgn="auto" hangingPunct="1">
              <a:spcBef>
                <a:spcPts val="0"/>
              </a:spcBef>
              <a:spcAft>
                <a:spcPts val="0"/>
              </a:spcAft>
            </a:pPr>
            <a:r>
              <a:rPr lang="en-US" sz="1350" b="1" dirty="0">
                <a:solidFill>
                  <a:srgbClr val="595959"/>
                </a:solidFill>
                <a:latin typeface="Arial Narrow"/>
                <a:cs typeface="Arial Narrow"/>
              </a:rPr>
              <a:t>Prototyping</a:t>
            </a:r>
            <a:endParaRPr lang="en-US" sz="900" b="1" dirty="0">
              <a:solidFill>
                <a:srgbClr val="595959"/>
              </a:solidFill>
              <a:latin typeface="Arial Narrow"/>
              <a:cs typeface="Arial Narrow"/>
            </a:endParaRPr>
          </a:p>
        </p:txBody>
      </p:sp>
      <p:sp>
        <p:nvSpPr>
          <p:cNvPr id="54" name="TextBox 53">
            <a:extLst>
              <a:ext uri="{FF2B5EF4-FFF2-40B4-BE49-F238E27FC236}">
                <a16:creationId xmlns:a16="http://schemas.microsoft.com/office/drawing/2014/main" xmlns="" id="{379B6748-4611-9244-930C-10BCE8A3F3C0}"/>
              </a:ext>
            </a:extLst>
          </p:cNvPr>
          <p:cNvSpPr txBox="1"/>
          <p:nvPr/>
        </p:nvSpPr>
        <p:spPr>
          <a:xfrm>
            <a:off x="3018772" y="3294775"/>
            <a:ext cx="1014773" cy="507831"/>
          </a:xfrm>
          <a:prstGeom prst="rect">
            <a:avLst/>
          </a:prstGeom>
          <a:noFill/>
        </p:spPr>
        <p:txBody>
          <a:bodyPr wrap="square" rtlCol="0">
            <a:spAutoFit/>
          </a:bodyPr>
          <a:lstStyle/>
          <a:p>
            <a:pPr algn="ctr" defTabSz="685800" eaLnBrk="1" fontAlgn="auto" hangingPunct="1">
              <a:spcBef>
                <a:spcPts val="0"/>
              </a:spcBef>
              <a:spcAft>
                <a:spcPts val="0"/>
              </a:spcAft>
            </a:pPr>
            <a:r>
              <a:rPr lang="en-US" sz="1350" b="1" dirty="0">
                <a:solidFill>
                  <a:prstClr val="white"/>
                </a:solidFill>
                <a:latin typeface="Arial Narrow"/>
                <a:cs typeface="Arial Narrow"/>
              </a:rPr>
              <a:t>Early Operations </a:t>
            </a:r>
          </a:p>
        </p:txBody>
      </p:sp>
      <p:sp>
        <p:nvSpPr>
          <p:cNvPr id="55" name="TextBox 54">
            <a:extLst>
              <a:ext uri="{FF2B5EF4-FFF2-40B4-BE49-F238E27FC236}">
                <a16:creationId xmlns:a16="http://schemas.microsoft.com/office/drawing/2014/main" xmlns="" id="{F1E08E72-2BE9-C846-BE57-33EEB18FF9A0}"/>
              </a:ext>
            </a:extLst>
          </p:cNvPr>
          <p:cNvSpPr txBox="1"/>
          <p:nvPr/>
        </p:nvSpPr>
        <p:spPr>
          <a:xfrm>
            <a:off x="1383846" y="3838017"/>
            <a:ext cx="1644457" cy="507831"/>
          </a:xfrm>
          <a:prstGeom prst="rect">
            <a:avLst/>
          </a:prstGeom>
          <a:noFill/>
        </p:spPr>
        <p:txBody>
          <a:bodyPr wrap="square" rtlCol="0">
            <a:spAutoFit/>
          </a:bodyPr>
          <a:lstStyle/>
          <a:p>
            <a:pPr algn="ctr" defTabSz="685800" eaLnBrk="1" fontAlgn="auto" hangingPunct="1">
              <a:spcBef>
                <a:spcPts val="0"/>
              </a:spcBef>
              <a:spcAft>
                <a:spcPts val="0"/>
              </a:spcAft>
            </a:pPr>
            <a:r>
              <a:rPr lang="en-US" sz="1350" b="1" dirty="0">
                <a:solidFill>
                  <a:srgbClr val="595959"/>
                </a:solidFill>
                <a:latin typeface="Arial Narrow"/>
                <a:cs typeface="Arial Narrow"/>
              </a:rPr>
              <a:t>Community</a:t>
            </a:r>
          </a:p>
          <a:p>
            <a:pPr algn="ctr" defTabSz="685800" eaLnBrk="1" fontAlgn="auto" hangingPunct="1">
              <a:spcBef>
                <a:spcPts val="0"/>
              </a:spcBef>
              <a:spcAft>
                <a:spcPts val="0"/>
              </a:spcAft>
            </a:pPr>
            <a:r>
              <a:rPr lang="en-US" sz="1350" b="1" dirty="0">
                <a:solidFill>
                  <a:srgbClr val="595959"/>
                </a:solidFill>
                <a:latin typeface="Arial Narrow"/>
                <a:cs typeface="Arial Narrow"/>
              </a:rPr>
              <a:t> Building</a:t>
            </a:r>
          </a:p>
        </p:txBody>
      </p:sp>
      <p:sp>
        <p:nvSpPr>
          <p:cNvPr id="56" name="TextBox 55">
            <a:extLst>
              <a:ext uri="{FF2B5EF4-FFF2-40B4-BE49-F238E27FC236}">
                <a16:creationId xmlns:a16="http://schemas.microsoft.com/office/drawing/2014/main" xmlns="" id="{45910611-D988-9A4A-B7AD-E00B14B96740}"/>
              </a:ext>
            </a:extLst>
          </p:cNvPr>
          <p:cNvSpPr txBox="1"/>
          <p:nvPr/>
        </p:nvSpPr>
        <p:spPr>
          <a:xfrm>
            <a:off x="782315" y="3005076"/>
            <a:ext cx="1081253" cy="507831"/>
          </a:xfrm>
          <a:prstGeom prst="rect">
            <a:avLst/>
          </a:prstGeom>
          <a:noFill/>
        </p:spPr>
        <p:txBody>
          <a:bodyPr wrap="square" rtlCol="0">
            <a:spAutoFit/>
          </a:bodyPr>
          <a:lstStyle/>
          <a:p>
            <a:pPr algn="ctr" defTabSz="685800" eaLnBrk="1" fontAlgn="auto" hangingPunct="1">
              <a:spcBef>
                <a:spcPts val="0"/>
              </a:spcBef>
              <a:spcAft>
                <a:spcPts val="0"/>
              </a:spcAft>
            </a:pPr>
            <a:r>
              <a:rPr lang="en-US" sz="1350" b="1" dirty="0">
                <a:solidFill>
                  <a:srgbClr val="595959"/>
                </a:solidFill>
                <a:latin typeface="Arial Narrow"/>
                <a:cs typeface="Arial Narrow"/>
              </a:rPr>
              <a:t>Mature Operations </a:t>
            </a:r>
          </a:p>
        </p:txBody>
      </p:sp>
      <p:sp>
        <p:nvSpPr>
          <p:cNvPr id="57" name="TextBox 56">
            <a:extLst>
              <a:ext uri="{FF2B5EF4-FFF2-40B4-BE49-F238E27FC236}">
                <a16:creationId xmlns:a16="http://schemas.microsoft.com/office/drawing/2014/main" xmlns="" id="{966B5B5B-C06C-A54B-A1FC-782FE8F51ED2}"/>
              </a:ext>
            </a:extLst>
          </p:cNvPr>
          <p:cNvSpPr txBox="1"/>
          <p:nvPr/>
        </p:nvSpPr>
        <p:spPr>
          <a:xfrm>
            <a:off x="946262" y="1780891"/>
            <a:ext cx="1195187" cy="300082"/>
          </a:xfrm>
          <a:prstGeom prst="rect">
            <a:avLst/>
          </a:prstGeom>
          <a:noFill/>
        </p:spPr>
        <p:txBody>
          <a:bodyPr wrap="square" rtlCol="0">
            <a:spAutoFit/>
          </a:bodyPr>
          <a:lstStyle/>
          <a:p>
            <a:pPr defTabSz="685800" eaLnBrk="1" fontAlgn="auto" hangingPunct="1">
              <a:spcBef>
                <a:spcPts val="0"/>
              </a:spcBef>
              <a:spcAft>
                <a:spcPts val="0"/>
              </a:spcAft>
            </a:pPr>
            <a:r>
              <a:rPr lang="en-US" sz="1350" b="1" dirty="0">
                <a:solidFill>
                  <a:srgbClr val="595959"/>
                </a:solidFill>
                <a:latin typeface="Arial Narrow"/>
                <a:cs typeface="Arial Narrow"/>
              </a:rPr>
              <a:t>Senescence</a:t>
            </a:r>
          </a:p>
        </p:txBody>
      </p:sp>
      <p:sp>
        <p:nvSpPr>
          <p:cNvPr id="58" name="Title 1">
            <a:extLst>
              <a:ext uri="{FF2B5EF4-FFF2-40B4-BE49-F238E27FC236}">
                <a16:creationId xmlns:a16="http://schemas.microsoft.com/office/drawing/2014/main" xmlns="" id="{24D3CAAF-8207-1E4D-8C85-AB38141C5805}"/>
              </a:ext>
            </a:extLst>
          </p:cNvPr>
          <p:cNvSpPr>
            <a:spLocks noGrp="1"/>
          </p:cNvSpPr>
          <p:nvPr>
            <p:ph type="title"/>
          </p:nvPr>
        </p:nvSpPr>
        <p:spPr>
          <a:xfrm>
            <a:off x="0" y="0"/>
            <a:ext cx="9144000" cy="822960"/>
          </a:xfrm>
          <a:solidFill>
            <a:schemeClr val="accent3"/>
          </a:solidFill>
        </p:spPr>
        <p:style>
          <a:lnRef idx="2">
            <a:schemeClr val="accent6">
              <a:shade val="50000"/>
            </a:schemeClr>
          </a:lnRef>
          <a:fillRef idx="1">
            <a:schemeClr val="accent6"/>
          </a:fillRef>
          <a:effectRef idx="0">
            <a:schemeClr val="accent6"/>
          </a:effectRef>
          <a:fontRef idx="minor">
            <a:schemeClr val="lt1"/>
          </a:fontRef>
        </p:style>
        <p:txBody>
          <a:bodyPr/>
          <a:lstStyle/>
          <a:p>
            <a:r>
              <a:rPr lang="en-US" dirty="0"/>
              <a:t>Early Operations: </a:t>
            </a:r>
            <a:br>
              <a:rPr lang="en-US" dirty="0"/>
            </a:br>
            <a:r>
              <a:rPr lang="en-US" dirty="0"/>
              <a:t>Transitioning porotype into “production”</a:t>
            </a:r>
          </a:p>
        </p:txBody>
      </p:sp>
    </p:spTree>
    <p:extLst>
      <p:ext uri="{BB962C8B-B14F-4D97-AF65-F5344CB8AC3E}">
        <p14:creationId xmlns:p14="http://schemas.microsoft.com/office/powerpoint/2010/main" val="123527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25" name="Group 24"/>
          <p:cNvGrpSpPr/>
          <p:nvPr/>
        </p:nvGrpSpPr>
        <p:grpSpPr>
          <a:xfrm>
            <a:off x="742328" y="971551"/>
            <a:ext cx="3502818" cy="3508772"/>
            <a:chOff x="988181" y="1295400"/>
            <a:chExt cx="4670424" cy="4678363"/>
          </a:xfrm>
        </p:grpSpPr>
        <p:sp>
          <p:nvSpPr>
            <p:cNvPr id="26" name="Freeform 6"/>
            <p:cNvSpPr>
              <a:spLocks/>
            </p:cNvSpPr>
            <p:nvPr/>
          </p:nvSpPr>
          <p:spPr bwMode="auto">
            <a:xfrm>
              <a:off x="2440743" y="1295400"/>
              <a:ext cx="2862262" cy="1846263"/>
            </a:xfrm>
            <a:custGeom>
              <a:avLst/>
              <a:gdLst/>
              <a:ahLst/>
              <a:cxnLst>
                <a:cxn ang="0">
                  <a:pos x="648" y="3"/>
                </a:cxn>
                <a:cxn ang="0">
                  <a:pos x="828" y="25"/>
                </a:cxn>
                <a:cxn ang="0">
                  <a:pos x="1000" y="69"/>
                </a:cxn>
                <a:cxn ang="0">
                  <a:pos x="1163" y="131"/>
                </a:cxn>
                <a:cxn ang="0">
                  <a:pos x="1318" y="213"/>
                </a:cxn>
                <a:cxn ang="0">
                  <a:pos x="1459" y="311"/>
                </a:cxn>
                <a:cxn ang="0">
                  <a:pos x="1589" y="424"/>
                </a:cxn>
                <a:cxn ang="0">
                  <a:pos x="1704" y="552"/>
                </a:cxn>
                <a:cxn ang="0">
                  <a:pos x="1803" y="693"/>
                </a:cxn>
                <a:cxn ang="0">
                  <a:pos x="1741" y="684"/>
                </a:cxn>
                <a:cxn ang="0">
                  <a:pos x="1659" y="675"/>
                </a:cxn>
                <a:cxn ang="0">
                  <a:pos x="1561" y="667"/>
                </a:cxn>
                <a:cxn ang="0">
                  <a:pos x="1450" y="662"/>
                </a:cxn>
                <a:cxn ang="0">
                  <a:pos x="1327" y="661"/>
                </a:cxn>
                <a:cxn ang="0">
                  <a:pos x="1198" y="665"/>
                </a:cxn>
                <a:cxn ang="0">
                  <a:pos x="1064" y="678"/>
                </a:cxn>
                <a:cxn ang="0">
                  <a:pos x="929" y="699"/>
                </a:cxn>
                <a:cxn ang="0">
                  <a:pos x="796" y="732"/>
                </a:cxn>
                <a:cxn ang="0">
                  <a:pos x="668" y="778"/>
                </a:cxn>
                <a:cxn ang="0">
                  <a:pos x="546" y="837"/>
                </a:cxn>
                <a:cxn ang="0">
                  <a:pos x="533" y="845"/>
                </a:cxn>
                <a:cxn ang="0">
                  <a:pos x="0" y="1163"/>
                </a:cxn>
                <a:cxn ang="0">
                  <a:pos x="8" y="1039"/>
                </a:cxn>
                <a:cxn ang="0">
                  <a:pos x="29" y="915"/>
                </a:cxn>
                <a:cxn ang="0">
                  <a:pos x="61" y="791"/>
                </a:cxn>
                <a:cxn ang="0">
                  <a:pos x="103" y="673"/>
                </a:cxn>
                <a:cxn ang="0">
                  <a:pos x="151" y="557"/>
                </a:cxn>
                <a:cxn ang="0">
                  <a:pos x="204" y="448"/>
                </a:cxn>
                <a:cxn ang="0">
                  <a:pos x="259" y="347"/>
                </a:cxn>
                <a:cxn ang="0">
                  <a:pos x="315" y="254"/>
                </a:cxn>
                <a:cxn ang="0">
                  <a:pos x="366" y="172"/>
                </a:cxn>
                <a:cxn ang="0">
                  <a:pos x="414" y="101"/>
                </a:cxn>
                <a:cxn ang="0">
                  <a:pos x="455" y="44"/>
                </a:cxn>
                <a:cxn ang="0">
                  <a:pos x="488" y="2"/>
                </a:cxn>
                <a:cxn ang="0">
                  <a:pos x="556" y="0"/>
                </a:cxn>
              </a:cxnLst>
              <a:rect l="0" t="0" r="r" b="b"/>
              <a:pathLst>
                <a:path w="1803" h="1163">
                  <a:moveTo>
                    <a:pt x="556" y="0"/>
                  </a:moveTo>
                  <a:lnTo>
                    <a:pt x="648" y="3"/>
                  </a:lnTo>
                  <a:lnTo>
                    <a:pt x="739" y="12"/>
                  </a:lnTo>
                  <a:lnTo>
                    <a:pt x="828" y="25"/>
                  </a:lnTo>
                  <a:lnTo>
                    <a:pt x="915" y="44"/>
                  </a:lnTo>
                  <a:lnTo>
                    <a:pt x="1000" y="69"/>
                  </a:lnTo>
                  <a:lnTo>
                    <a:pt x="1083" y="97"/>
                  </a:lnTo>
                  <a:lnTo>
                    <a:pt x="1163" y="131"/>
                  </a:lnTo>
                  <a:lnTo>
                    <a:pt x="1242" y="170"/>
                  </a:lnTo>
                  <a:lnTo>
                    <a:pt x="1318" y="213"/>
                  </a:lnTo>
                  <a:lnTo>
                    <a:pt x="1390" y="259"/>
                  </a:lnTo>
                  <a:lnTo>
                    <a:pt x="1459" y="311"/>
                  </a:lnTo>
                  <a:lnTo>
                    <a:pt x="1525" y="365"/>
                  </a:lnTo>
                  <a:lnTo>
                    <a:pt x="1589" y="424"/>
                  </a:lnTo>
                  <a:lnTo>
                    <a:pt x="1648" y="487"/>
                  </a:lnTo>
                  <a:lnTo>
                    <a:pt x="1704" y="552"/>
                  </a:lnTo>
                  <a:lnTo>
                    <a:pt x="1755" y="621"/>
                  </a:lnTo>
                  <a:lnTo>
                    <a:pt x="1803" y="693"/>
                  </a:lnTo>
                  <a:lnTo>
                    <a:pt x="1775" y="689"/>
                  </a:lnTo>
                  <a:lnTo>
                    <a:pt x="1741" y="684"/>
                  </a:lnTo>
                  <a:lnTo>
                    <a:pt x="1703" y="680"/>
                  </a:lnTo>
                  <a:lnTo>
                    <a:pt x="1659" y="675"/>
                  </a:lnTo>
                  <a:lnTo>
                    <a:pt x="1612" y="671"/>
                  </a:lnTo>
                  <a:lnTo>
                    <a:pt x="1561" y="667"/>
                  </a:lnTo>
                  <a:lnTo>
                    <a:pt x="1507" y="664"/>
                  </a:lnTo>
                  <a:lnTo>
                    <a:pt x="1450" y="662"/>
                  </a:lnTo>
                  <a:lnTo>
                    <a:pt x="1390" y="660"/>
                  </a:lnTo>
                  <a:lnTo>
                    <a:pt x="1327" y="661"/>
                  </a:lnTo>
                  <a:lnTo>
                    <a:pt x="1263" y="662"/>
                  </a:lnTo>
                  <a:lnTo>
                    <a:pt x="1198" y="665"/>
                  </a:lnTo>
                  <a:lnTo>
                    <a:pt x="1131" y="671"/>
                  </a:lnTo>
                  <a:lnTo>
                    <a:pt x="1064" y="678"/>
                  </a:lnTo>
                  <a:lnTo>
                    <a:pt x="997" y="688"/>
                  </a:lnTo>
                  <a:lnTo>
                    <a:pt x="929" y="699"/>
                  </a:lnTo>
                  <a:lnTo>
                    <a:pt x="862" y="715"/>
                  </a:lnTo>
                  <a:lnTo>
                    <a:pt x="796" y="732"/>
                  </a:lnTo>
                  <a:lnTo>
                    <a:pt x="731" y="753"/>
                  </a:lnTo>
                  <a:lnTo>
                    <a:pt x="668" y="778"/>
                  </a:lnTo>
                  <a:lnTo>
                    <a:pt x="605" y="806"/>
                  </a:lnTo>
                  <a:lnTo>
                    <a:pt x="546" y="837"/>
                  </a:lnTo>
                  <a:lnTo>
                    <a:pt x="535" y="844"/>
                  </a:lnTo>
                  <a:lnTo>
                    <a:pt x="533" y="845"/>
                  </a:lnTo>
                  <a:lnTo>
                    <a:pt x="532" y="846"/>
                  </a:lnTo>
                  <a:lnTo>
                    <a:pt x="0" y="1163"/>
                  </a:lnTo>
                  <a:lnTo>
                    <a:pt x="2" y="1100"/>
                  </a:lnTo>
                  <a:lnTo>
                    <a:pt x="8" y="1039"/>
                  </a:lnTo>
                  <a:lnTo>
                    <a:pt x="17" y="976"/>
                  </a:lnTo>
                  <a:lnTo>
                    <a:pt x="29" y="915"/>
                  </a:lnTo>
                  <a:lnTo>
                    <a:pt x="44" y="853"/>
                  </a:lnTo>
                  <a:lnTo>
                    <a:pt x="61" y="791"/>
                  </a:lnTo>
                  <a:lnTo>
                    <a:pt x="81" y="732"/>
                  </a:lnTo>
                  <a:lnTo>
                    <a:pt x="103" y="673"/>
                  </a:lnTo>
                  <a:lnTo>
                    <a:pt x="126" y="614"/>
                  </a:lnTo>
                  <a:lnTo>
                    <a:pt x="151" y="557"/>
                  </a:lnTo>
                  <a:lnTo>
                    <a:pt x="177" y="502"/>
                  </a:lnTo>
                  <a:lnTo>
                    <a:pt x="204" y="448"/>
                  </a:lnTo>
                  <a:lnTo>
                    <a:pt x="232" y="397"/>
                  </a:lnTo>
                  <a:lnTo>
                    <a:pt x="259" y="347"/>
                  </a:lnTo>
                  <a:lnTo>
                    <a:pt x="287" y="299"/>
                  </a:lnTo>
                  <a:lnTo>
                    <a:pt x="315" y="254"/>
                  </a:lnTo>
                  <a:lnTo>
                    <a:pt x="340" y="212"/>
                  </a:lnTo>
                  <a:lnTo>
                    <a:pt x="366" y="172"/>
                  </a:lnTo>
                  <a:lnTo>
                    <a:pt x="391" y="135"/>
                  </a:lnTo>
                  <a:lnTo>
                    <a:pt x="414" y="101"/>
                  </a:lnTo>
                  <a:lnTo>
                    <a:pt x="436" y="71"/>
                  </a:lnTo>
                  <a:lnTo>
                    <a:pt x="455" y="44"/>
                  </a:lnTo>
                  <a:lnTo>
                    <a:pt x="473" y="21"/>
                  </a:lnTo>
                  <a:lnTo>
                    <a:pt x="488" y="2"/>
                  </a:lnTo>
                  <a:lnTo>
                    <a:pt x="521" y="1"/>
                  </a:lnTo>
                  <a:lnTo>
                    <a:pt x="556"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27" name="Freeform 7"/>
            <p:cNvSpPr>
              <a:spLocks/>
            </p:cNvSpPr>
            <p:nvPr/>
          </p:nvSpPr>
          <p:spPr bwMode="auto">
            <a:xfrm>
              <a:off x="1254880" y="1298575"/>
              <a:ext cx="1960562" cy="2852738"/>
            </a:xfrm>
            <a:custGeom>
              <a:avLst/>
              <a:gdLst/>
              <a:ahLst/>
              <a:cxnLst>
                <a:cxn ang="0">
                  <a:pos x="1220" y="19"/>
                </a:cxn>
                <a:cxn ang="0">
                  <a:pos x="1183" y="69"/>
                </a:cxn>
                <a:cxn ang="0">
                  <a:pos x="1138" y="133"/>
                </a:cxn>
                <a:cxn ang="0">
                  <a:pos x="1087" y="210"/>
                </a:cxn>
                <a:cxn ang="0">
                  <a:pos x="1034" y="297"/>
                </a:cxn>
                <a:cxn ang="0">
                  <a:pos x="979" y="395"/>
                </a:cxn>
                <a:cxn ang="0">
                  <a:pos x="924" y="500"/>
                </a:cxn>
                <a:cxn ang="0">
                  <a:pos x="873" y="612"/>
                </a:cxn>
                <a:cxn ang="0">
                  <a:pos x="828" y="730"/>
                </a:cxn>
                <a:cxn ang="0">
                  <a:pos x="791" y="851"/>
                </a:cxn>
                <a:cxn ang="0">
                  <a:pos x="764" y="974"/>
                </a:cxn>
                <a:cxn ang="0">
                  <a:pos x="749" y="1098"/>
                </a:cxn>
                <a:cxn ang="0">
                  <a:pos x="747" y="1171"/>
                </a:cxn>
                <a:cxn ang="0">
                  <a:pos x="756" y="1797"/>
                </a:cxn>
                <a:cxn ang="0">
                  <a:pos x="652" y="1727"/>
                </a:cxn>
                <a:cxn ang="0">
                  <a:pos x="556" y="1646"/>
                </a:cxn>
                <a:cxn ang="0">
                  <a:pos x="466" y="1556"/>
                </a:cxn>
                <a:cxn ang="0">
                  <a:pos x="384" y="1459"/>
                </a:cxn>
                <a:cxn ang="0">
                  <a:pos x="309" y="1359"/>
                </a:cxn>
                <a:cxn ang="0">
                  <a:pos x="241" y="1258"/>
                </a:cxn>
                <a:cxn ang="0">
                  <a:pos x="182" y="1159"/>
                </a:cxn>
                <a:cxn ang="0">
                  <a:pos x="129" y="1064"/>
                </a:cxn>
                <a:cxn ang="0">
                  <a:pos x="84" y="978"/>
                </a:cxn>
                <a:cxn ang="0">
                  <a:pos x="48" y="900"/>
                </a:cxn>
                <a:cxn ang="0">
                  <a:pos x="20" y="836"/>
                </a:cxn>
                <a:cxn ang="0">
                  <a:pos x="0" y="788"/>
                </a:cxn>
                <a:cxn ang="0">
                  <a:pos x="86" y="643"/>
                </a:cxn>
                <a:cxn ang="0">
                  <a:pos x="189" y="510"/>
                </a:cxn>
                <a:cxn ang="0">
                  <a:pos x="306" y="389"/>
                </a:cxn>
                <a:cxn ang="0">
                  <a:pos x="435" y="282"/>
                </a:cxn>
                <a:cxn ang="0">
                  <a:pos x="577" y="190"/>
                </a:cxn>
                <a:cxn ang="0">
                  <a:pos x="728" y="115"/>
                </a:cxn>
                <a:cxn ang="0">
                  <a:pos x="889" y="58"/>
                </a:cxn>
                <a:cxn ang="0">
                  <a:pos x="1059" y="19"/>
                </a:cxn>
                <a:cxn ang="0">
                  <a:pos x="1235" y="0"/>
                </a:cxn>
              </a:cxnLst>
              <a:rect l="0" t="0" r="r" b="b"/>
              <a:pathLst>
                <a:path w="1235" h="1797">
                  <a:moveTo>
                    <a:pt x="1235" y="0"/>
                  </a:moveTo>
                  <a:lnTo>
                    <a:pt x="1220" y="19"/>
                  </a:lnTo>
                  <a:lnTo>
                    <a:pt x="1202" y="42"/>
                  </a:lnTo>
                  <a:lnTo>
                    <a:pt x="1183" y="69"/>
                  </a:lnTo>
                  <a:lnTo>
                    <a:pt x="1161" y="99"/>
                  </a:lnTo>
                  <a:lnTo>
                    <a:pt x="1138" y="133"/>
                  </a:lnTo>
                  <a:lnTo>
                    <a:pt x="1113" y="170"/>
                  </a:lnTo>
                  <a:lnTo>
                    <a:pt x="1087" y="210"/>
                  </a:lnTo>
                  <a:lnTo>
                    <a:pt x="1062" y="252"/>
                  </a:lnTo>
                  <a:lnTo>
                    <a:pt x="1034" y="297"/>
                  </a:lnTo>
                  <a:lnTo>
                    <a:pt x="1006" y="345"/>
                  </a:lnTo>
                  <a:lnTo>
                    <a:pt x="979" y="395"/>
                  </a:lnTo>
                  <a:lnTo>
                    <a:pt x="951" y="446"/>
                  </a:lnTo>
                  <a:lnTo>
                    <a:pt x="924" y="500"/>
                  </a:lnTo>
                  <a:lnTo>
                    <a:pt x="898" y="555"/>
                  </a:lnTo>
                  <a:lnTo>
                    <a:pt x="873" y="612"/>
                  </a:lnTo>
                  <a:lnTo>
                    <a:pt x="850" y="671"/>
                  </a:lnTo>
                  <a:lnTo>
                    <a:pt x="828" y="730"/>
                  </a:lnTo>
                  <a:lnTo>
                    <a:pt x="808" y="789"/>
                  </a:lnTo>
                  <a:lnTo>
                    <a:pt x="791" y="851"/>
                  </a:lnTo>
                  <a:lnTo>
                    <a:pt x="776" y="913"/>
                  </a:lnTo>
                  <a:lnTo>
                    <a:pt x="764" y="974"/>
                  </a:lnTo>
                  <a:lnTo>
                    <a:pt x="755" y="1037"/>
                  </a:lnTo>
                  <a:lnTo>
                    <a:pt x="749" y="1098"/>
                  </a:lnTo>
                  <a:lnTo>
                    <a:pt x="747" y="1161"/>
                  </a:lnTo>
                  <a:lnTo>
                    <a:pt x="747" y="1171"/>
                  </a:lnTo>
                  <a:lnTo>
                    <a:pt x="748" y="1180"/>
                  </a:lnTo>
                  <a:lnTo>
                    <a:pt x="756" y="1797"/>
                  </a:lnTo>
                  <a:lnTo>
                    <a:pt x="703" y="1764"/>
                  </a:lnTo>
                  <a:lnTo>
                    <a:pt x="652" y="1727"/>
                  </a:lnTo>
                  <a:lnTo>
                    <a:pt x="603" y="1688"/>
                  </a:lnTo>
                  <a:lnTo>
                    <a:pt x="556" y="1646"/>
                  </a:lnTo>
                  <a:lnTo>
                    <a:pt x="510" y="1602"/>
                  </a:lnTo>
                  <a:lnTo>
                    <a:pt x="466" y="1556"/>
                  </a:lnTo>
                  <a:lnTo>
                    <a:pt x="424" y="1508"/>
                  </a:lnTo>
                  <a:lnTo>
                    <a:pt x="384" y="1459"/>
                  </a:lnTo>
                  <a:lnTo>
                    <a:pt x="346" y="1409"/>
                  </a:lnTo>
                  <a:lnTo>
                    <a:pt x="309" y="1359"/>
                  </a:lnTo>
                  <a:lnTo>
                    <a:pt x="274" y="1308"/>
                  </a:lnTo>
                  <a:lnTo>
                    <a:pt x="241" y="1258"/>
                  </a:lnTo>
                  <a:lnTo>
                    <a:pt x="210" y="1208"/>
                  </a:lnTo>
                  <a:lnTo>
                    <a:pt x="182" y="1159"/>
                  </a:lnTo>
                  <a:lnTo>
                    <a:pt x="154" y="1111"/>
                  </a:lnTo>
                  <a:lnTo>
                    <a:pt x="129" y="1064"/>
                  </a:lnTo>
                  <a:lnTo>
                    <a:pt x="106" y="1020"/>
                  </a:lnTo>
                  <a:lnTo>
                    <a:pt x="84" y="978"/>
                  </a:lnTo>
                  <a:lnTo>
                    <a:pt x="66" y="938"/>
                  </a:lnTo>
                  <a:lnTo>
                    <a:pt x="48" y="900"/>
                  </a:lnTo>
                  <a:lnTo>
                    <a:pt x="33" y="866"/>
                  </a:lnTo>
                  <a:lnTo>
                    <a:pt x="20" y="836"/>
                  </a:lnTo>
                  <a:lnTo>
                    <a:pt x="9" y="810"/>
                  </a:lnTo>
                  <a:lnTo>
                    <a:pt x="0" y="788"/>
                  </a:lnTo>
                  <a:lnTo>
                    <a:pt x="41" y="713"/>
                  </a:lnTo>
                  <a:lnTo>
                    <a:pt x="86" y="643"/>
                  </a:lnTo>
                  <a:lnTo>
                    <a:pt x="136" y="575"/>
                  </a:lnTo>
                  <a:lnTo>
                    <a:pt x="189" y="510"/>
                  </a:lnTo>
                  <a:lnTo>
                    <a:pt x="246" y="447"/>
                  </a:lnTo>
                  <a:lnTo>
                    <a:pt x="306" y="389"/>
                  </a:lnTo>
                  <a:lnTo>
                    <a:pt x="369" y="334"/>
                  </a:lnTo>
                  <a:lnTo>
                    <a:pt x="435" y="282"/>
                  </a:lnTo>
                  <a:lnTo>
                    <a:pt x="504" y="234"/>
                  </a:lnTo>
                  <a:lnTo>
                    <a:pt x="577" y="190"/>
                  </a:lnTo>
                  <a:lnTo>
                    <a:pt x="651" y="151"/>
                  </a:lnTo>
                  <a:lnTo>
                    <a:pt x="728" y="115"/>
                  </a:lnTo>
                  <a:lnTo>
                    <a:pt x="807" y="84"/>
                  </a:lnTo>
                  <a:lnTo>
                    <a:pt x="889" y="58"/>
                  </a:lnTo>
                  <a:lnTo>
                    <a:pt x="973" y="36"/>
                  </a:lnTo>
                  <a:lnTo>
                    <a:pt x="1059" y="19"/>
                  </a:lnTo>
                  <a:lnTo>
                    <a:pt x="1145" y="7"/>
                  </a:lnTo>
                  <a:lnTo>
                    <a:pt x="1235"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28" name="Freeform 8"/>
            <p:cNvSpPr>
              <a:spLocks/>
            </p:cNvSpPr>
            <p:nvPr/>
          </p:nvSpPr>
          <p:spPr bwMode="auto">
            <a:xfrm>
              <a:off x="3451980" y="3119437"/>
              <a:ext cx="1947862" cy="2851150"/>
            </a:xfrm>
            <a:custGeom>
              <a:avLst/>
              <a:gdLst/>
              <a:ahLst/>
              <a:cxnLst>
                <a:cxn ang="0">
                  <a:pos x="518" y="33"/>
                </a:cxn>
                <a:cxn ang="0">
                  <a:pos x="621" y="109"/>
                </a:cxn>
                <a:cxn ang="0">
                  <a:pos x="716" y="195"/>
                </a:cxn>
                <a:cxn ang="0">
                  <a:pos x="805" y="291"/>
                </a:cxn>
                <a:cxn ang="0">
                  <a:pos x="885" y="391"/>
                </a:cxn>
                <a:cxn ang="0">
                  <a:pos x="958" y="494"/>
                </a:cxn>
                <a:cxn ang="0">
                  <a:pos x="1023" y="597"/>
                </a:cxn>
                <a:cxn ang="0">
                  <a:pos x="1080" y="696"/>
                </a:cxn>
                <a:cxn ang="0">
                  <a:pos x="1129" y="789"/>
                </a:cxn>
                <a:cxn ang="0">
                  <a:pos x="1170" y="872"/>
                </a:cxn>
                <a:cxn ang="0">
                  <a:pos x="1203" y="944"/>
                </a:cxn>
                <a:cxn ang="0">
                  <a:pos x="1227" y="1001"/>
                </a:cxn>
                <a:cxn ang="0">
                  <a:pos x="1142" y="1145"/>
                </a:cxn>
                <a:cxn ang="0">
                  <a:pos x="1040" y="1279"/>
                </a:cxn>
                <a:cxn ang="0">
                  <a:pos x="924" y="1401"/>
                </a:cxn>
                <a:cxn ang="0">
                  <a:pos x="796" y="1508"/>
                </a:cxn>
                <a:cxn ang="0">
                  <a:pos x="655" y="1601"/>
                </a:cxn>
                <a:cxn ang="0">
                  <a:pos x="504" y="1677"/>
                </a:cxn>
                <a:cxn ang="0">
                  <a:pos x="344" y="1736"/>
                </a:cxn>
                <a:cxn ang="0">
                  <a:pos x="176" y="1776"/>
                </a:cxn>
                <a:cxn ang="0">
                  <a:pos x="0" y="1796"/>
                </a:cxn>
                <a:cxn ang="0">
                  <a:pos x="41" y="1740"/>
                </a:cxn>
                <a:cxn ang="0">
                  <a:pos x="90" y="1671"/>
                </a:cxn>
                <a:cxn ang="0">
                  <a:pos x="145" y="1587"/>
                </a:cxn>
                <a:cxn ang="0">
                  <a:pos x="203" y="1491"/>
                </a:cxn>
                <a:cxn ang="0">
                  <a:pos x="262" y="1386"/>
                </a:cxn>
                <a:cxn ang="0">
                  <a:pos x="317" y="1271"/>
                </a:cxn>
                <a:cxn ang="0">
                  <a:pos x="369" y="1151"/>
                </a:cxn>
                <a:cxn ang="0">
                  <a:pos x="412" y="1025"/>
                </a:cxn>
                <a:cxn ang="0">
                  <a:pos x="446" y="896"/>
                </a:cxn>
                <a:cxn ang="0">
                  <a:pos x="467" y="766"/>
                </a:cxn>
                <a:cxn ang="0">
                  <a:pos x="472" y="635"/>
                </a:cxn>
              </a:cxnLst>
              <a:rect l="0" t="0" r="r" b="b"/>
              <a:pathLst>
                <a:path w="1227" h="1796">
                  <a:moveTo>
                    <a:pt x="464" y="0"/>
                  </a:moveTo>
                  <a:lnTo>
                    <a:pt x="518" y="33"/>
                  </a:lnTo>
                  <a:lnTo>
                    <a:pt x="570" y="69"/>
                  </a:lnTo>
                  <a:lnTo>
                    <a:pt x="621" y="109"/>
                  </a:lnTo>
                  <a:lnTo>
                    <a:pt x="670" y="151"/>
                  </a:lnTo>
                  <a:lnTo>
                    <a:pt x="716" y="195"/>
                  </a:lnTo>
                  <a:lnTo>
                    <a:pt x="762" y="243"/>
                  </a:lnTo>
                  <a:lnTo>
                    <a:pt x="805" y="291"/>
                  </a:lnTo>
                  <a:lnTo>
                    <a:pt x="846" y="341"/>
                  </a:lnTo>
                  <a:lnTo>
                    <a:pt x="885" y="391"/>
                  </a:lnTo>
                  <a:lnTo>
                    <a:pt x="922" y="443"/>
                  </a:lnTo>
                  <a:lnTo>
                    <a:pt x="958" y="494"/>
                  </a:lnTo>
                  <a:lnTo>
                    <a:pt x="992" y="545"/>
                  </a:lnTo>
                  <a:lnTo>
                    <a:pt x="1023" y="597"/>
                  </a:lnTo>
                  <a:lnTo>
                    <a:pt x="1052" y="647"/>
                  </a:lnTo>
                  <a:lnTo>
                    <a:pt x="1080" y="696"/>
                  </a:lnTo>
                  <a:lnTo>
                    <a:pt x="1106" y="744"/>
                  </a:lnTo>
                  <a:lnTo>
                    <a:pt x="1129" y="789"/>
                  </a:lnTo>
                  <a:lnTo>
                    <a:pt x="1150" y="832"/>
                  </a:lnTo>
                  <a:lnTo>
                    <a:pt x="1170" y="872"/>
                  </a:lnTo>
                  <a:lnTo>
                    <a:pt x="1188" y="910"/>
                  </a:lnTo>
                  <a:lnTo>
                    <a:pt x="1203" y="944"/>
                  </a:lnTo>
                  <a:lnTo>
                    <a:pt x="1216" y="975"/>
                  </a:lnTo>
                  <a:lnTo>
                    <a:pt x="1227" y="1001"/>
                  </a:lnTo>
                  <a:lnTo>
                    <a:pt x="1186" y="1075"/>
                  </a:lnTo>
                  <a:lnTo>
                    <a:pt x="1142" y="1145"/>
                  </a:lnTo>
                  <a:lnTo>
                    <a:pt x="1092" y="1214"/>
                  </a:lnTo>
                  <a:lnTo>
                    <a:pt x="1040" y="1279"/>
                  </a:lnTo>
                  <a:lnTo>
                    <a:pt x="984" y="1342"/>
                  </a:lnTo>
                  <a:lnTo>
                    <a:pt x="924" y="1401"/>
                  </a:lnTo>
                  <a:lnTo>
                    <a:pt x="862" y="1456"/>
                  </a:lnTo>
                  <a:lnTo>
                    <a:pt x="796" y="1508"/>
                  </a:lnTo>
                  <a:lnTo>
                    <a:pt x="727" y="1556"/>
                  </a:lnTo>
                  <a:lnTo>
                    <a:pt x="655" y="1601"/>
                  </a:lnTo>
                  <a:lnTo>
                    <a:pt x="581" y="1641"/>
                  </a:lnTo>
                  <a:lnTo>
                    <a:pt x="504" y="1677"/>
                  </a:lnTo>
                  <a:lnTo>
                    <a:pt x="426" y="1709"/>
                  </a:lnTo>
                  <a:lnTo>
                    <a:pt x="344" y="1736"/>
                  </a:lnTo>
                  <a:lnTo>
                    <a:pt x="261" y="1758"/>
                  </a:lnTo>
                  <a:lnTo>
                    <a:pt x="176" y="1776"/>
                  </a:lnTo>
                  <a:lnTo>
                    <a:pt x="89" y="1788"/>
                  </a:lnTo>
                  <a:lnTo>
                    <a:pt x="0" y="1796"/>
                  </a:lnTo>
                  <a:lnTo>
                    <a:pt x="20" y="1770"/>
                  </a:lnTo>
                  <a:lnTo>
                    <a:pt x="41" y="1740"/>
                  </a:lnTo>
                  <a:lnTo>
                    <a:pt x="65" y="1707"/>
                  </a:lnTo>
                  <a:lnTo>
                    <a:pt x="90" y="1671"/>
                  </a:lnTo>
                  <a:lnTo>
                    <a:pt x="117" y="1629"/>
                  </a:lnTo>
                  <a:lnTo>
                    <a:pt x="145" y="1587"/>
                  </a:lnTo>
                  <a:lnTo>
                    <a:pt x="174" y="1540"/>
                  </a:lnTo>
                  <a:lnTo>
                    <a:pt x="203" y="1491"/>
                  </a:lnTo>
                  <a:lnTo>
                    <a:pt x="232" y="1439"/>
                  </a:lnTo>
                  <a:lnTo>
                    <a:pt x="262" y="1386"/>
                  </a:lnTo>
                  <a:lnTo>
                    <a:pt x="290" y="1329"/>
                  </a:lnTo>
                  <a:lnTo>
                    <a:pt x="317" y="1271"/>
                  </a:lnTo>
                  <a:lnTo>
                    <a:pt x="344" y="1212"/>
                  </a:lnTo>
                  <a:lnTo>
                    <a:pt x="369" y="1151"/>
                  </a:lnTo>
                  <a:lnTo>
                    <a:pt x="392" y="1088"/>
                  </a:lnTo>
                  <a:lnTo>
                    <a:pt x="412" y="1025"/>
                  </a:lnTo>
                  <a:lnTo>
                    <a:pt x="430" y="961"/>
                  </a:lnTo>
                  <a:lnTo>
                    <a:pt x="446" y="896"/>
                  </a:lnTo>
                  <a:lnTo>
                    <a:pt x="458" y="831"/>
                  </a:lnTo>
                  <a:lnTo>
                    <a:pt x="467" y="766"/>
                  </a:lnTo>
                  <a:lnTo>
                    <a:pt x="471" y="701"/>
                  </a:lnTo>
                  <a:lnTo>
                    <a:pt x="472" y="635"/>
                  </a:lnTo>
                  <a:lnTo>
                    <a:pt x="464"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29" name="Freeform 9"/>
            <p:cNvSpPr>
              <a:spLocks/>
            </p:cNvSpPr>
            <p:nvPr/>
          </p:nvSpPr>
          <p:spPr bwMode="auto">
            <a:xfrm>
              <a:off x="3307518" y="2343150"/>
              <a:ext cx="2351087" cy="2365375"/>
            </a:xfrm>
            <a:custGeom>
              <a:avLst/>
              <a:gdLst/>
              <a:ahLst/>
              <a:cxnLst>
                <a:cxn ang="0">
                  <a:pos x="904" y="2"/>
                </a:cxn>
                <a:cxn ang="0">
                  <a:pos x="1015" y="7"/>
                </a:cxn>
                <a:cxn ang="0">
                  <a:pos x="1113" y="15"/>
                </a:cxn>
                <a:cxn ang="0">
                  <a:pos x="1195" y="24"/>
                </a:cxn>
                <a:cxn ang="0">
                  <a:pos x="1257" y="33"/>
                </a:cxn>
                <a:cxn ang="0">
                  <a:pos x="1335" y="173"/>
                </a:cxn>
                <a:cxn ang="0">
                  <a:pos x="1397" y="322"/>
                </a:cxn>
                <a:cxn ang="0">
                  <a:pos x="1443" y="480"/>
                </a:cxn>
                <a:cxn ang="0">
                  <a:pos x="1471" y="644"/>
                </a:cxn>
                <a:cxn ang="0">
                  <a:pos x="1481" y="813"/>
                </a:cxn>
                <a:cxn ang="0">
                  <a:pos x="1471" y="993"/>
                </a:cxn>
                <a:cxn ang="0">
                  <a:pos x="1438" y="1167"/>
                </a:cxn>
                <a:cxn ang="0">
                  <a:pos x="1388" y="1333"/>
                </a:cxn>
                <a:cxn ang="0">
                  <a:pos x="1318" y="1490"/>
                </a:cxn>
                <a:cxn ang="0">
                  <a:pos x="1294" y="1433"/>
                </a:cxn>
                <a:cxn ang="0">
                  <a:pos x="1261" y="1361"/>
                </a:cxn>
                <a:cxn ang="0">
                  <a:pos x="1220" y="1278"/>
                </a:cxn>
                <a:cxn ang="0">
                  <a:pos x="1171" y="1185"/>
                </a:cxn>
                <a:cxn ang="0">
                  <a:pos x="1114" y="1086"/>
                </a:cxn>
                <a:cxn ang="0">
                  <a:pos x="1049" y="983"/>
                </a:cxn>
                <a:cxn ang="0">
                  <a:pos x="976" y="880"/>
                </a:cxn>
                <a:cxn ang="0">
                  <a:pos x="896" y="780"/>
                </a:cxn>
                <a:cxn ang="0">
                  <a:pos x="807" y="684"/>
                </a:cxn>
                <a:cxn ang="0">
                  <a:pos x="712" y="598"/>
                </a:cxn>
                <a:cxn ang="0">
                  <a:pos x="609" y="522"/>
                </a:cxn>
                <a:cxn ang="0">
                  <a:pos x="0" y="177"/>
                </a:cxn>
                <a:cxn ang="0">
                  <a:pos x="122" y="118"/>
                </a:cxn>
                <a:cxn ang="0">
                  <a:pos x="250" y="72"/>
                </a:cxn>
                <a:cxn ang="0">
                  <a:pos x="383" y="39"/>
                </a:cxn>
                <a:cxn ang="0">
                  <a:pos x="518" y="18"/>
                </a:cxn>
                <a:cxn ang="0">
                  <a:pos x="652" y="5"/>
                </a:cxn>
                <a:cxn ang="0">
                  <a:pos x="781" y="1"/>
                </a:cxn>
              </a:cxnLst>
              <a:rect l="0" t="0" r="r" b="b"/>
              <a:pathLst>
                <a:path w="1481" h="1490">
                  <a:moveTo>
                    <a:pt x="844" y="0"/>
                  </a:moveTo>
                  <a:lnTo>
                    <a:pt x="904" y="2"/>
                  </a:lnTo>
                  <a:lnTo>
                    <a:pt x="961" y="4"/>
                  </a:lnTo>
                  <a:lnTo>
                    <a:pt x="1015" y="7"/>
                  </a:lnTo>
                  <a:lnTo>
                    <a:pt x="1066" y="11"/>
                  </a:lnTo>
                  <a:lnTo>
                    <a:pt x="1113" y="15"/>
                  </a:lnTo>
                  <a:lnTo>
                    <a:pt x="1157" y="20"/>
                  </a:lnTo>
                  <a:lnTo>
                    <a:pt x="1195" y="24"/>
                  </a:lnTo>
                  <a:lnTo>
                    <a:pt x="1229" y="29"/>
                  </a:lnTo>
                  <a:lnTo>
                    <a:pt x="1257" y="33"/>
                  </a:lnTo>
                  <a:lnTo>
                    <a:pt x="1299" y="102"/>
                  </a:lnTo>
                  <a:lnTo>
                    <a:pt x="1335" y="173"/>
                  </a:lnTo>
                  <a:lnTo>
                    <a:pt x="1368" y="247"/>
                  </a:lnTo>
                  <a:lnTo>
                    <a:pt x="1397" y="322"/>
                  </a:lnTo>
                  <a:lnTo>
                    <a:pt x="1422" y="400"/>
                  </a:lnTo>
                  <a:lnTo>
                    <a:pt x="1443" y="480"/>
                  </a:lnTo>
                  <a:lnTo>
                    <a:pt x="1460" y="561"/>
                  </a:lnTo>
                  <a:lnTo>
                    <a:pt x="1471" y="644"/>
                  </a:lnTo>
                  <a:lnTo>
                    <a:pt x="1479" y="728"/>
                  </a:lnTo>
                  <a:lnTo>
                    <a:pt x="1481" y="813"/>
                  </a:lnTo>
                  <a:lnTo>
                    <a:pt x="1479" y="904"/>
                  </a:lnTo>
                  <a:lnTo>
                    <a:pt x="1471" y="993"/>
                  </a:lnTo>
                  <a:lnTo>
                    <a:pt x="1457" y="1081"/>
                  </a:lnTo>
                  <a:lnTo>
                    <a:pt x="1438" y="1167"/>
                  </a:lnTo>
                  <a:lnTo>
                    <a:pt x="1415" y="1251"/>
                  </a:lnTo>
                  <a:lnTo>
                    <a:pt x="1388" y="1333"/>
                  </a:lnTo>
                  <a:lnTo>
                    <a:pt x="1355" y="1412"/>
                  </a:lnTo>
                  <a:lnTo>
                    <a:pt x="1318" y="1490"/>
                  </a:lnTo>
                  <a:lnTo>
                    <a:pt x="1307" y="1464"/>
                  </a:lnTo>
                  <a:lnTo>
                    <a:pt x="1294" y="1433"/>
                  </a:lnTo>
                  <a:lnTo>
                    <a:pt x="1279" y="1399"/>
                  </a:lnTo>
                  <a:lnTo>
                    <a:pt x="1261" y="1361"/>
                  </a:lnTo>
                  <a:lnTo>
                    <a:pt x="1241" y="1321"/>
                  </a:lnTo>
                  <a:lnTo>
                    <a:pt x="1220" y="1278"/>
                  </a:lnTo>
                  <a:lnTo>
                    <a:pt x="1197" y="1233"/>
                  </a:lnTo>
                  <a:lnTo>
                    <a:pt x="1171" y="1185"/>
                  </a:lnTo>
                  <a:lnTo>
                    <a:pt x="1143" y="1136"/>
                  </a:lnTo>
                  <a:lnTo>
                    <a:pt x="1114" y="1086"/>
                  </a:lnTo>
                  <a:lnTo>
                    <a:pt x="1083" y="1034"/>
                  </a:lnTo>
                  <a:lnTo>
                    <a:pt x="1049" y="983"/>
                  </a:lnTo>
                  <a:lnTo>
                    <a:pt x="1013" y="932"/>
                  </a:lnTo>
                  <a:lnTo>
                    <a:pt x="976" y="880"/>
                  </a:lnTo>
                  <a:lnTo>
                    <a:pt x="937" y="830"/>
                  </a:lnTo>
                  <a:lnTo>
                    <a:pt x="896" y="780"/>
                  </a:lnTo>
                  <a:lnTo>
                    <a:pt x="853" y="732"/>
                  </a:lnTo>
                  <a:lnTo>
                    <a:pt x="807" y="684"/>
                  </a:lnTo>
                  <a:lnTo>
                    <a:pt x="761" y="640"/>
                  </a:lnTo>
                  <a:lnTo>
                    <a:pt x="712" y="598"/>
                  </a:lnTo>
                  <a:lnTo>
                    <a:pt x="661" y="558"/>
                  </a:lnTo>
                  <a:lnTo>
                    <a:pt x="609" y="522"/>
                  </a:lnTo>
                  <a:lnTo>
                    <a:pt x="555" y="489"/>
                  </a:lnTo>
                  <a:lnTo>
                    <a:pt x="0" y="177"/>
                  </a:lnTo>
                  <a:lnTo>
                    <a:pt x="59" y="146"/>
                  </a:lnTo>
                  <a:lnTo>
                    <a:pt x="122" y="118"/>
                  </a:lnTo>
                  <a:lnTo>
                    <a:pt x="185" y="93"/>
                  </a:lnTo>
                  <a:lnTo>
                    <a:pt x="250" y="72"/>
                  </a:lnTo>
                  <a:lnTo>
                    <a:pt x="316" y="55"/>
                  </a:lnTo>
                  <a:lnTo>
                    <a:pt x="383" y="39"/>
                  </a:lnTo>
                  <a:lnTo>
                    <a:pt x="451" y="28"/>
                  </a:lnTo>
                  <a:lnTo>
                    <a:pt x="518" y="18"/>
                  </a:lnTo>
                  <a:lnTo>
                    <a:pt x="585" y="11"/>
                  </a:lnTo>
                  <a:lnTo>
                    <a:pt x="652" y="5"/>
                  </a:lnTo>
                  <a:lnTo>
                    <a:pt x="717" y="2"/>
                  </a:lnTo>
                  <a:lnTo>
                    <a:pt x="781" y="1"/>
                  </a:lnTo>
                  <a:lnTo>
                    <a:pt x="844"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30" name="Freeform 10"/>
            <p:cNvSpPr>
              <a:spLocks/>
            </p:cNvSpPr>
            <p:nvPr/>
          </p:nvSpPr>
          <p:spPr bwMode="auto">
            <a:xfrm>
              <a:off x="1348543" y="4127500"/>
              <a:ext cx="2852737" cy="1846263"/>
            </a:xfrm>
            <a:custGeom>
              <a:avLst/>
              <a:gdLst/>
              <a:ahLst/>
              <a:cxnLst>
                <a:cxn ang="0">
                  <a:pos x="1796" y="66"/>
                </a:cxn>
                <a:cxn ang="0">
                  <a:pos x="1783" y="196"/>
                </a:cxn>
                <a:cxn ang="0">
                  <a:pos x="1755" y="326"/>
                </a:cxn>
                <a:cxn ang="0">
                  <a:pos x="1717" y="453"/>
                </a:cxn>
                <a:cxn ang="0">
                  <a:pos x="1669" y="577"/>
                </a:cxn>
                <a:cxn ang="0">
                  <a:pos x="1615" y="694"/>
                </a:cxn>
                <a:cxn ang="0">
                  <a:pos x="1557" y="804"/>
                </a:cxn>
                <a:cxn ang="0">
                  <a:pos x="1499" y="905"/>
                </a:cxn>
                <a:cxn ang="0">
                  <a:pos x="1442" y="994"/>
                </a:cxn>
                <a:cxn ang="0">
                  <a:pos x="1390" y="1072"/>
                </a:cxn>
                <a:cxn ang="0">
                  <a:pos x="1345" y="1135"/>
                </a:cxn>
                <a:cxn ang="0">
                  <a:pos x="1285" y="1162"/>
                </a:cxn>
                <a:cxn ang="0">
                  <a:pos x="1152" y="1161"/>
                </a:cxn>
                <a:cxn ang="0">
                  <a:pos x="973" y="1138"/>
                </a:cxn>
                <a:cxn ang="0">
                  <a:pos x="802" y="1095"/>
                </a:cxn>
                <a:cxn ang="0">
                  <a:pos x="639" y="1033"/>
                </a:cxn>
                <a:cxn ang="0">
                  <a:pos x="486" y="953"/>
                </a:cxn>
                <a:cxn ang="0">
                  <a:pos x="345" y="855"/>
                </a:cxn>
                <a:cxn ang="0">
                  <a:pos x="215" y="743"/>
                </a:cxn>
                <a:cxn ang="0">
                  <a:pos x="99" y="616"/>
                </a:cxn>
                <a:cxn ang="0">
                  <a:pos x="0" y="476"/>
                </a:cxn>
                <a:cxn ang="0">
                  <a:pos x="39" y="481"/>
                </a:cxn>
                <a:cxn ang="0">
                  <a:pos x="99" y="487"/>
                </a:cxn>
                <a:cxn ang="0">
                  <a:pos x="178" y="494"/>
                </a:cxn>
                <a:cxn ang="0">
                  <a:pos x="272" y="500"/>
                </a:cxn>
                <a:cxn ang="0">
                  <a:pos x="379" y="502"/>
                </a:cxn>
                <a:cxn ang="0">
                  <a:pos x="496" y="501"/>
                </a:cxn>
                <a:cxn ang="0">
                  <a:pos x="620" y="493"/>
                </a:cxn>
                <a:cxn ang="0">
                  <a:pos x="748" y="479"/>
                </a:cxn>
                <a:cxn ang="0">
                  <a:pos x="879" y="457"/>
                </a:cxn>
                <a:cxn ang="0">
                  <a:pos x="1007" y="425"/>
                </a:cxn>
                <a:cxn ang="0">
                  <a:pos x="1132" y="382"/>
                </a:cxn>
                <a:cxn ang="0">
                  <a:pos x="1250" y="326"/>
                </a:cxn>
                <a:cxn ang="0">
                  <a:pos x="1268" y="316"/>
                </a:cxn>
                <a:cxn ang="0">
                  <a:pos x="1797" y="0"/>
                </a:cxn>
              </a:cxnLst>
              <a:rect l="0" t="0" r="r" b="b"/>
              <a:pathLst>
                <a:path w="1797" h="1163">
                  <a:moveTo>
                    <a:pt x="1797" y="0"/>
                  </a:moveTo>
                  <a:lnTo>
                    <a:pt x="1796" y="66"/>
                  </a:lnTo>
                  <a:lnTo>
                    <a:pt x="1792" y="131"/>
                  </a:lnTo>
                  <a:lnTo>
                    <a:pt x="1783" y="196"/>
                  </a:lnTo>
                  <a:lnTo>
                    <a:pt x="1771" y="261"/>
                  </a:lnTo>
                  <a:lnTo>
                    <a:pt x="1755" y="326"/>
                  </a:lnTo>
                  <a:lnTo>
                    <a:pt x="1737" y="390"/>
                  </a:lnTo>
                  <a:lnTo>
                    <a:pt x="1717" y="453"/>
                  </a:lnTo>
                  <a:lnTo>
                    <a:pt x="1694" y="516"/>
                  </a:lnTo>
                  <a:lnTo>
                    <a:pt x="1669" y="577"/>
                  </a:lnTo>
                  <a:lnTo>
                    <a:pt x="1642" y="636"/>
                  </a:lnTo>
                  <a:lnTo>
                    <a:pt x="1615" y="694"/>
                  </a:lnTo>
                  <a:lnTo>
                    <a:pt x="1587" y="751"/>
                  </a:lnTo>
                  <a:lnTo>
                    <a:pt x="1557" y="804"/>
                  </a:lnTo>
                  <a:lnTo>
                    <a:pt x="1528" y="856"/>
                  </a:lnTo>
                  <a:lnTo>
                    <a:pt x="1499" y="905"/>
                  </a:lnTo>
                  <a:lnTo>
                    <a:pt x="1470" y="952"/>
                  </a:lnTo>
                  <a:lnTo>
                    <a:pt x="1442" y="994"/>
                  </a:lnTo>
                  <a:lnTo>
                    <a:pt x="1415" y="1036"/>
                  </a:lnTo>
                  <a:lnTo>
                    <a:pt x="1390" y="1072"/>
                  </a:lnTo>
                  <a:lnTo>
                    <a:pt x="1366" y="1105"/>
                  </a:lnTo>
                  <a:lnTo>
                    <a:pt x="1345" y="1135"/>
                  </a:lnTo>
                  <a:lnTo>
                    <a:pt x="1325" y="1161"/>
                  </a:lnTo>
                  <a:lnTo>
                    <a:pt x="1285" y="1162"/>
                  </a:lnTo>
                  <a:lnTo>
                    <a:pt x="1244" y="1163"/>
                  </a:lnTo>
                  <a:lnTo>
                    <a:pt x="1152" y="1161"/>
                  </a:lnTo>
                  <a:lnTo>
                    <a:pt x="1062" y="1152"/>
                  </a:lnTo>
                  <a:lnTo>
                    <a:pt x="973" y="1138"/>
                  </a:lnTo>
                  <a:lnTo>
                    <a:pt x="887" y="1120"/>
                  </a:lnTo>
                  <a:lnTo>
                    <a:pt x="802" y="1095"/>
                  </a:lnTo>
                  <a:lnTo>
                    <a:pt x="719" y="1067"/>
                  </a:lnTo>
                  <a:lnTo>
                    <a:pt x="639" y="1033"/>
                  </a:lnTo>
                  <a:lnTo>
                    <a:pt x="561" y="995"/>
                  </a:lnTo>
                  <a:lnTo>
                    <a:pt x="486" y="953"/>
                  </a:lnTo>
                  <a:lnTo>
                    <a:pt x="413" y="906"/>
                  </a:lnTo>
                  <a:lnTo>
                    <a:pt x="345" y="855"/>
                  </a:lnTo>
                  <a:lnTo>
                    <a:pt x="278" y="801"/>
                  </a:lnTo>
                  <a:lnTo>
                    <a:pt x="215" y="743"/>
                  </a:lnTo>
                  <a:lnTo>
                    <a:pt x="156" y="681"/>
                  </a:lnTo>
                  <a:lnTo>
                    <a:pt x="99" y="616"/>
                  </a:lnTo>
                  <a:lnTo>
                    <a:pt x="48" y="547"/>
                  </a:lnTo>
                  <a:lnTo>
                    <a:pt x="0" y="476"/>
                  </a:lnTo>
                  <a:lnTo>
                    <a:pt x="16" y="478"/>
                  </a:lnTo>
                  <a:lnTo>
                    <a:pt x="39" y="481"/>
                  </a:lnTo>
                  <a:lnTo>
                    <a:pt x="66" y="484"/>
                  </a:lnTo>
                  <a:lnTo>
                    <a:pt x="99" y="487"/>
                  </a:lnTo>
                  <a:lnTo>
                    <a:pt x="137" y="491"/>
                  </a:lnTo>
                  <a:lnTo>
                    <a:pt x="178" y="494"/>
                  </a:lnTo>
                  <a:lnTo>
                    <a:pt x="223" y="497"/>
                  </a:lnTo>
                  <a:lnTo>
                    <a:pt x="272" y="500"/>
                  </a:lnTo>
                  <a:lnTo>
                    <a:pt x="324" y="501"/>
                  </a:lnTo>
                  <a:lnTo>
                    <a:pt x="379" y="502"/>
                  </a:lnTo>
                  <a:lnTo>
                    <a:pt x="436" y="502"/>
                  </a:lnTo>
                  <a:lnTo>
                    <a:pt x="496" y="501"/>
                  </a:lnTo>
                  <a:lnTo>
                    <a:pt x="558" y="498"/>
                  </a:lnTo>
                  <a:lnTo>
                    <a:pt x="620" y="493"/>
                  </a:lnTo>
                  <a:lnTo>
                    <a:pt x="683" y="487"/>
                  </a:lnTo>
                  <a:lnTo>
                    <a:pt x="748" y="479"/>
                  </a:lnTo>
                  <a:lnTo>
                    <a:pt x="814" y="469"/>
                  </a:lnTo>
                  <a:lnTo>
                    <a:pt x="879" y="457"/>
                  </a:lnTo>
                  <a:lnTo>
                    <a:pt x="943" y="443"/>
                  </a:lnTo>
                  <a:lnTo>
                    <a:pt x="1007" y="425"/>
                  </a:lnTo>
                  <a:lnTo>
                    <a:pt x="1070" y="405"/>
                  </a:lnTo>
                  <a:lnTo>
                    <a:pt x="1132" y="382"/>
                  </a:lnTo>
                  <a:lnTo>
                    <a:pt x="1192" y="355"/>
                  </a:lnTo>
                  <a:lnTo>
                    <a:pt x="1250" y="326"/>
                  </a:lnTo>
                  <a:lnTo>
                    <a:pt x="1251" y="326"/>
                  </a:lnTo>
                  <a:lnTo>
                    <a:pt x="1268" y="316"/>
                  </a:lnTo>
                  <a:lnTo>
                    <a:pt x="1291" y="302"/>
                  </a:lnTo>
                  <a:lnTo>
                    <a:pt x="1797" y="0"/>
                  </a:lnTo>
                  <a:close/>
                </a:path>
              </a:pathLst>
            </a:custGeom>
            <a:solidFill>
              <a:schemeClr val="accent4"/>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31" name="Freeform 11"/>
            <p:cNvSpPr>
              <a:spLocks/>
            </p:cNvSpPr>
            <p:nvPr/>
          </p:nvSpPr>
          <p:spPr bwMode="auto">
            <a:xfrm>
              <a:off x="988181" y="2549525"/>
              <a:ext cx="2344737" cy="2374900"/>
            </a:xfrm>
            <a:custGeom>
              <a:avLst/>
              <a:gdLst/>
              <a:ahLst/>
              <a:cxnLst>
                <a:cxn ang="0">
                  <a:pos x="177" y="22"/>
                </a:cxn>
                <a:cxn ang="0">
                  <a:pos x="201" y="78"/>
                </a:cxn>
                <a:cxn ang="0">
                  <a:pos x="234" y="150"/>
                </a:cxn>
                <a:cxn ang="0">
                  <a:pos x="274" y="232"/>
                </a:cxn>
                <a:cxn ang="0">
                  <a:pos x="322" y="323"/>
                </a:cxn>
                <a:cxn ang="0">
                  <a:pos x="378" y="420"/>
                </a:cxn>
                <a:cxn ang="0">
                  <a:pos x="442" y="520"/>
                </a:cxn>
                <a:cxn ang="0">
                  <a:pos x="514" y="621"/>
                </a:cxn>
                <a:cxn ang="0">
                  <a:pos x="592" y="720"/>
                </a:cxn>
                <a:cxn ang="0">
                  <a:pos x="678" y="814"/>
                </a:cxn>
                <a:cxn ang="0">
                  <a:pos x="771" y="900"/>
                </a:cxn>
                <a:cxn ang="0">
                  <a:pos x="871" y="976"/>
                </a:cxn>
                <a:cxn ang="0">
                  <a:pos x="1477" y="1320"/>
                </a:cxn>
                <a:cxn ang="0">
                  <a:pos x="1359" y="1376"/>
                </a:cxn>
                <a:cxn ang="0">
                  <a:pos x="1234" y="1419"/>
                </a:cxn>
                <a:cxn ang="0">
                  <a:pos x="1106" y="1451"/>
                </a:cxn>
                <a:cxn ang="0">
                  <a:pos x="975" y="1473"/>
                </a:cxn>
                <a:cxn ang="0">
                  <a:pos x="847" y="1487"/>
                </a:cxn>
                <a:cxn ang="0">
                  <a:pos x="723" y="1495"/>
                </a:cxn>
                <a:cxn ang="0">
                  <a:pos x="606" y="1496"/>
                </a:cxn>
                <a:cxn ang="0">
                  <a:pos x="499" y="1494"/>
                </a:cxn>
                <a:cxn ang="0">
                  <a:pos x="405" y="1488"/>
                </a:cxn>
                <a:cxn ang="0">
                  <a:pos x="326" y="1481"/>
                </a:cxn>
                <a:cxn ang="0">
                  <a:pos x="266" y="1475"/>
                </a:cxn>
                <a:cxn ang="0">
                  <a:pos x="227" y="1470"/>
                </a:cxn>
                <a:cxn ang="0">
                  <a:pos x="148" y="1328"/>
                </a:cxn>
                <a:cxn ang="0">
                  <a:pos x="85" y="1178"/>
                </a:cxn>
                <a:cxn ang="0">
                  <a:pos x="38" y="1019"/>
                </a:cxn>
                <a:cxn ang="0">
                  <a:pos x="10" y="854"/>
                </a:cxn>
                <a:cxn ang="0">
                  <a:pos x="0" y="683"/>
                </a:cxn>
                <a:cxn ang="0">
                  <a:pos x="11" y="501"/>
                </a:cxn>
                <a:cxn ang="0">
                  <a:pos x="44" y="326"/>
                </a:cxn>
                <a:cxn ang="0">
                  <a:pos x="96" y="158"/>
                </a:cxn>
                <a:cxn ang="0">
                  <a:pos x="168" y="0"/>
                </a:cxn>
              </a:cxnLst>
              <a:rect l="0" t="0" r="r" b="b"/>
              <a:pathLst>
                <a:path w="1477" h="1496">
                  <a:moveTo>
                    <a:pt x="168" y="0"/>
                  </a:moveTo>
                  <a:lnTo>
                    <a:pt x="177" y="22"/>
                  </a:lnTo>
                  <a:lnTo>
                    <a:pt x="188" y="48"/>
                  </a:lnTo>
                  <a:lnTo>
                    <a:pt x="201" y="78"/>
                  </a:lnTo>
                  <a:lnTo>
                    <a:pt x="216" y="112"/>
                  </a:lnTo>
                  <a:lnTo>
                    <a:pt x="234" y="150"/>
                  </a:lnTo>
                  <a:lnTo>
                    <a:pt x="252" y="190"/>
                  </a:lnTo>
                  <a:lnTo>
                    <a:pt x="274" y="232"/>
                  </a:lnTo>
                  <a:lnTo>
                    <a:pt x="297" y="276"/>
                  </a:lnTo>
                  <a:lnTo>
                    <a:pt x="322" y="323"/>
                  </a:lnTo>
                  <a:lnTo>
                    <a:pt x="350" y="371"/>
                  </a:lnTo>
                  <a:lnTo>
                    <a:pt x="378" y="420"/>
                  </a:lnTo>
                  <a:lnTo>
                    <a:pt x="409" y="470"/>
                  </a:lnTo>
                  <a:lnTo>
                    <a:pt x="442" y="520"/>
                  </a:lnTo>
                  <a:lnTo>
                    <a:pt x="477" y="571"/>
                  </a:lnTo>
                  <a:lnTo>
                    <a:pt x="514" y="621"/>
                  </a:lnTo>
                  <a:lnTo>
                    <a:pt x="552" y="671"/>
                  </a:lnTo>
                  <a:lnTo>
                    <a:pt x="592" y="720"/>
                  </a:lnTo>
                  <a:lnTo>
                    <a:pt x="634" y="768"/>
                  </a:lnTo>
                  <a:lnTo>
                    <a:pt x="678" y="814"/>
                  </a:lnTo>
                  <a:lnTo>
                    <a:pt x="724" y="858"/>
                  </a:lnTo>
                  <a:lnTo>
                    <a:pt x="771" y="900"/>
                  </a:lnTo>
                  <a:lnTo>
                    <a:pt x="820" y="939"/>
                  </a:lnTo>
                  <a:lnTo>
                    <a:pt x="871" y="976"/>
                  </a:lnTo>
                  <a:lnTo>
                    <a:pt x="924" y="1009"/>
                  </a:lnTo>
                  <a:lnTo>
                    <a:pt x="1477" y="1320"/>
                  </a:lnTo>
                  <a:lnTo>
                    <a:pt x="1419" y="1349"/>
                  </a:lnTo>
                  <a:lnTo>
                    <a:pt x="1359" y="1376"/>
                  </a:lnTo>
                  <a:lnTo>
                    <a:pt x="1297" y="1399"/>
                  </a:lnTo>
                  <a:lnTo>
                    <a:pt x="1234" y="1419"/>
                  </a:lnTo>
                  <a:lnTo>
                    <a:pt x="1170" y="1437"/>
                  </a:lnTo>
                  <a:lnTo>
                    <a:pt x="1106" y="1451"/>
                  </a:lnTo>
                  <a:lnTo>
                    <a:pt x="1041" y="1463"/>
                  </a:lnTo>
                  <a:lnTo>
                    <a:pt x="975" y="1473"/>
                  </a:lnTo>
                  <a:lnTo>
                    <a:pt x="910" y="1481"/>
                  </a:lnTo>
                  <a:lnTo>
                    <a:pt x="847" y="1487"/>
                  </a:lnTo>
                  <a:lnTo>
                    <a:pt x="785" y="1492"/>
                  </a:lnTo>
                  <a:lnTo>
                    <a:pt x="723" y="1495"/>
                  </a:lnTo>
                  <a:lnTo>
                    <a:pt x="663" y="1496"/>
                  </a:lnTo>
                  <a:lnTo>
                    <a:pt x="606" y="1496"/>
                  </a:lnTo>
                  <a:lnTo>
                    <a:pt x="551" y="1495"/>
                  </a:lnTo>
                  <a:lnTo>
                    <a:pt x="499" y="1494"/>
                  </a:lnTo>
                  <a:lnTo>
                    <a:pt x="450" y="1491"/>
                  </a:lnTo>
                  <a:lnTo>
                    <a:pt x="405" y="1488"/>
                  </a:lnTo>
                  <a:lnTo>
                    <a:pt x="364" y="1485"/>
                  </a:lnTo>
                  <a:lnTo>
                    <a:pt x="326" y="1481"/>
                  </a:lnTo>
                  <a:lnTo>
                    <a:pt x="293" y="1478"/>
                  </a:lnTo>
                  <a:lnTo>
                    <a:pt x="266" y="1475"/>
                  </a:lnTo>
                  <a:lnTo>
                    <a:pt x="243" y="1472"/>
                  </a:lnTo>
                  <a:lnTo>
                    <a:pt x="227" y="1470"/>
                  </a:lnTo>
                  <a:lnTo>
                    <a:pt x="186" y="1400"/>
                  </a:lnTo>
                  <a:lnTo>
                    <a:pt x="148" y="1328"/>
                  </a:lnTo>
                  <a:lnTo>
                    <a:pt x="114" y="1254"/>
                  </a:lnTo>
                  <a:lnTo>
                    <a:pt x="85" y="1178"/>
                  </a:lnTo>
                  <a:lnTo>
                    <a:pt x="60" y="1100"/>
                  </a:lnTo>
                  <a:lnTo>
                    <a:pt x="38" y="1019"/>
                  </a:lnTo>
                  <a:lnTo>
                    <a:pt x="21" y="937"/>
                  </a:lnTo>
                  <a:lnTo>
                    <a:pt x="10" y="854"/>
                  </a:lnTo>
                  <a:lnTo>
                    <a:pt x="3" y="769"/>
                  </a:lnTo>
                  <a:lnTo>
                    <a:pt x="0" y="683"/>
                  </a:lnTo>
                  <a:lnTo>
                    <a:pt x="3" y="592"/>
                  </a:lnTo>
                  <a:lnTo>
                    <a:pt x="11" y="501"/>
                  </a:lnTo>
                  <a:lnTo>
                    <a:pt x="25" y="412"/>
                  </a:lnTo>
                  <a:lnTo>
                    <a:pt x="44" y="326"/>
                  </a:lnTo>
                  <a:lnTo>
                    <a:pt x="68" y="241"/>
                  </a:lnTo>
                  <a:lnTo>
                    <a:pt x="96" y="158"/>
                  </a:lnTo>
                  <a:lnTo>
                    <a:pt x="129" y="77"/>
                  </a:lnTo>
                  <a:lnTo>
                    <a:pt x="168"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46" name="Freeform 12"/>
            <p:cNvSpPr>
              <a:spLocks/>
            </p:cNvSpPr>
            <p:nvPr/>
          </p:nvSpPr>
          <p:spPr bwMode="auto">
            <a:xfrm>
              <a:off x="2440743" y="2624137"/>
              <a:ext cx="1760537" cy="2020888"/>
            </a:xfrm>
            <a:custGeom>
              <a:avLst/>
              <a:gdLst/>
              <a:ahLst/>
              <a:cxnLst>
                <a:cxn ang="0">
                  <a:pos x="546" y="0"/>
                </a:cxn>
                <a:cxn ang="0">
                  <a:pos x="1101" y="312"/>
                </a:cxn>
                <a:cxn ang="0">
                  <a:pos x="1109" y="947"/>
                </a:cxn>
                <a:cxn ang="0">
                  <a:pos x="603" y="1249"/>
                </a:cxn>
                <a:cxn ang="0">
                  <a:pos x="580" y="1263"/>
                </a:cxn>
                <a:cxn ang="0">
                  <a:pos x="562" y="1273"/>
                </a:cxn>
                <a:cxn ang="0">
                  <a:pos x="9" y="962"/>
                </a:cxn>
                <a:cxn ang="0">
                  <a:pos x="1" y="345"/>
                </a:cxn>
                <a:cxn ang="0">
                  <a:pos x="0" y="327"/>
                </a:cxn>
                <a:cxn ang="0">
                  <a:pos x="0" y="326"/>
                </a:cxn>
                <a:cxn ang="0">
                  <a:pos x="532" y="9"/>
                </a:cxn>
                <a:cxn ang="0">
                  <a:pos x="535" y="7"/>
                </a:cxn>
                <a:cxn ang="0">
                  <a:pos x="538" y="5"/>
                </a:cxn>
                <a:cxn ang="0">
                  <a:pos x="543" y="3"/>
                </a:cxn>
                <a:cxn ang="0">
                  <a:pos x="546" y="0"/>
                </a:cxn>
              </a:cxnLst>
              <a:rect l="0" t="0" r="r" b="b"/>
              <a:pathLst>
                <a:path w="1109" h="1273">
                  <a:moveTo>
                    <a:pt x="546" y="0"/>
                  </a:moveTo>
                  <a:lnTo>
                    <a:pt x="1101" y="312"/>
                  </a:lnTo>
                  <a:lnTo>
                    <a:pt x="1109" y="947"/>
                  </a:lnTo>
                  <a:lnTo>
                    <a:pt x="603" y="1249"/>
                  </a:lnTo>
                  <a:lnTo>
                    <a:pt x="580" y="1263"/>
                  </a:lnTo>
                  <a:lnTo>
                    <a:pt x="562" y="1273"/>
                  </a:lnTo>
                  <a:lnTo>
                    <a:pt x="9" y="962"/>
                  </a:lnTo>
                  <a:lnTo>
                    <a:pt x="1" y="345"/>
                  </a:lnTo>
                  <a:lnTo>
                    <a:pt x="0" y="327"/>
                  </a:lnTo>
                  <a:lnTo>
                    <a:pt x="0" y="326"/>
                  </a:lnTo>
                  <a:lnTo>
                    <a:pt x="532" y="9"/>
                  </a:lnTo>
                  <a:lnTo>
                    <a:pt x="535" y="7"/>
                  </a:lnTo>
                  <a:lnTo>
                    <a:pt x="538" y="5"/>
                  </a:lnTo>
                  <a:lnTo>
                    <a:pt x="543" y="3"/>
                  </a:lnTo>
                  <a:lnTo>
                    <a:pt x="546"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47" name="Freeform 46"/>
            <p:cNvSpPr/>
            <p:nvPr/>
          </p:nvSpPr>
          <p:spPr>
            <a:xfrm>
              <a:off x="3307893" y="2582902"/>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79539" y="963082"/>
                    <a:pt x="1430339" y="1022349"/>
                  </a:cubicBezTo>
                  <a:cubicBezTo>
                    <a:pt x="1481139" y="1081616"/>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48" name="Freeform 47"/>
            <p:cNvSpPr/>
            <p:nvPr/>
          </p:nvSpPr>
          <p:spPr>
            <a:xfrm rot="18022023">
              <a:off x="2798889" y="1670357"/>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1412 w 2142067"/>
                <a:gd name="connsiteY5" fmla="*/ 101613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90612" y="956863"/>
                    <a:pt x="1441412" y="1016130"/>
                  </a:cubicBezTo>
                  <a:cubicBezTo>
                    <a:pt x="1492212" y="107539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49" name="Freeform 48"/>
            <p:cNvSpPr/>
            <p:nvPr/>
          </p:nvSpPr>
          <p:spPr>
            <a:xfrm rot="14386822">
              <a:off x="1748013" y="1643900"/>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1412 w 2142067"/>
                <a:gd name="connsiteY5" fmla="*/ 101613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90612" y="956863"/>
                    <a:pt x="1441412" y="1016130"/>
                  </a:cubicBezTo>
                  <a:cubicBezTo>
                    <a:pt x="1492212" y="107539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50" name="Freeform 49"/>
            <p:cNvSpPr/>
            <p:nvPr/>
          </p:nvSpPr>
          <p:spPr>
            <a:xfrm rot="10800000">
              <a:off x="1203928" y="2544799"/>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1412 w 2142067"/>
                <a:gd name="connsiteY5" fmla="*/ 101613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90612" y="956863"/>
                    <a:pt x="1441412" y="1016130"/>
                  </a:cubicBezTo>
                  <a:cubicBezTo>
                    <a:pt x="1492212" y="107539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51" name="Freeform 50"/>
            <p:cNvSpPr/>
            <p:nvPr/>
          </p:nvSpPr>
          <p:spPr>
            <a:xfrm rot="7159256">
              <a:off x="1710292" y="3457050"/>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1412 w 2142067"/>
                <a:gd name="connsiteY5" fmla="*/ 101613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90612" y="956863"/>
                    <a:pt x="1441412" y="1016130"/>
                  </a:cubicBezTo>
                  <a:cubicBezTo>
                    <a:pt x="1492212" y="107539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52" name="Freeform 51"/>
            <p:cNvSpPr/>
            <p:nvPr/>
          </p:nvSpPr>
          <p:spPr>
            <a:xfrm rot="3540000">
              <a:off x="2760692" y="3480844"/>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0151 w 2142067"/>
                <a:gd name="connsiteY5" fmla="*/ 100602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89351" y="946753"/>
                    <a:pt x="1440151" y="1006020"/>
                  </a:cubicBezTo>
                  <a:cubicBezTo>
                    <a:pt x="1490951" y="106528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77" name="TextBox 76"/>
            <p:cNvSpPr txBox="1"/>
            <p:nvPr/>
          </p:nvSpPr>
          <p:spPr>
            <a:xfrm>
              <a:off x="3190782" y="1511867"/>
              <a:ext cx="533400" cy="400109"/>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lumMod val="65000"/>
                      <a:lumOff val="35000"/>
                    </a:prstClr>
                  </a:solidFill>
                  <a:latin typeface="Arial Narrow"/>
                  <a:cs typeface="Arial Narrow"/>
                </a:rPr>
                <a:t>01</a:t>
              </a:r>
            </a:p>
          </p:txBody>
        </p:sp>
        <p:sp>
          <p:nvSpPr>
            <p:cNvPr id="75" name="TextBox 74"/>
            <p:cNvSpPr txBox="1"/>
            <p:nvPr/>
          </p:nvSpPr>
          <p:spPr>
            <a:xfrm>
              <a:off x="3964062" y="2514135"/>
              <a:ext cx="533400" cy="400109"/>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lumMod val="65000"/>
                      <a:lumOff val="35000"/>
                    </a:prstClr>
                  </a:solidFill>
                  <a:latin typeface="Arial Narrow"/>
                  <a:cs typeface="Arial Narrow"/>
                </a:rPr>
                <a:t>02</a:t>
              </a:r>
            </a:p>
          </p:txBody>
        </p:sp>
        <p:sp>
          <p:nvSpPr>
            <p:cNvPr id="61" name="TextBox 60"/>
            <p:cNvSpPr txBox="1"/>
            <p:nvPr/>
          </p:nvSpPr>
          <p:spPr>
            <a:xfrm>
              <a:off x="4409982" y="3733335"/>
              <a:ext cx="533400" cy="400109"/>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lumMod val="65000"/>
                      <a:lumOff val="35000"/>
                    </a:prstClr>
                  </a:solidFill>
                  <a:latin typeface="Arial Narrow"/>
                  <a:cs typeface="Arial Narrow"/>
                </a:rPr>
                <a:t>03</a:t>
              </a:r>
            </a:p>
          </p:txBody>
        </p:sp>
        <p:sp>
          <p:nvSpPr>
            <p:cNvPr id="64" name="TextBox 63"/>
            <p:cNvSpPr txBox="1"/>
            <p:nvPr/>
          </p:nvSpPr>
          <p:spPr>
            <a:xfrm>
              <a:off x="3430662" y="4723935"/>
              <a:ext cx="533400" cy="400109"/>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white"/>
                  </a:solidFill>
                  <a:latin typeface="Arial Narrow"/>
                  <a:cs typeface="Arial Narrow"/>
                </a:rPr>
                <a:t>04</a:t>
              </a:r>
            </a:p>
          </p:txBody>
        </p:sp>
        <p:sp>
          <p:nvSpPr>
            <p:cNvPr id="67" name="TextBox 66"/>
            <p:cNvSpPr txBox="1"/>
            <p:nvPr/>
          </p:nvSpPr>
          <p:spPr>
            <a:xfrm>
              <a:off x="1144662" y="3340667"/>
              <a:ext cx="533400" cy="400109"/>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lumMod val="65000"/>
                      <a:lumOff val="35000"/>
                    </a:prstClr>
                  </a:solidFill>
                  <a:latin typeface="Arial Narrow"/>
                  <a:cs typeface="Arial Narrow"/>
                </a:rPr>
                <a:t>05</a:t>
              </a:r>
            </a:p>
          </p:txBody>
        </p:sp>
        <p:sp>
          <p:nvSpPr>
            <p:cNvPr id="70" name="TextBox 69"/>
            <p:cNvSpPr txBox="1"/>
            <p:nvPr/>
          </p:nvSpPr>
          <p:spPr>
            <a:xfrm>
              <a:off x="2059062" y="1904535"/>
              <a:ext cx="533400" cy="400109"/>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lumMod val="65000"/>
                      <a:lumOff val="35000"/>
                    </a:prstClr>
                  </a:solidFill>
                  <a:latin typeface="Arial Narrow"/>
                  <a:cs typeface="Arial Narrow"/>
                </a:rPr>
                <a:t>06</a:t>
              </a:r>
            </a:p>
          </p:txBody>
        </p:sp>
      </p:grpSp>
      <p:sp>
        <p:nvSpPr>
          <p:cNvPr id="82" name="TextBox 81"/>
          <p:cNvSpPr txBox="1"/>
          <p:nvPr/>
        </p:nvSpPr>
        <p:spPr>
          <a:xfrm>
            <a:off x="4683626" y="1831600"/>
            <a:ext cx="4121557" cy="1061829"/>
          </a:xfrm>
          <a:prstGeom prst="rect">
            <a:avLst/>
          </a:prstGeom>
          <a:noFill/>
          <a:ln>
            <a:solidFill>
              <a:schemeClr val="bg1"/>
            </a:solidFill>
          </a:ln>
        </p:spPr>
        <p:txBody>
          <a:bodyPr wrap="square" rtlCol="0">
            <a:spAutoFit/>
          </a:bodyPr>
          <a:lstStyle/>
          <a:p>
            <a:pPr defTabSz="685800" eaLnBrk="1" fontAlgn="auto" hangingPunct="1">
              <a:spcBef>
                <a:spcPts val="0"/>
              </a:spcBef>
              <a:spcAft>
                <a:spcPts val="0"/>
              </a:spcAft>
            </a:pPr>
            <a:r>
              <a:rPr lang="en-US" sz="2100" dirty="0">
                <a:solidFill>
                  <a:prstClr val="black">
                    <a:lumMod val="65000"/>
                    <a:lumOff val="35000"/>
                  </a:prstClr>
                </a:solidFill>
                <a:latin typeface="Arial" pitchFamily="34" charset="0"/>
                <a:cs typeface="Arial" pitchFamily="34" charset="0"/>
              </a:rPr>
              <a:t>Technical Challenges</a:t>
            </a:r>
            <a:endParaRPr lang="en-US" sz="2100" dirty="0">
              <a:solidFill>
                <a:srgbClr val="5C9EAC"/>
              </a:solidFill>
              <a:latin typeface="Arial" pitchFamily="34" charset="0"/>
              <a:cs typeface="Arial" pitchFamily="34" charset="0"/>
            </a:endParaRPr>
          </a:p>
          <a:p>
            <a:pPr defTabSz="685800" eaLnBrk="1" fontAlgn="auto" hangingPunct="1">
              <a:spcBef>
                <a:spcPts val="0"/>
              </a:spcBef>
              <a:spcAft>
                <a:spcPts val="0"/>
              </a:spcAft>
            </a:pPr>
            <a:r>
              <a:rPr lang="en-US" sz="2100" dirty="0">
                <a:solidFill>
                  <a:srgbClr val="5C9EAC"/>
                </a:solidFill>
                <a:latin typeface="Arial" pitchFamily="34" charset="0"/>
                <a:cs typeface="Arial" pitchFamily="34" charset="0"/>
              </a:rPr>
              <a:t>•Adding features expeditiously</a:t>
            </a:r>
          </a:p>
          <a:p>
            <a:pPr defTabSz="685800" eaLnBrk="1" fontAlgn="auto" hangingPunct="1">
              <a:spcBef>
                <a:spcPts val="0"/>
              </a:spcBef>
              <a:spcAft>
                <a:spcPts val="0"/>
              </a:spcAft>
            </a:pPr>
            <a:r>
              <a:rPr lang="en-US" sz="2100" dirty="0">
                <a:solidFill>
                  <a:srgbClr val="5C9EAC"/>
                </a:solidFill>
                <a:latin typeface="Arial" pitchFamily="34" charset="0"/>
                <a:cs typeface="Arial" pitchFamily="34" charset="0"/>
              </a:rPr>
              <a:t>•Managing feature creep</a:t>
            </a:r>
          </a:p>
        </p:txBody>
      </p:sp>
      <p:sp>
        <p:nvSpPr>
          <p:cNvPr id="44" name="TextBox 43">
            <a:extLst>
              <a:ext uri="{FF2B5EF4-FFF2-40B4-BE49-F238E27FC236}">
                <a16:creationId xmlns:a16="http://schemas.microsoft.com/office/drawing/2014/main" xmlns="" id="{2C4F0EEE-151B-FE42-A497-C0FDEA9CF0BE}"/>
              </a:ext>
            </a:extLst>
          </p:cNvPr>
          <p:cNvSpPr txBox="1"/>
          <p:nvPr/>
        </p:nvSpPr>
        <p:spPr>
          <a:xfrm>
            <a:off x="1656085" y="2433137"/>
            <a:ext cx="1611182" cy="646331"/>
          </a:xfrm>
          <a:prstGeom prst="rect">
            <a:avLst/>
          </a:prstGeom>
          <a:noFill/>
        </p:spPr>
        <p:txBody>
          <a:bodyPr wrap="square" rtlCol="0">
            <a:spAutoFit/>
          </a:bodyPr>
          <a:lstStyle/>
          <a:p>
            <a:pPr algn="ctr" defTabSz="685800" eaLnBrk="1" fontAlgn="auto" hangingPunct="1">
              <a:spcBef>
                <a:spcPts val="0"/>
              </a:spcBef>
              <a:spcAft>
                <a:spcPts val="0"/>
              </a:spcAft>
            </a:pPr>
            <a:r>
              <a:rPr lang="en-US" sz="1800" dirty="0">
                <a:solidFill>
                  <a:prstClr val="black"/>
                </a:solidFill>
                <a:latin typeface="Arial Narrow"/>
                <a:cs typeface="Arial Narrow"/>
              </a:rPr>
              <a:t>Gateway Lifecycle</a:t>
            </a:r>
          </a:p>
        </p:txBody>
      </p:sp>
      <p:sp>
        <p:nvSpPr>
          <p:cNvPr id="55" name="TextBox 54">
            <a:extLst>
              <a:ext uri="{FF2B5EF4-FFF2-40B4-BE49-F238E27FC236}">
                <a16:creationId xmlns:a16="http://schemas.microsoft.com/office/drawing/2014/main" xmlns="" id="{AE27045B-82C1-B84C-9CDE-2E3A2A9B16DE}"/>
              </a:ext>
            </a:extLst>
          </p:cNvPr>
          <p:cNvSpPr txBox="1"/>
          <p:nvPr/>
        </p:nvSpPr>
        <p:spPr>
          <a:xfrm>
            <a:off x="2153464" y="1409355"/>
            <a:ext cx="1500338" cy="300082"/>
          </a:xfrm>
          <a:prstGeom prst="rect">
            <a:avLst/>
          </a:prstGeom>
          <a:noFill/>
        </p:spPr>
        <p:txBody>
          <a:bodyPr wrap="square" rtlCol="0">
            <a:spAutoFit/>
          </a:bodyPr>
          <a:lstStyle/>
          <a:p>
            <a:pPr defTabSz="685800" eaLnBrk="1" fontAlgn="auto" hangingPunct="1">
              <a:spcBef>
                <a:spcPts val="0"/>
              </a:spcBef>
              <a:spcAft>
                <a:spcPts val="0"/>
              </a:spcAft>
            </a:pPr>
            <a:r>
              <a:rPr lang="en-US" sz="1350" b="1" dirty="0">
                <a:solidFill>
                  <a:srgbClr val="595959"/>
                </a:solidFill>
                <a:latin typeface="Arial Narrow"/>
                <a:cs typeface="Arial Narrow"/>
              </a:rPr>
              <a:t>Project Initiation</a:t>
            </a:r>
          </a:p>
        </p:txBody>
      </p:sp>
      <p:sp>
        <p:nvSpPr>
          <p:cNvPr id="56" name="TextBox 55">
            <a:extLst>
              <a:ext uri="{FF2B5EF4-FFF2-40B4-BE49-F238E27FC236}">
                <a16:creationId xmlns:a16="http://schemas.microsoft.com/office/drawing/2014/main" xmlns="" id="{3BE972AA-C213-5F4F-8D02-1D51E06B79CE}"/>
              </a:ext>
            </a:extLst>
          </p:cNvPr>
          <p:cNvSpPr txBox="1"/>
          <p:nvPr/>
        </p:nvSpPr>
        <p:spPr>
          <a:xfrm>
            <a:off x="3018772" y="3294775"/>
            <a:ext cx="1014773" cy="507831"/>
          </a:xfrm>
          <a:prstGeom prst="rect">
            <a:avLst/>
          </a:prstGeom>
          <a:noFill/>
        </p:spPr>
        <p:txBody>
          <a:bodyPr wrap="square" rtlCol="0">
            <a:spAutoFit/>
          </a:bodyPr>
          <a:lstStyle/>
          <a:p>
            <a:pPr algn="ctr" defTabSz="685800" eaLnBrk="1" fontAlgn="auto" hangingPunct="1">
              <a:spcBef>
                <a:spcPts val="0"/>
              </a:spcBef>
              <a:spcAft>
                <a:spcPts val="0"/>
              </a:spcAft>
            </a:pPr>
            <a:r>
              <a:rPr lang="en-US" sz="1350" b="1" dirty="0">
                <a:solidFill>
                  <a:srgbClr val="595959"/>
                </a:solidFill>
                <a:latin typeface="Arial Narrow"/>
                <a:cs typeface="Arial Narrow"/>
              </a:rPr>
              <a:t>Early Operations </a:t>
            </a:r>
          </a:p>
        </p:txBody>
      </p:sp>
      <p:sp>
        <p:nvSpPr>
          <p:cNvPr id="57" name="TextBox 56">
            <a:extLst>
              <a:ext uri="{FF2B5EF4-FFF2-40B4-BE49-F238E27FC236}">
                <a16:creationId xmlns:a16="http://schemas.microsoft.com/office/drawing/2014/main" xmlns="" id="{F7962A96-2429-AE48-90B1-D78B23511F35}"/>
              </a:ext>
            </a:extLst>
          </p:cNvPr>
          <p:cNvSpPr txBox="1"/>
          <p:nvPr/>
        </p:nvSpPr>
        <p:spPr>
          <a:xfrm>
            <a:off x="1383846" y="3838017"/>
            <a:ext cx="1644457" cy="507831"/>
          </a:xfrm>
          <a:prstGeom prst="rect">
            <a:avLst/>
          </a:prstGeom>
          <a:noFill/>
        </p:spPr>
        <p:txBody>
          <a:bodyPr wrap="square" rtlCol="0">
            <a:spAutoFit/>
          </a:bodyPr>
          <a:lstStyle/>
          <a:p>
            <a:pPr algn="ctr" defTabSz="685800" eaLnBrk="1" fontAlgn="auto" hangingPunct="1">
              <a:spcBef>
                <a:spcPts val="0"/>
              </a:spcBef>
              <a:spcAft>
                <a:spcPts val="0"/>
              </a:spcAft>
            </a:pPr>
            <a:r>
              <a:rPr lang="en-US" sz="1350" b="1" dirty="0">
                <a:solidFill>
                  <a:prstClr val="white"/>
                </a:solidFill>
                <a:latin typeface="Arial Narrow"/>
                <a:cs typeface="Arial Narrow"/>
              </a:rPr>
              <a:t>Community</a:t>
            </a:r>
          </a:p>
          <a:p>
            <a:pPr algn="ctr" defTabSz="685800" eaLnBrk="1" fontAlgn="auto" hangingPunct="1">
              <a:spcBef>
                <a:spcPts val="0"/>
              </a:spcBef>
              <a:spcAft>
                <a:spcPts val="0"/>
              </a:spcAft>
            </a:pPr>
            <a:r>
              <a:rPr lang="en-US" sz="1350" b="1" dirty="0">
                <a:solidFill>
                  <a:prstClr val="white"/>
                </a:solidFill>
                <a:latin typeface="Arial Narrow"/>
                <a:cs typeface="Arial Narrow"/>
              </a:rPr>
              <a:t> Building</a:t>
            </a:r>
          </a:p>
        </p:txBody>
      </p:sp>
      <p:sp>
        <p:nvSpPr>
          <p:cNvPr id="58" name="TextBox 57">
            <a:extLst>
              <a:ext uri="{FF2B5EF4-FFF2-40B4-BE49-F238E27FC236}">
                <a16:creationId xmlns:a16="http://schemas.microsoft.com/office/drawing/2014/main" xmlns="" id="{8DE4B5AF-13D9-C240-99EC-CA63EC410B1D}"/>
              </a:ext>
            </a:extLst>
          </p:cNvPr>
          <p:cNvSpPr txBox="1"/>
          <p:nvPr/>
        </p:nvSpPr>
        <p:spPr>
          <a:xfrm>
            <a:off x="782315" y="3005076"/>
            <a:ext cx="1081253" cy="507831"/>
          </a:xfrm>
          <a:prstGeom prst="rect">
            <a:avLst/>
          </a:prstGeom>
          <a:noFill/>
        </p:spPr>
        <p:txBody>
          <a:bodyPr wrap="square" rtlCol="0">
            <a:spAutoFit/>
          </a:bodyPr>
          <a:lstStyle/>
          <a:p>
            <a:pPr algn="ctr" defTabSz="685800" eaLnBrk="1" fontAlgn="auto" hangingPunct="1">
              <a:spcBef>
                <a:spcPts val="0"/>
              </a:spcBef>
              <a:spcAft>
                <a:spcPts val="0"/>
              </a:spcAft>
            </a:pPr>
            <a:r>
              <a:rPr lang="en-US" sz="1350" b="1" dirty="0">
                <a:solidFill>
                  <a:srgbClr val="595959"/>
                </a:solidFill>
                <a:latin typeface="Arial Narrow"/>
                <a:cs typeface="Arial Narrow"/>
              </a:rPr>
              <a:t>Mature Operations </a:t>
            </a:r>
          </a:p>
        </p:txBody>
      </p:sp>
      <p:sp>
        <p:nvSpPr>
          <p:cNvPr id="83" name="TextBox 82">
            <a:extLst>
              <a:ext uri="{FF2B5EF4-FFF2-40B4-BE49-F238E27FC236}">
                <a16:creationId xmlns:a16="http://schemas.microsoft.com/office/drawing/2014/main" xmlns="" id="{075388BC-857A-164C-8414-F89A293DC2A3}"/>
              </a:ext>
            </a:extLst>
          </p:cNvPr>
          <p:cNvSpPr txBox="1"/>
          <p:nvPr/>
        </p:nvSpPr>
        <p:spPr>
          <a:xfrm>
            <a:off x="946262" y="1780891"/>
            <a:ext cx="1195187" cy="300082"/>
          </a:xfrm>
          <a:prstGeom prst="rect">
            <a:avLst/>
          </a:prstGeom>
          <a:noFill/>
        </p:spPr>
        <p:txBody>
          <a:bodyPr wrap="square" rtlCol="0">
            <a:spAutoFit/>
          </a:bodyPr>
          <a:lstStyle/>
          <a:p>
            <a:pPr defTabSz="685800" eaLnBrk="1" fontAlgn="auto" hangingPunct="1">
              <a:spcBef>
                <a:spcPts val="0"/>
              </a:spcBef>
              <a:spcAft>
                <a:spcPts val="0"/>
              </a:spcAft>
            </a:pPr>
            <a:r>
              <a:rPr lang="en-US" sz="1350" b="1" dirty="0">
                <a:solidFill>
                  <a:srgbClr val="595959"/>
                </a:solidFill>
                <a:latin typeface="Arial Narrow"/>
                <a:cs typeface="Arial Narrow"/>
              </a:rPr>
              <a:t>Senescence</a:t>
            </a:r>
          </a:p>
        </p:txBody>
      </p:sp>
      <p:sp>
        <p:nvSpPr>
          <p:cNvPr id="84" name="TextBox 83">
            <a:extLst>
              <a:ext uri="{FF2B5EF4-FFF2-40B4-BE49-F238E27FC236}">
                <a16:creationId xmlns:a16="http://schemas.microsoft.com/office/drawing/2014/main" xmlns="" id="{726E1541-991A-F343-92BB-C640B6AFB8DC}"/>
              </a:ext>
            </a:extLst>
          </p:cNvPr>
          <p:cNvSpPr txBox="1"/>
          <p:nvPr/>
        </p:nvSpPr>
        <p:spPr>
          <a:xfrm>
            <a:off x="3184982" y="2071926"/>
            <a:ext cx="1092980" cy="300082"/>
          </a:xfrm>
          <a:prstGeom prst="rect">
            <a:avLst/>
          </a:prstGeom>
          <a:noFill/>
        </p:spPr>
        <p:txBody>
          <a:bodyPr wrap="square" rtlCol="0">
            <a:spAutoFit/>
          </a:bodyPr>
          <a:lstStyle/>
          <a:p>
            <a:pPr defTabSz="685800" eaLnBrk="1" fontAlgn="auto" hangingPunct="1">
              <a:spcBef>
                <a:spcPts val="0"/>
              </a:spcBef>
              <a:spcAft>
                <a:spcPts val="0"/>
              </a:spcAft>
            </a:pPr>
            <a:r>
              <a:rPr lang="en-US" sz="1350" b="1" dirty="0">
                <a:solidFill>
                  <a:srgbClr val="595959"/>
                </a:solidFill>
                <a:latin typeface="Arial Narrow"/>
                <a:cs typeface="Arial Narrow"/>
              </a:rPr>
              <a:t>Prototyping</a:t>
            </a:r>
            <a:endParaRPr lang="en-US" sz="900" b="1" dirty="0">
              <a:solidFill>
                <a:srgbClr val="595959"/>
              </a:solidFill>
              <a:latin typeface="Arial Narrow"/>
              <a:cs typeface="Arial Narrow"/>
            </a:endParaRPr>
          </a:p>
        </p:txBody>
      </p:sp>
      <p:sp>
        <p:nvSpPr>
          <p:cNvPr id="85" name="Title 1">
            <a:extLst>
              <a:ext uri="{FF2B5EF4-FFF2-40B4-BE49-F238E27FC236}">
                <a16:creationId xmlns:a16="http://schemas.microsoft.com/office/drawing/2014/main" xmlns="" id="{DC5808DA-679C-9E4B-9682-7422143BA5D5}"/>
              </a:ext>
            </a:extLst>
          </p:cNvPr>
          <p:cNvSpPr>
            <a:spLocks noGrp="1"/>
          </p:cNvSpPr>
          <p:nvPr>
            <p:ph type="title"/>
          </p:nvPr>
        </p:nvSpPr>
        <p:spPr>
          <a:xfrm>
            <a:off x="0" y="0"/>
            <a:ext cx="9144000" cy="822960"/>
          </a:xfrm>
          <a:solidFill>
            <a:schemeClr val="accent4"/>
          </a:solidFill>
        </p:spPr>
        <p:style>
          <a:lnRef idx="2">
            <a:schemeClr val="accent6">
              <a:shade val="50000"/>
            </a:schemeClr>
          </a:lnRef>
          <a:fillRef idx="1">
            <a:schemeClr val="accent6"/>
          </a:fillRef>
          <a:effectRef idx="0">
            <a:schemeClr val="accent6"/>
          </a:effectRef>
          <a:fontRef idx="minor">
            <a:schemeClr val="lt1"/>
          </a:fontRef>
        </p:style>
        <p:txBody>
          <a:bodyPr/>
          <a:lstStyle/>
          <a:p>
            <a:r>
              <a:rPr lang="en-US" dirty="0"/>
              <a:t>Community Building: </a:t>
            </a:r>
            <a:br>
              <a:rPr lang="en-US" dirty="0"/>
            </a:br>
            <a:r>
              <a:rPr lang="en-US" dirty="0"/>
              <a:t>Have a technology but need to grow your user base</a:t>
            </a:r>
          </a:p>
        </p:txBody>
      </p:sp>
    </p:spTree>
    <p:extLst>
      <p:ext uri="{BB962C8B-B14F-4D97-AF65-F5344CB8AC3E}">
        <p14:creationId xmlns:p14="http://schemas.microsoft.com/office/powerpoint/2010/main" val="159610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25" name="Group 24"/>
          <p:cNvGrpSpPr/>
          <p:nvPr/>
        </p:nvGrpSpPr>
        <p:grpSpPr>
          <a:xfrm>
            <a:off x="742328" y="971551"/>
            <a:ext cx="3502818" cy="3508772"/>
            <a:chOff x="988181" y="1295400"/>
            <a:chExt cx="4670424" cy="4678363"/>
          </a:xfrm>
        </p:grpSpPr>
        <p:sp>
          <p:nvSpPr>
            <p:cNvPr id="26" name="Freeform 6"/>
            <p:cNvSpPr>
              <a:spLocks/>
            </p:cNvSpPr>
            <p:nvPr/>
          </p:nvSpPr>
          <p:spPr bwMode="auto">
            <a:xfrm>
              <a:off x="2440743" y="1295400"/>
              <a:ext cx="2862262" cy="1846263"/>
            </a:xfrm>
            <a:custGeom>
              <a:avLst/>
              <a:gdLst/>
              <a:ahLst/>
              <a:cxnLst>
                <a:cxn ang="0">
                  <a:pos x="648" y="3"/>
                </a:cxn>
                <a:cxn ang="0">
                  <a:pos x="828" y="25"/>
                </a:cxn>
                <a:cxn ang="0">
                  <a:pos x="1000" y="69"/>
                </a:cxn>
                <a:cxn ang="0">
                  <a:pos x="1163" y="131"/>
                </a:cxn>
                <a:cxn ang="0">
                  <a:pos x="1318" y="213"/>
                </a:cxn>
                <a:cxn ang="0">
                  <a:pos x="1459" y="311"/>
                </a:cxn>
                <a:cxn ang="0">
                  <a:pos x="1589" y="424"/>
                </a:cxn>
                <a:cxn ang="0">
                  <a:pos x="1704" y="552"/>
                </a:cxn>
                <a:cxn ang="0">
                  <a:pos x="1803" y="693"/>
                </a:cxn>
                <a:cxn ang="0">
                  <a:pos x="1741" y="684"/>
                </a:cxn>
                <a:cxn ang="0">
                  <a:pos x="1659" y="675"/>
                </a:cxn>
                <a:cxn ang="0">
                  <a:pos x="1561" y="667"/>
                </a:cxn>
                <a:cxn ang="0">
                  <a:pos x="1450" y="662"/>
                </a:cxn>
                <a:cxn ang="0">
                  <a:pos x="1327" y="661"/>
                </a:cxn>
                <a:cxn ang="0">
                  <a:pos x="1198" y="665"/>
                </a:cxn>
                <a:cxn ang="0">
                  <a:pos x="1064" y="678"/>
                </a:cxn>
                <a:cxn ang="0">
                  <a:pos x="929" y="699"/>
                </a:cxn>
                <a:cxn ang="0">
                  <a:pos x="796" y="732"/>
                </a:cxn>
                <a:cxn ang="0">
                  <a:pos x="668" y="778"/>
                </a:cxn>
                <a:cxn ang="0">
                  <a:pos x="546" y="837"/>
                </a:cxn>
                <a:cxn ang="0">
                  <a:pos x="533" y="845"/>
                </a:cxn>
                <a:cxn ang="0">
                  <a:pos x="0" y="1163"/>
                </a:cxn>
                <a:cxn ang="0">
                  <a:pos x="8" y="1039"/>
                </a:cxn>
                <a:cxn ang="0">
                  <a:pos x="29" y="915"/>
                </a:cxn>
                <a:cxn ang="0">
                  <a:pos x="61" y="791"/>
                </a:cxn>
                <a:cxn ang="0">
                  <a:pos x="103" y="673"/>
                </a:cxn>
                <a:cxn ang="0">
                  <a:pos x="151" y="557"/>
                </a:cxn>
                <a:cxn ang="0">
                  <a:pos x="204" y="448"/>
                </a:cxn>
                <a:cxn ang="0">
                  <a:pos x="259" y="347"/>
                </a:cxn>
                <a:cxn ang="0">
                  <a:pos x="315" y="254"/>
                </a:cxn>
                <a:cxn ang="0">
                  <a:pos x="366" y="172"/>
                </a:cxn>
                <a:cxn ang="0">
                  <a:pos x="414" y="101"/>
                </a:cxn>
                <a:cxn ang="0">
                  <a:pos x="455" y="44"/>
                </a:cxn>
                <a:cxn ang="0">
                  <a:pos x="488" y="2"/>
                </a:cxn>
                <a:cxn ang="0">
                  <a:pos x="556" y="0"/>
                </a:cxn>
              </a:cxnLst>
              <a:rect l="0" t="0" r="r" b="b"/>
              <a:pathLst>
                <a:path w="1803" h="1163">
                  <a:moveTo>
                    <a:pt x="556" y="0"/>
                  </a:moveTo>
                  <a:lnTo>
                    <a:pt x="648" y="3"/>
                  </a:lnTo>
                  <a:lnTo>
                    <a:pt x="739" y="12"/>
                  </a:lnTo>
                  <a:lnTo>
                    <a:pt x="828" y="25"/>
                  </a:lnTo>
                  <a:lnTo>
                    <a:pt x="915" y="44"/>
                  </a:lnTo>
                  <a:lnTo>
                    <a:pt x="1000" y="69"/>
                  </a:lnTo>
                  <a:lnTo>
                    <a:pt x="1083" y="97"/>
                  </a:lnTo>
                  <a:lnTo>
                    <a:pt x="1163" y="131"/>
                  </a:lnTo>
                  <a:lnTo>
                    <a:pt x="1242" y="170"/>
                  </a:lnTo>
                  <a:lnTo>
                    <a:pt x="1318" y="213"/>
                  </a:lnTo>
                  <a:lnTo>
                    <a:pt x="1390" y="259"/>
                  </a:lnTo>
                  <a:lnTo>
                    <a:pt x="1459" y="311"/>
                  </a:lnTo>
                  <a:lnTo>
                    <a:pt x="1525" y="365"/>
                  </a:lnTo>
                  <a:lnTo>
                    <a:pt x="1589" y="424"/>
                  </a:lnTo>
                  <a:lnTo>
                    <a:pt x="1648" y="487"/>
                  </a:lnTo>
                  <a:lnTo>
                    <a:pt x="1704" y="552"/>
                  </a:lnTo>
                  <a:lnTo>
                    <a:pt x="1755" y="621"/>
                  </a:lnTo>
                  <a:lnTo>
                    <a:pt x="1803" y="693"/>
                  </a:lnTo>
                  <a:lnTo>
                    <a:pt x="1775" y="689"/>
                  </a:lnTo>
                  <a:lnTo>
                    <a:pt x="1741" y="684"/>
                  </a:lnTo>
                  <a:lnTo>
                    <a:pt x="1703" y="680"/>
                  </a:lnTo>
                  <a:lnTo>
                    <a:pt x="1659" y="675"/>
                  </a:lnTo>
                  <a:lnTo>
                    <a:pt x="1612" y="671"/>
                  </a:lnTo>
                  <a:lnTo>
                    <a:pt x="1561" y="667"/>
                  </a:lnTo>
                  <a:lnTo>
                    <a:pt x="1507" y="664"/>
                  </a:lnTo>
                  <a:lnTo>
                    <a:pt x="1450" y="662"/>
                  </a:lnTo>
                  <a:lnTo>
                    <a:pt x="1390" y="660"/>
                  </a:lnTo>
                  <a:lnTo>
                    <a:pt x="1327" y="661"/>
                  </a:lnTo>
                  <a:lnTo>
                    <a:pt x="1263" y="662"/>
                  </a:lnTo>
                  <a:lnTo>
                    <a:pt x="1198" y="665"/>
                  </a:lnTo>
                  <a:lnTo>
                    <a:pt x="1131" y="671"/>
                  </a:lnTo>
                  <a:lnTo>
                    <a:pt x="1064" y="678"/>
                  </a:lnTo>
                  <a:lnTo>
                    <a:pt x="997" y="688"/>
                  </a:lnTo>
                  <a:lnTo>
                    <a:pt x="929" y="699"/>
                  </a:lnTo>
                  <a:lnTo>
                    <a:pt x="862" y="715"/>
                  </a:lnTo>
                  <a:lnTo>
                    <a:pt x="796" y="732"/>
                  </a:lnTo>
                  <a:lnTo>
                    <a:pt x="731" y="753"/>
                  </a:lnTo>
                  <a:lnTo>
                    <a:pt x="668" y="778"/>
                  </a:lnTo>
                  <a:lnTo>
                    <a:pt x="605" y="806"/>
                  </a:lnTo>
                  <a:lnTo>
                    <a:pt x="546" y="837"/>
                  </a:lnTo>
                  <a:lnTo>
                    <a:pt x="535" y="844"/>
                  </a:lnTo>
                  <a:lnTo>
                    <a:pt x="533" y="845"/>
                  </a:lnTo>
                  <a:lnTo>
                    <a:pt x="532" y="846"/>
                  </a:lnTo>
                  <a:lnTo>
                    <a:pt x="0" y="1163"/>
                  </a:lnTo>
                  <a:lnTo>
                    <a:pt x="2" y="1100"/>
                  </a:lnTo>
                  <a:lnTo>
                    <a:pt x="8" y="1039"/>
                  </a:lnTo>
                  <a:lnTo>
                    <a:pt x="17" y="976"/>
                  </a:lnTo>
                  <a:lnTo>
                    <a:pt x="29" y="915"/>
                  </a:lnTo>
                  <a:lnTo>
                    <a:pt x="44" y="853"/>
                  </a:lnTo>
                  <a:lnTo>
                    <a:pt x="61" y="791"/>
                  </a:lnTo>
                  <a:lnTo>
                    <a:pt x="81" y="732"/>
                  </a:lnTo>
                  <a:lnTo>
                    <a:pt x="103" y="673"/>
                  </a:lnTo>
                  <a:lnTo>
                    <a:pt x="126" y="614"/>
                  </a:lnTo>
                  <a:lnTo>
                    <a:pt x="151" y="557"/>
                  </a:lnTo>
                  <a:lnTo>
                    <a:pt x="177" y="502"/>
                  </a:lnTo>
                  <a:lnTo>
                    <a:pt x="204" y="448"/>
                  </a:lnTo>
                  <a:lnTo>
                    <a:pt x="232" y="397"/>
                  </a:lnTo>
                  <a:lnTo>
                    <a:pt x="259" y="347"/>
                  </a:lnTo>
                  <a:lnTo>
                    <a:pt x="287" y="299"/>
                  </a:lnTo>
                  <a:lnTo>
                    <a:pt x="315" y="254"/>
                  </a:lnTo>
                  <a:lnTo>
                    <a:pt x="340" y="212"/>
                  </a:lnTo>
                  <a:lnTo>
                    <a:pt x="366" y="172"/>
                  </a:lnTo>
                  <a:lnTo>
                    <a:pt x="391" y="135"/>
                  </a:lnTo>
                  <a:lnTo>
                    <a:pt x="414" y="101"/>
                  </a:lnTo>
                  <a:lnTo>
                    <a:pt x="436" y="71"/>
                  </a:lnTo>
                  <a:lnTo>
                    <a:pt x="455" y="44"/>
                  </a:lnTo>
                  <a:lnTo>
                    <a:pt x="473" y="21"/>
                  </a:lnTo>
                  <a:lnTo>
                    <a:pt x="488" y="2"/>
                  </a:lnTo>
                  <a:lnTo>
                    <a:pt x="521" y="1"/>
                  </a:lnTo>
                  <a:lnTo>
                    <a:pt x="556"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27" name="Freeform 7"/>
            <p:cNvSpPr>
              <a:spLocks/>
            </p:cNvSpPr>
            <p:nvPr/>
          </p:nvSpPr>
          <p:spPr bwMode="auto">
            <a:xfrm>
              <a:off x="1254880" y="1298575"/>
              <a:ext cx="1960562" cy="2852738"/>
            </a:xfrm>
            <a:custGeom>
              <a:avLst/>
              <a:gdLst/>
              <a:ahLst/>
              <a:cxnLst>
                <a:cxn ang="0">
                  <a:pos x="1220" y="19"/>
                </a:cxn>
                <a:cxn ang="0">
                  <a:pos x="1183" y="69"/>
                </a:cxn>
                <a:cxn ang="0">
                  <a:pos x="1138" y="133"/>
                </a:cxn>
                <a:cxn ang="0">
                  <a:pos x="1087" y="210"/>
                </a:cxn>
                <a:cxn ang="0">
                  <a:pos x="1034" y="297"/>
                </a:cxn>
                <a:cxn ang="0">
                  <a:pos x="979" y="395"/>
                </a:cxn>
                <a:cxn ang="0">
                  <a:pos x="924" y="500"/>
                </a:cxn>
                <a:cxn ang="0">
                  <a:pos x="873" y="612"/>
                </a:cxn>
                <a:cxn ang="0">
                  <a:pos x="828" y="730"/>
                </a:cxn>
                <a:cxn ang="0">
                  <a:pos x="791" y="851"/>
                </a:cxn>
                <a:cxn ang="0">
                  <a:pos x="764" y="974"/>
                </a:cxn>
                <a:cxn ang="0">
                  <a:pos x="749" y="1098"/>
                </a:cxn>
                <a:cxn ang="0">
                  <a:pos x="747" y="1171"/>
                </a:cxn>
                <a:cxn ang="0">
                  <a:pos x="756" y="1797"/>
                </a:cxn>
                <a:cxn ang="0">
                  <a:pos x="652" y="1727"/>
                </a:cxn>
                <a:cxn ang="0">
                  <a:pos x="556" y="1646"/>
                </a:cxn>
                <a:cxn ang="0">
                  <a:pos x="466" y="1556"/>
                </a:cxn>
                <a:cxn ang="0">
                  <a:pos x="384" y="1459"/>
                </a:cxn>
                <a:cxn ang="0">
                  <a:pos x="309" y="1359"/>
                </a:cxn>
                <a:cxn ang="0">
                  <a:pos x="241" y="1258"/>
                </a:cxn>
                <a:cxn ang="0">
                  <a:pos x="182" y="1159"/>
                </a:cxn>
                <a:cxn ang="0">
                  <a:pos x="129" y="1064"/>
                </a:cxn>
                <a:cxn ang="0">
                  <a:pos x="84" y="978"/>
                </a:cxn>
                <a:cxn ang="0">
                  <a:pos x="48" y="900"/>
                </a:cxn>
                <a:cxn ang="0">
                  <a:pos x="20" y="836"/>
                </a:cxn>
                <a:cxn ang="0">
                  <a:pos x="0" y="788"/>
                </a:cxn>
                <a:cxn ang="0">
                  <a:pos x="86" y="643"/>
                </a:cxn>
                <a:cxn ang="0">
                  <a:pos x="189" y="510"/>
                </a:cxn>
                <a:cxn ang="0">
                  <a:pos x="306" y="389"/>
                </a:cxn>
                <a:cxn ang="0">
                  <a:pos x="435" y="282"/>
                </a:cxn>
                <a:cxn ang="0">
                  <a:pos x="577" y="190"/>
                </a:cxn>
                <a:cxn ang="0">
                  <a:pos x="728" y="115"/>
                </a:cxn>
                <a:cxn ang="0">
                  <a:pos x="889" y="58"/>
                </a:cxn>
                <a:cxn ang="0">
                  <a:pos x="1059" y="19"/>
                </a:cxn>
                <a:cxn ang="0">
                  <a:pos x="1235" y="0"/>
                </a:cxn>
              </a:cxnLst>
              <a:rect l="0" t="0" r="r" b="b"/>
              <a:pathLst>
                <a:path w="1235" h="1797">
                  <a:moveTo>
                    <a:pt x="1235" y="0"/>
                  </a:moveTo>
                  <a:lnTo>
                    <a:pt x="1220" y="19"/>
                  </a:lnTo>
                  <a:lnTo>
                    <a:pt x="1202" y="42"/>
                  </a:lnTo>
                  <a:lnTo>
                    <a:pt x="1183" y="69"/>
                  </a:lnTo>
                  <a:lnTo>
                    <a:pt x="1161" y="99"/>
                  </a:lnTo>
                  <a:lnTo>
                    <a:pt x="1138" y="133"/>
                  </a:lnTo>
                  <a:lnTo>
                    <a:pt x="1113" y="170"/>
                  </a:lnTo>
                  <a:lnTo>
                    <a:pt x="1087" y="210"/>
                  </a:lnTo>
                  <a:lnTo>
                    <a:pt x="1062" y="252"/>
                  </a:lnTo>
                  <a:lnTo>
                    <a:pt x="1034" y="297"/>
                  </a:lnTo>
                  <a:lnTo>
                    <a:pt x="1006" y="345"/>
                  </a:lnTo>
                  <a:lnTo>
                    <a:pt x="979" y="395"/>
                  </a:lnTo>
                  <a:lnTo>
                    <a:pt x="951" y="446"/>
                  </a:lnTo>
                  <a:lnTo>
                    <a:pt x="924" y="500"/>
                  </a:lnTo>
                  <a:lnTo>
                    <a:pt x="898" y="555"/>
                  </a:lnTo>
                  <a:lnTo>
                    <a:pt x="873" y="612"/>
                  </a:lnTo>
                  <a:lnTo>
                    <a:pt x="850" y="671"/>
                  </a:lnTo>
                  <a:lnTo>
                    <a:pt x="828" y="730"/>
                  </a:lnTo>
                  <a:lnTo>
                    <a:pt x="808" y="789"/>
                  </a:lnTo>
                  <a:lnTo>
                    <a:pt x="791" y="851"/>
                  </a:lnTo>
                  <a:lnTo>
                    <a:pt x="776" y="913"/>
                  </a:lnTo>
                  <a:lnTo>
                    <a:pt x="764" y="974"/>
                  </a:lnTo>
                  <a:lnTo>
                    <a:pt x="755" y="1037"/>
                  </a:lnTo>
                  <a:lnTo>
                    <a:pt x="749" y="1098"/>
                  </a:lnTo>
                  <a:lnTo>
                    <a:pt x="747" y="1161"/>
                  </a:lnTo>
                  <a:lnTo>
                    <a:pt x="747" y="1171"/>
                  </a:lnTo>
                  <a:lnTo>
                    <a:pt x="748" y="1180"/>
                  </a:lnTo>
                  <a:lnTo>
                    <a:pt x="756" y="1797"/>
                  </a:lnTo>
                  <a:lnTo>
                    <a:pt x="703" y="1764"/>
                  </a:lnTo>
                  <a:lnTo>
                    <a:pt x="652" y="1727"/>
                  </a:lnTo>
                  <a:lnTo>
                    <a:pt x="603" y="1688"/>
                  </a:lnTo>
                  <a:lnTo>
                    <a:pt x="556" y="1646"/>
                  </a:lnTo>
                  <a:lnTo>
                    <a:pt x="510" y="1602"/>
                  </a:lnTo>
                  <a:lnTo>
                    <a:pt x="466" y="1556"/>
                  </a:lnTo>
                  <a:lnTo>
                    <a:pt x="424" y="1508"/>
                  </a:lnTo>
                  <a:lnTo>
                    <a:pt x="384" y="1459"/>
                  </a:lnTo>
                  <a:lnTo>
                    <a:pt x="346" y="1409"/>
                  </a:lnTo>
                  <a:lnTo>
                    <a:pt x="309" y="1359"/>
                  </a:lnTo>
                  <a:lnTo>
                    <a:pt x="274" y="1308"/>
                  </a:lnTo>
                  <a:lnTo>
                    <a:pt x="241" y="1258"/>
                  </a:lnTo>
                  <a:lnTo>
                    <a:pt x="210" y="1208"/>
                  </a:lnTo>
                  <a:lnTo>
                    <a:pt x="182" y="1159"/>
                  </a:lnTo>
                  <a:lnTo>
                    <a:pt x="154" y="1111"/>
                  </a:lnTo>
                  <a:lnTo>
                    <a:pt x="129" y="1064"/>
                  </a:lnTo>
                  <a:lnTo>
                    <a:pt x="106" y="1020"/>
                  </a:lnTo>
                  <a:lnTo>
                    <a:pt x="84" y="978"/>
                  </a:lnTo>
                  <a:lnTo>
                    <a:pt x="66" y="938"/>
                  </a:lnTo>
                  <a:lnTo>
                    <a:pt x="48" y="900"/>
                  </a:lnTo>
                  <a:lnTo>
                    <a:pt x="33" y="866"/>
                  </a:lnTo>
                  <a:lnTo>
                    <a:pt x="20" y="836"/>
                  </a:lnTo>
                  <a:lnTo>
                    <a:pt x="9" y="810"/>
                  </a:lnTo>
                  <a:lnTo>
                    <a:pt x="0" y="788"/>
                  </a:lnTo>
                  <a:lnTo>
                    <a:pt x="41" y="713"/>
                  </a:lnTo>
                  <a:lnTo>
                    <a:pt x="86" y="643"/>
                  </a:lnTo>
                  <a:lnTo>
                    <a:pt x="136" y="575"/>
                  </a:lnTo>
                  <a:lnTo>
                    <a:pt x="189" y="510"/>
                  </a:lnTo>
                  <a:lnTo>
                    <a:pt x="246" y="447"/>
                  </a:lnTo>
                  <a:lnTo>
                    <a:pt x="306" y="389"/>
                  </a:lnTo>
                  <a:lnTo>
                    <a:pt x="369" y="334"/>
                  </a:lnTo>
                  <a:lnTo>
                    <a:pt x="435" y="282"/>
                  </a:lnTo>
                  <a:lnTo>
                    <a:pt x="504" y="234"/>
                  </a:lnTo>
                  <a:lnTo>
                    <a:pt x="577" y="190"/>
                  </a:lnTo>
                  <a:lnTo>
                    <a:pt x="651" y="151"/>
                  </a:lnTo>
                  <a:lnTo>
                    <a:pt x="728" y="115"/>
                  </a:lnTo>
                  <a:lnTo>
                    <a:pt x="807" y="84"/>
                  </a:lnTo>
                  <a:lnTo>
                    <a:pt x="889" y="58"/>
                  </a:lnTo>
                  <a:lnTo>
                    <a:pt x="973" y="36"/>
                  </a:lnTo>
                  <a:lnTo>
                    <a:pt x="1059" y="19"/>
                  </a:lnTo>
                  <a:lnTo>
                    <a:pt x="1145" y="7"/>
                  </a:lnTo>
                  <a:lnTo>
                    <a:pt x="1235"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28" name="Freeform 8"/>
            <p:cNvSpPr>
              <a:spLocks/>
            </p:cNvSpPr>
            <p:nvPr/>
          </p:nvSpPr>
          <p:spPr bwMode="auto">
            <a:xfrm>
              <a:off x="3451980" y="3119437"/>
              <a:ext cx="1947862" cy="2851150"/>
            </a:xfrm>
            <a:custGeom>
              <a:avLst/>
              <a:gdLst/>
              <a:ahLst/>
              <a:cxnLst>
                <a:cxn ang="0">
                  <a:pos x="518" y="33"/>
                </a:cxn>
                <a:cxn ang="0">
                  <a:pos x="621" y="109"/>
                </a:cxn>
                <a:cxn ang="0">
                  <a:pos x="716" y="195"/>
                </a:cxn>
                <a:cxn ang="0">
                  <a:pos x="805" y="291"/>
                </a:cxn>
                <a:cxn ang="0">
                  <a:pos x="885" y="391"/>
                </a:cxn>
                <a:cxn ang="0">
                  <a:pos x="958" y="494"/>
                </a:cxn>
                <a:cxn ang="0">
                  <a:pos x="1023" y="597"/>
                </a:cxn>
                <a:cxn ang="0">
                  <a:pos x="1080" y="696"/>
                </a:cxn>
                <a:cxn ang="0">
                  <a:pos x="1129" y="789"/>
                </a:cxn>
                <a:cxn ang="0">
                  <a:pos x="1170" y="872"/>
                </a:cxn>
                <a:cxn ang="0">
                  <a:pos x="1203" y="944"/>
                </a:cxn>
                <a:cxn ang="0">
                  <a:pos x="1227" y="1001"/>
                </a:cxn>
                <a:cxn ang="0">
                  <a:pos x="1142" y="1145"/>
                </a:cxn>
                <a:cxn ang="0">
                  <a:pos x="1040" y="1279"/>
                </a:cxn>
                <a:cxn ang="0">
                  <a:pos x="924" y="1401"/>
                </a:cxn>
                <a:cxn ang="0">
                  <a:pos x="796" y="1508"/>
                </a:cxn>
                <a:cxn ang="0">
                  <a:pos x="655" y="1601"/>
                </a:cxn>
                <a:cxn ang="0">
                  <a:pos x="504" y="1677"/>
                </a:cxn>
                <a:cxn ang="0">
                  <a:pos x="344" y="1736"/>
                </a:cxn>
                <a:cxn ang="0">
                  <a:pos x="176" y="1776"/>
                </a:cxn>
                <a:cxn ang="0">
                  <a:pos x="0" y="1796"/>
                </a:cxn>
                <a:cxn ang="0">
                  <a:pos x="41" y="1740"/>
                </a:cxn>
                <a:cxn ang="0">
                  <a:pos x="90" y="1671"/>
                </a:cxn>
                <a:cxn ang="0">
                  <a:pos x="145" y="1587"/>
                </a:cxn>
                <a:cxn ang="0">
                  <a:pos x="203" y="1491"/>
                </a:cxn>
                <a:cxn ang="0">
                  <a:pos x="262" y="1386"/>
                </a:cxn>
                <a:cxn ang="0">
                  <a:pos x="317" y="1271"/>
                </a:cxn>
                <a:cxn ang="0">
                  <a:pos x="369" y="1151"/>
                </a:cxn>
                <a:cxn ang="0">
                  <a:pos x="412" y="1025"/>
                </a:cxn>
                <a:cxn ang="0">
                  <a:pos x="446" y="896"/>
                </a:cxn>
                <a:cxn ang="0">
                  <a:pos x="467" y="766"/>
                </a:cxn>
                <a:cxn ang="0">
                  <a:pos x="472" y="635"/>
                </a:cxn>
              </a:cxnLst>
              <a:rect l="0" t="0" r="r" b="b"/>
              <a:pathLst>
                <a:path w="1227" h="1796">
                  <a:moveTo>
                    <a:pt x="464" y="0"/>
                  </a:moveTo>
                  <a:lnTo>
                    <a:pt x="518" y="33"/>
                  </a:lnTo>
                  <a:lnTo>
                    <a:pt x="570" y="69"/>
                  </a:lnTo>
                  <a:lnTo>
                    <a:pt x="621" y="109"/>
                  </a:lnTo>
                  <a:lnTo>
                    <a:pt x="670" y="151"/>
                  </a:lnTo>
                  <a:lnTo>
                    <a:pt x="716" y="195"/>
                  </a:lnTo>
                  <a:lnTo>
                    <a:pt x="762" y="243"/>
                  </a:lnTo>
                  <a:lnTo>
                    <a:pt x="805" y="291"/>
                  </a:lnTo>
                  <a:lnTo>
                    <a:pt x="846" y="341"/>
                  </a:lnTo>
                  <a:lnTo>
                    <a:pt x="885" y="391"/>
                  </a:lnTo>
                  <a:lnTo>
                    <a:pt x="922" y="443"/>
                  </a:lnTo>
                  <a:lnTo>
                    <a:pt x="958" y="494"/>
                  </a:lnTo>
                  <a:lnTo>
                    <a:pt x="992" y="545"/>
                  </a:lnTo>
                  <a:lnTo>
                    <a:pt x="1023" y="597"/>
                  </a:lnTo>
                  <a:lnTo>
                    <a:pt x="1052" y="647"/>
                  </a:lnTo>
                  <a:lnTo>
                    <a:pt x="1080" y="696"/>
                  </a:lnTo>
                  <a:lnTo>
                    <a:pt x="1106" y="744"/>
                  </a:lnTo>
                  <a:lnTo>
                    <a:pt x="1129" y="789"/>
                  </a:lnTo>
                  <a:lnTo>
                    <a:pt x="1150" y="832"/>
                  </a:lnTo>
                  <a:lnTo>
                    <a:pt x="1170" y="872"/>
                  </a:lnTo>
                  <a:lnTo>
                    <a:pt x="1188" y="910"/>
                  </a:lnTo>
                  <a:lnTo>
                    <a:pt x="1203" y="944"/>
                  </a:lnTo>
                  <a:lnTo>
                    <a:pt x="1216" y="975"/>
                  </a:lnTo>
                  <a:lnTo>
                    <a:pt x="1227" y="1001"/>
                  </a:lnTo>
                  <a:lnTo>
                    <a:pt x="1186" y="1075"/>
                  </a:lnTo>
                  <a:lnTo>
                    <a:pt x="1142" y="1145"/>
                  </a:lnTo>
                  <a:lnTo>
                    <a:pt x="1092" y="1214"/>
                  </a:lnTo>
                  <a:lnTo>
                    <a:pt x="1040" y="1279"/>
                  </a:lnTo>
                  <a:lnTo>
                    <a:pt x="984" y="1342"/>
                  </a:lnTo>
                  <a:lnTo>
                    <a:pt x="924" y="1401"/>
                  </a:lnTo>
                  <a:lnTo>
                    <a:pt x="862" y="1456"/>
                  </a:lnTo>
                  <a:lnTo>
                    <a:pt x="796" y="1508"/>
                  </a:lnTo>
                  <a:lnTo>
                    <a:pt x="727" y="1556"/>
                  </a:lnTo>
                  <a:lnTo>
                    <a:pt x="655" y="1601"/>
                  </a:lnTo>
                  <a:lnTo>
                    <a:pt x="581" y="1641"/>
                  </a:lnTo>
                  <a:lnTo>
                    <a:pt x="504" y="1677"/>
                  </a:lnTo>
                  <a:lnTo>
                    <a:pt x="426" y="1709"/>
                  </a:lnTo>
                  <a:lnTo>
                    <a:pt x="344" y="1736"/>
                  </a:lnTo>
                  <a:lnTo>
                    <a:pt x="261" y="1758"/>
                  </a:lnTo>
                  <a:lnTo>
                    <a:pt x="176" y="1776"/>
                  </a:lnTo>
                  <a:lnTo>
                    <a:pt x="89" y="1788"/>
                  </a:lnTo>
                  <a:lnTo>
                    <a:pt x="0" y="1796"/>
                  </a:lnTo>
                  <a:lnTo>
                    <a:pt x="20" y="1770"/>
                  </a:lnTo>
                  <a:lnTo>
                    <a:pt x="41" y="1740"/>
                  </a:lnTo>
                  <a:lnTo>
                    <a:pt x="65" y="1707"/>
                  </a:lnTo>
                  <a:lnTo>
                    <a:pt x="90" y="1671"/>
                  </a:lnTo>
                  <a:lnTo>
                    <a:pt x="117" y="1629"/>
                  </a:lnTo>
                  <a:lnTo>
                    <a:pt x="145" y="1587"/>
                  </a:lnTo>
                  <a:lnTo>
                    <a:pt x="174" y="1540"/>
                  </a:lnTo>
                  <a:lnTo>
                    <a:pt x="203" y="1491"/>
                  </a:lnTo>
                  <a:lnTo>
                    <a:pt x="232" y="1439"/>
                  </a:lnTo>
                  <a:lnTo>
                    <a:pt x="262" y="1386"/>
                  </a:lnTo>
                  <a:lnTo>
                    <a:pt x="290" y="1329"/>
                  </a:lnTo>
                  <a:lnTo>
                    <a:pt x="317" y="1271"/>
                  </a:lnTo>
                  <a:lnTo>
                    <a:pt x="344" y="1212"/>
                  </a:lnTo>
                  <a:lnTo>
                    <a:pt x="369" y="1151"/>
                  </a:lnTo>
                  <a:lnTo>
                    <a:pt x="392" y="1088"/>
                  </a:lnTo>
                  <a:lnTo>
                    <a:pt x="412" y="1025"/>
                  </a:lnTo>
                  <a:lnTo>
                    <a:pt x="430" y="961"/>
                  </a:lnTo>
                  <a:lnTo>
                    <a:pt x="446" y="896"/>
                  </a:lnTo>
                  <a:lnTo>
                    <a:pt x="458" y="831"/>
                  </a:lnTo>
                  <a:lnTo>
                    <a:pt x="467" y="766"/>
                  </a:lnTo>
                  <a:lnTo>
                    <a:pt x="471" y="701"/>
                  </a:lnTo>
                  <a:lnTo>
                    <a:pt x="472" y="635"/>
                  </a:lnTo>
                  <a:lnTo>
                    <a:pt x="464"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29" name="Freeform 9"/>
            <p:cNvSpPr>
              <a:spLocks/>
            </p:cNvSpPr>
            <p:nvPr/>
          </p:nvSpPr>
          <p:spPr bwMode="auto">
            <a:xfrm>
              <a:off x="3307518" y="2343150"/>
              <a:ext cx="2351087" cy="2365375"/>
            </a:xfrm>
            <a:custGeom>
              <a:avLst/>
              <a:gdLst/>
              <a:ahLst/>
              <a:cxnLst>
                <a:cxn ang="0">
                  <a:pos x="904" y="2"/>
                </a:cxn>
                <a:cxn ang="0">
                  <a:pos x="1015" y="7"/>
                </a:cxn>
                <a:cxn ang="0">
                  <a:pos x="1113" y="15"/>
                </a:cxn>
                <a:cxn ang="0">
                  <a:pos x="1195" y="24"/>
                </a:cxn>
                <a:cxn ang="0">
                  <a:pos x="1257" y="33"/>
                </a:cxn>
                <a:cxn ang="0">
                  <a:pos x="1335" y="173"/>
                </a:cxn>
                <a:cxn ang="0">
                  <a:pos x="1397" y="322"/>
                </a:cxn>
                <a:cxn ang="0">
                  <a:pos x="1443" y="480"/>
                </a:cxn>
                <a:cxn ang="0">
                  <a:pos x="1471" y="644"/>
                </a:cxn>
                <a:cxn ang="0">
                  <a:pos x="1481" y="813"/>
                </a:cxn>
                <a:cxn ang="0">
                  <a:pos x="1471" y="993"/>
                </a:cxn>
                <a:cxn ang="0">
                  <a:pos x="1438" y="1167"/>
                </a:cxn>
                <a:cxn ang="0">
                  <a:pos x="1388" y="1333"/>
                </a:cxn>
                <a:cxn ang="0">
                  <a:pos x="1318" y="1490"/>
                </a:cxn>
                <a:cxn ang="0">
                  <a:pos x="1294" y="1433"/>
                </a:cxn>
                <a:cxn ang="0">
                  <a:pos x="1261" y="1361"/>
                </a:cxn>
                <a:cxn ang="0">
                  <a:pos x="1220" y="1278"/>
                </a:cxn>
                <a:cxn ang="0">
                  <a:pos x="1171" y="1185"/>
                </a:cxn>
                <a:cxn ang="0">
                  <a:pos x="1114" y="1086"/>
                </a:cxn>
                <a:cxn ang="0">
                  <a:pos x="1049" y="983"/>
                </a:cxn>
                <a:cxn ang="0">
                  <a:pos x="976" y="880"/>
                </a:cxn>
                <a:cxn ang="0">
                  <a:pos x="896" y="780"/>
                </a:cxn>
                <a:cxn ang="0">
                  <a:pos x="807" y="684"/>
                </a:cxn>
                <a:cxn ang="0">
                  <a:pos x="712" y="598"/>
                </a:cxn>
                <a:cxn ang="0">
                  <a:pos x="609" y="522"/>
                </a:cxn>
                <a:cxn ang="0">
                  <a:pos x="0" y="177"/>
                </a:cxn>
                <a:cxn ang="0">
                  <a:pos x="122" y="118"/>
                </a:cxn>
                <a:cxn ang="0">
                  <a:pos x="250" y="72"/>
                </a:cxn>
                <a:cxn ang="0">
                  <a:pos x="383" y="39"/>
                </a:cxn>
                <a:cxn ang="0">
                  <a:pos x="518" y="18"/>
                </a:cxn>
                <a:cxn ang="0">
                  <a:pos x="652" y="5"/>
                </a:cxn>
                <a:cxn ang="0">
                  <a:pos x="781" y="1"/>
                </a:cxn>
              </a:cxnLst>
              <a:rect l="0" t="0" r="r" b="b"/>
              <a:pathLst>
                <a:path w="1481" h="1490">
                  <a:moveTo>
                    <a:pt x="844" y="0"/>
                  </a:moveTo>
                  <a:lnTo>
                    <a:pt x="904" y="2"/>
                  </a:lnTo>
                  <a:lnTo>
                    <a:pt x="961" y="4"/>
                  </a:lnTo>
                  <a:lnTo>
                    <a:pt x="1015" y="7"/>
                  </a:lnTo>
                  <a:lnTo>
                    <a:pt x="1066" y="11"/>
                  </a:lnTo>
                  <a:lnTo>
                    <a:pt x="1113" y="15"/>
                  </a:lnTo>
                  <a:lnTo>
                    <a:pt x="1157" y="20"/>
                  </a:lnTo>
                  <a:lnTo>
                    <a:pt x="1195" y="24"/>
                  </a:lnTo>
                  <a:lnTo>
                    <a:pt x="1229" y="29"/>
                  </a:lnTo>
                  <a:lnTo>
                    <a:pt x="1257" y="33"/>
                  </a:lnTo>
                  <a:lnTo>
                    <a:pt x="1299" y="102"/>
                  </a:lnTo>
                  <a:lnTo>
                    <a:pt x="1335" y="173"/>
                  </a:lnTo>
                  <a:lnTo>
                    <a:pt x="1368" y="247"/>
                  </a:lnTo>
                  <a:lnTo>
                    <a:pt x="1397" y="322"/>
                  </a:lnTo>
                  <a:lnTo>
                    <a:pt x="1422" y="400"/>
                  </a:lnTo>
                  <a:lnTo>
                    <a:pt x="1443" y="480"/>
                  </a:lnTo>
                  <a:lnTo>
                    <a:pt x="1460" y="561"/>
                  </a:lnTo>
                  <a:lnTo>
                    <a:pt x="1471" y="644"/>
                  </a:lnTo>
                  <a:lnTo>
                    <a:pt x="1479" y="728"/>
                  </a:lnTo>
                  <a:lnTo>
                    <a:pt x="1481" y="813"/>
                  </a:lnTo>
                  <a:lnTo>
                    <a:pt x="1479" y="904"/>
                  </a:lnTo>
                  <a:lnTo>
                    <a:pt x="1471" y="993"/>
                  </a:lnTo>
                  <a:lnTo>
                    <a:pt x="1457" y="1081"/>
                  </a:lnTo>
                  <a:lnTo>
                    <a:pt x="1438" y="1167"/>
                  </a:lnTo>
                  <a:lnTo>
                    <a:pt x="1415" y="1251"/>
                  </a:lnTo>
                  <a:lnTo>
                    <a:pt x="1388" y="1333"/>
                  </a:lnTo>
                  <a:lnTo>
                    <a:pt x="1355" y="1412"/>
                  </a:lnTo>
                  <a:lnTo>
                    <a:pt x="1318" y="1490"/>
                  </a:lnTo>
                  <a:lnTo>
                    <a:pt x="1307" y="1464"/>
                  </a:lnTo>
                  <a:lnTo>
                    <a:pt x="1294" y="1433"/>
                  </a:lnTo>
                  <a:lnTo>
                    <a:pt x="1279" y="1399"/>
                  </a:lnTo>
                  <a:lnTo>
                    <a:pt x="1261" y="1361"/>
                  </a:lnTo>
                  <a:lnTo>
                    <a:pt x="1241" y="1321"/>
                  </a:lnTo>
                  <a:lnTo>
                    <a:pt x="1220" y="1278"/>
                  </a:lnTo>
                  <a:lnTo>
                    <a:pt x="1197" y="1233"/>
                  </a:lnTo>
                  <a:lnTo>
                    <a:pt x="1171" y="1185"/>
                  </a:lnTo>
                  <a:lnTo>
                    <a:pt x="1143" y="1136"/>
                  </a:lnTo>
                  <a:lnTo>
                    <a:pt x="1114" y="1086"/>
                  </a:lnTo>
                  <a:lnTo>
                    <a:pt x="1083" y="1034"/>
                  </a:lnTo>
                  <a:lnTo>
                    <a:pt x="1049" y="983"/>
                  </a:lnTo>
                  <a:lnTo>
                    <a:pt x="1013" y="932"/>
                  </a:lnTo>
                  <a:lnTo>
                    <a:pt x="976" y="880"/>
                  </a:lnTo>
                  <a:lnTo>
                    <a:pt x="937" y="830"/>
                  </a:lnTo>
                  <a:lnTo>
                    <a:pt x="896" y="780"/>
                  </a:lnTo>
                  <a:lnTo>
                    <a:pt x="853" y="732"/>
                  </a:lnTo>
                  <a:lnTo>
                    <a:pt x="807" y="684"/>
                  </a:lnTo>
                  <a:lnTo>
                    <a:pt x="761" y="640"/>
                  </a:lnTo>
                  <a:lnTo>
                    <a:pt x="712" y="598"/>
                  </a:lnTo>
                  <a:lnTo>
                    <a:pt x="661" y="558"/>
                  </a:lnTo>
                  <a:lnTo>
                    <a:pt x="609" y="522"/>
                  </a:lnTo>
                  <a:lnTo>
                    <a:pt x="555" y="489"/>
                  </a:lnTo>
                  <a:lnTo>
                    <a:pt x="0" y="177"/>
                  </a:lnTo>
                  <a:lnTo>
                    <a:pt x="59" y="146"/>
                  </a:lnTo>
                  <a:lnTo>
                    <a:pt x="122" y="118"/>
                  </a:lnTo>
                  <a:lnTo>
                    <a:pt x="185" y="93"/>
                  </a:lnTo>
                  <a:lnTo>
                    <a:pt x="250" y="72"/>
                  </a:lnTo>
                  <a:lnTo>
                    <a:pt x="316" y="55"/>
                  </a:lnTo>
                  <a:lnTo>
                    <a:pt x="383" y="39"/>
                  </a:lnTo>
                  <a:lnTo>
                    <a:pt x="451" y="28"/>
                  </a:lnTo>
                  <a:lnTo>
                    <a:pt x="518" y="18"/>
                  </a:lnTo>
                  <a:lnTo>
                    <a:pt x="585" y="11"/>
                  </a:lnTo>
                  <a:lnTo>
                    <a:pt x="652" y="5"/>
                  </a:lnTo>
                  <a:lnTo>
                    <a:pt x="717" y="2"/>
                  </a:lnTo>
                  <a:lnTo>
                    <a:pt x="781" y="1"/>
                  </a:lnTo>
                  <a:lnTo>
                    <a:pt x="844"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30" name="Freeform 10"/>
            <p:cNvSpPr>
              <a:spLocks/>
            </p:cNvSpPr>
            <p:nvPr/>
          </p:nvSpPr>
          <p:spPr bwMode="auto">
            <a:xfrm>
              <a:off x="1348543" y="4127500"/>
              <a:ext cx="2852737" cy="1846263"/>
            </a:xfrm>
            <a:custGeom>
              <a:avLst/>
              <a:gdLst/>
              <a:ahLst/>
              <a:cxnLst>
                <a:cxn ang="0">
                  <a:pos x="1796" y="66"/>
                </a:cxn>
                <a:cxn ang="0">
                  <a:pos x="1783" y="196"/>
                </a:cxn>
                <a:cxn ang="0">
                  <a:pos x="1755" y="326"/>
                </a:cxn>
                <a:cxn ang="0">
                  <a:pos x="1717" y="453"/>
                </a:cxn>
                <a:cxn ang="0">
                  <a:pos x="1669" y="577"/>
                </a:cxn>
                <a:cxn ang="0">
                  <a:pos x="1615" y="694"/>
                </a:cxn>
                <a:cxn ang="0">
                  <a:pos x="1557" y="804"/>
                </a:cxn>
                <a:cxn ang="0">
                  <a:pos x="1499" y="905"/>
                </a:cxn>
                <a:cxn ang="0">
                  <a:pos x="1442" y="994"/>
                </a:cxn>
                <a:cxn ang="0">
                  <a:pos x="1390" y="1072"/>
                </a:cxn>
                <a:cxn ang="0">
                  <a:pos x="1345" y="1135"/>
                </a:cxn>
                <a:cxn ang="0">
                  <a:pos x="1285" y="1162"/>
                </a:cxn>
                <a:cxn ang="0">
                  <a:pos x="1152" y="1161"/>
                </a:cxn>
                <a:cxn ang="0">
                  <a:pos x="973" y="1138"/>
                </a:cxn>
                <a:cxn ang="0">
                  <a:pos x="802" y="1095"/>
                </a:cxn>
                <a:cxn ang="0">
                  <a:pos x="639" y="1033"/>
                </a:cxn>
                <a:cxn ang="0">
                  <a:pos x="486" y="953"/>
                </a:cxn>
                <a:cxn ang="0">
                  <a:pos x="345" y="855"/>
                </a:cxn>
                <a:cxn ang="0">
                  <a:pos x="215" y="743"/>
                </a:cxn>
                <a:cxn ang="0">
                  <a:pos x="99" y="616"/>
                </a:cxn>
                <a:cxn ang="0">
                  <a:pos x="0" y="476"/>
                </a:cxn>
                <a:cxn ang="0">
                  <a:pos x="39" y="481"/>
                </a:cxn>
                <a:cxn ang="0">
                  <a:pos x="99" y="487"/>
                </a:cxn>
                <a:cxn ang="0">
                  <a:pos x="178" y="494"/>
                </a:cxn>
                <a:cxn ang="0">
                  <a:pos x="272" y="500"/>
                </a:cxn>
                <a:cxn ang="0">
                  <a:pos x="379" y="502"/>
                </a:cxn>
                <a:cxn ang="0">
                  <a:pos x="496" y="501"/>
                </a:cxn>
                <a:cxn ang="0">
                  <a:pos x="620" y="493"/>
                </a:cxn>
                <a:cxn ang="0">
                  <a:pos x="748" y="479"/>
                </a:cxn>
                <a:cxn ang="0">
                  <a:pos x="879" y="457"/>
                </a:cxn>
                <a:cxn ang="0">
                  <a:pos x="1007" y="425"/>
                </a:cxn>
                <a:cxn ang="0">
                  <a:pos x="1132" y="382"/>
                </a:cxn>
                <a:cxn ang="0">
                  <a:pos x="1250" y="326"/>
                </a:cxn>
                <a:cxn ang="0">
                  <a:pos x="1268" y="316"/>
                </a:cxn>
                <a:cxn ang="0">
                  <a:pos x="1797" y="0"/>
                </a:cxn>
              </a:cxnLst>
              <a:rect l="0" t="0" r="r" b="b"/>
              <a:pathLst>
                <a:path w="1797" h="1163">
                  <a:moveTo>
                    <a:pt x="1797" y="0"/>
                  </a:moveTo>
                  <a:lnTo>
                    <a:pt x="1796" y="66"/>
                  </a:lnTo>
                  <a:lnTo>
                    <a:pt x="1792" y="131"/>
                  </a:lnTo>
                  <a:lnTo>
                    <a:pt x="1783" y="196"/>
                  </a:lnTo>
                  <a:lnTo>
                    <a:pt x="1771" y="261"/>
                  </a:lnTo>
                  <a:lnTo>
                    <a:pt x="1755" y="326"/>
                  </a:lnTo>
                  <a:lnTo>
                    <a:pt x="1737" y="390"/>
                  </a:lnTo>
                  <a:lnTo>
                    <a:pt x="1717" y="453"/>
                  </a:lnTo>
                  <a:lnTo>
                    <a:pt x="1694" y="516"/>
                  </a:lnTo>
                  <a:lnTo>
                    <a:pt x="1669" y="577"/>
                  </a:lnTo>
                  <a:lnTo>
                    <a:pt x="1642" y="636"/>
                  </a:lnTo>
                  <a:lnTo>
                    <a:pt x="1615" y="694"/>
                  </a:lnTo>
                  <a:lnTo>
                    <a:pt x="1587" y="751"/>
                  </a:lnTo>
                  <a:lnTo>
                    <a:pt x="1557" y="804"/>
                  </a:lnTo>
                  <a:lnTo>
                    <a:pt x="1528" y="856"/>
                  </a:lnTo>
                  <a:lnTo>
                    <a:pt x="1499" y="905"/>
                  </a:lnTo>
                  <a:lnTo>
                    <a:pt x="1470" y="952"/>
                  </a:lnTo>
                  <a:lnTo>
                    <a:pt x="1442" y="994"/>
                  </a:lnTo>
                  <a:lnTo>
                    <a:pt x="1415" y="1036"/>
                  </a:lnTo>
                  <a:lnTo>
                    <a:pt x="1390" y="1072"/>
                  </a:lnTo>
                  <a:lnTo>
                    <a:pt x="1366" y="1105"/>
                  </a:lnTo>
                  <a:lnTo>
                    <a:pt x="1345" y="1135"/>
                  </a:lnTo>
                  <a:lnTo>
                    <a:pt x="1325" y="1161"/>
                  </a:lnTo>
                  <a:lnTo>
                    <a:pt x="1285" y="1162"/>
                  </a:lnTo>
                  <a:lnTo>
                    <a:pt x="1244" y="1163"/>
                  </a:lnTo>
                  <a:lnTo>
                    <a:pt x="1152" y="1161"/>
                  </a:lnTo>
                  <a:lnTo>
                    <a:pt x="1062" y="1152"/>
                  </a:lnTo>
                  <a:lnTo>
                    <a:pt x="973" y="1138"/>
                  </a:lnTo>
                  <a:lnTo>
                    <a:pt x="887" y="1120"/>
                  </a:lnTo>
                  <a:lnTo>
                    <a:pt x="802" y="1095"/>
                  </a:lnTo>
                  <a:lnTo>
                    <a:pt x="719" y="1067"/>
                  </a:lnTo>
                  <a:lnTo>
                    <a:pt x="639" y="1033"/>
                  </a:lnTo>
                  <a:lnTo>
                    <a:pt x="561" y="995"/>
                  </a:lnTo>
                  <a:lnTo>
                    <a:pt x="486" y="953"/>
                  </a:lnTo>
                  <a:lnTo>
                    <a:pt x="413" y="906"/>
                  </a:lnTo>
                  <a:lnTo>
                    <a:pt x="345" y="855"/>
                  </a:lnTo>
                  <a:lnTo>
                    <a:pt x="278" y="801"/>
                  </a:lnTo>
                  <a:lnTo>
                    <a:pt x="215" y="743"/>
                  </a:lnTo>
                  <a:lnTo>
                    <a:pt x="156" y="681"/>
                  </a:lnTo>
                  <a:lnTo>
                    <a:pt x="99" y="616"/>
                  </a:lnTo>
                  <a:lnTo>
                    <a:pt x="48" y="547"/>
                  </a:lnTo>
                  <a:lnTo>
                    <a:pt x="0" y="476"/>
                  </a:lnTo>
                  <a:lnTo>
                    <a:pt x="16" y="478"/>
                  </a:lnTo>
                  <a:lnTo>
                    <a:pt x="39" y="481"/>
                  </a:lnTo>
                  <a:lnTo>
                    <a:pt x="66" y="484"/>
                  </a:lnTo>
                  <a:lnTo>
                    <a:pt x="99" y="487"/>
                  </a:lnTo>
                  <a:lnTo>
                    <a:pt x="137" y="491"/>
                  </a:lnTo>
                  <a:lnTo>
                    <a:pt x="178" y="494"/>
                  </a:lnTo>
                  <a:lnTo>
                    <a:pt x="223" y="497"/>
                  </a:lnTo>
                  <a:lnTo>
                    <a:pt x="272" y="500"/>
                  </a:lnTo>
                  <a:lnTo>
                    <a:pt x="324" y="501"/>
                  </a:lnTo>
                  <a:lnTo>
                    <a:pt x="379" y="502"/>
                  </a:lnTo>
                  <a:lnTo>
                    <a:pt x="436" y="502"/>
                  </a:lnTo>
                  <a:lnTo>
                    <a:pt x="496" y="501"/>
                  </a:lnTo>
                  <a:lnTo>
                    <a:pt x="558" y="498"/>
                  </a:lnTo>
                  <a:lnTo>
                    <a:pt x="620" y="493"/>
                  </a:lnTo>
                  <a:lnTo>
                    <a:pt x="683" y="487"/>
                  </a:lnTo>
                  <a:lnTo>
                    <a:pt x="748" y="479"/>
                  </a:lnTo>
                  <a:lnTo>
                    <a:pt x="814" y="469"/>
                  </a:lnTo>
                  <a:lnTo>
                    <a:pt x="879" y="457"/>
                  </a:lnTo>
                  <a:lnTo>
                    <a:pt x="943" y="443"/>
                  </a:lnTo>
                  <a:lnTo>
                    <a:pt x="1007" y="425"/>
                  </a:lnTo>
                  <a:lnTo>
                    <a:pt x="1070" y="405"/>
                  </a:lnTo>
                  <a:lnTo>
                    <a:pt x="1132" y="382"/>
                  </a:lnTo>
                  <a:lnTo>
                    <a:pt x="1192" y="355"/>
                  </a:lnTo>
                  <a:lnTo>
                    <a:pt x="1250" y="326"/>
                  </a:lnTo>
                  <a:lnTo>
                    <a:pt x="1251" y="326"/>
                  </a:lnTo>
                  <a:lnTo>
                    <a:pt x="1268" y="316"/>
                  </a:lnTo>
                  <a:lnTo>
                    <a:pt x="1291" y="302"/>
                  </a:lnTo>
                  <a:lnTo>
                    <a:pt x="1797"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31" name="Freeform 11"/>
            <p:cNvSpPr>
              <a:spLocks/>
            </p:cNvSpPr>
            <p:nvPr/>
          </p:nvSpPr>
          <p:spPr bwMode="auto">
            <a:xfrm>
              <a:off x="988181" y="2549525"/>
              <a:ext cx="2344737" cy="2374900"/>
            </a:xfrm>
            <a:custGeom>
              <a:avLst/>
              <a:gdLst/>
              <a:ahLst/>
              <a:cxnLst>
                <a:cxn ang="0">
                  <a:pos x="177" y="22"/>
                </a:cxn>
                <a:cxn ang="0">
                  <a:pos x="201" y="78"/>
                </a:cxn>
                <a:cxn ang="0">
                  <a:pos x="234" y="150"/>
                </a:cxn>
                <a:cxn ang="0">
                  <a:pos x="274" y="232"/>
                </a:cxn>
                <a:cxn ang="0">
                  <a:pos x="322" y="323"/>
                </a:cxn>
                <a:cxn ang="0">
                  <a:pos x="378" y="420"/>
                </a:cxn>
                <a:cxn ang="0">
                  <a:pos x="442" y="520"/>
                </a:cxn>
                <a:cxn ang="0">
                  <a:pos x="514" y="621"/>
                </a:cxn>
                <a:cxn ang="0">
                  <a:pos x="592" y="720"/>
                </a:cxn>
                <a:cxn ang="0">
                  <a:pos x="678" y="814"/>
                </a:cxn>
                <a:cxn ang="0">
                  <a:pos x="771" y="900"/>
                </a:cxn>
                <a:cxn ang="0">
                  <a:pos x="871" y="976"/>
                </a:cxn>
                <a:cxn ang="0">
                  <a:pos x="1477" y="1320"/>
                </a:cxn>
                <a:cxn ang="0">
                  <a:pos x="1359" y="1376"/>
                </a:cxn>
                <a:cxn ang="0">
                  <a:pos x="1234" y="1419"/>
                </a:cxn>
                <a:cxn ang="0">
                  <a:pos x="1106" y="1451"/>
                </a:cxn>
                <a:cxn ang="0">
                  <a:pos x="975" y="1473"/>
                </a:cxn>
                <a:cxn ang="0">
                  <a:pos x="847" y="1487"/>
                </a:cxn>
                <a:cxn ang="0">
                  <a:pos x="723" y="1495"/>
                </a:cxn>
                <a:cxn ang="0">
                  <a:pos x="606" y="1496"/>
                </a:cxn>
                <a:cxn ang="0">
                  <a:pos x="499" y="1494"/>
                </a:cxn>
                <a:cxn ang="0">
                  <a:pos x="405" y="1488"/>
                </a:cxn>
                <a:cxn ang="0">
                  <a:pos x="326" y="1481"/>
                </a:cxn>
                <a:cxn ang="0">
                  <a:pos x="266" y="1475"/>
                </a:cxn>
                <a:cxn ang="0">
                  <a:pos x="227" y="1470"/>
                </a:cxn>
                <a:cxn ang="0">
                  <a:pos x="148" y="1328"/>
                </a:cxn>
                <a:cxn ang="0">
                  <a:pos x="85" y="1178"/>
                </a:cxn>
                <a:cxn ang="0">
                  <a:pos x="38" y="1019"/>
                </a:cxn>
                <a:cxn ang="0">
                  <a:pos x="10" y="854"/>
                </a:cxn>
                <a:cxn ang="0">
                  <a:pos x="0" y="683"/>
                </a:cxn>
                <a:cxn ang="0">
                  <a:pos x="11" y="501"/>
                </a:cxn>
                <a:cxn ang="0">
                  <a:pos x="44" y="326"/>
                </a:cxn>
                <a:cxn ang="0">
                  <a:pos x="96" y="158"/>
                </a:cxn>
                <a:cxn ang="0">
                  <a:pos x="168" y="0"/>
                </a:cxn>
              </a:cxnLst>
              <a:rect l="0" t="0" r="r" b="b"/>
              <a:pathLst>
                <a:path w="1477" h="1496">
                  <a:moveTo>
                    <a:pt x="168" y="0"/>
                  </a:moveTo>
                  <a:lnTo>
                    <a:pt x="177" y="22"/>
                  </a:lnTo>
                  <a:lnTo>
                    <a:pt x="188" y="48"/>
                  </a:lnTo>
                  <a:lnTo>
                    <a:pt x="201" y="78"/>
                  </a:lnTo>
                  <a:lnTo>
                    <a:pt x="216" y="112"/>
                  </a:lnTo>
                  <a:lnTo>
                    <a:pt x="234" y="150"/>
                  </a:lnTo>
                  <a:lnTo>
                    <a:pt x="252" y="190"/>
                  </a:lnTo>
                  <a:lnTo>
                    <a:pt x="274" y="232"/>
                  </a:lnTo>
                  <a:lnTo>
                    <a:pt x="297" y="276"/>
                  </a:lnTo>
                  <a:lnTo>
                    <a:pt x="322" y="323"/>
                  </a:lnTo>
                  <a:lnTo>
                    <a:pt x="350" y="371"/>
                  </a:lnTo>
                  <a:lnTo>
                    <a:pt x="378" y="420"/>
                  </a:lnTo>
                  <a:lnTo>
                    <a:pt x="409" y="470"/>
                  </a:lnTo>
                  <a:lnTo>
                    <a:pt x="442" y="520"/>
                  </a:lnTo>
                  <a:lnTo>
                    <a:pt x="477" y="571"/>
                  </a:lnTo>
                  <a:lnTo>
                    <a:pt x="514" y="621"/>
                  </a:lnTo>
                  <a:lnTo>
                    <a:pt x="552" y="671"/>
                  </a:lnTo>
                  <a:lnTo>
                    <a:pt x="592" y="720"/>
                  </a:lnTo>
                  <a:lnTo>
                    <a:pt x="634" y="768"/>
                  </a:lnTo>
                  <a:lnTo>
                    <a:pt x="678" y="814"/>
                  </a:lnTo>
                  <a:lnTo>
                    <a:pt x="724" y="858"/>
                  </a:lnTo>
                  <a:lnTo>
                    <a:pt x="771" y="900"/>
                  </a:lnTo>
                  <a:lnTo>
                    <a:pt x="820" y="939"/>
                  </a:lnTo>
                  <a:lnTo>
                    <a:pt x="871" y="976"/>
                  </a:lnTo>
                  <a:lnTo>
                    <a:pt x="924" y="1009"/>
                  </a:lnTo>
                  <a:lnTo>
                    <a:pt x="1477" y="1320"/>
                  </a:lnTo>
                  <a:lnTo>
                    <a:pt x="1419" y="1349"/>
                  </a:lnTo>
                  <a:lnTo>
                    <a:pt x="1359" y="1376"/>
                  </a:lnTo>
                  <a:lnTo>
                    <a:pt x="1297" y="1399"/>
                  </a:lnTo>
                  <a:lnTo>
                    <a:pt x="1234" y="1419"/>
                  </a:lnTo>
                  <a:lnTo>
                    <a:pt x="1170" y="1437"/>
                  </a:lnTo>
                  <a:lnTo>
                    <a:pt x="1106" y="1451"/>
                  </a:lnTo>
                  <a:lnTo>
                    <a:pt x="1041" y="1463"/>
                  </a:lnTo>
                  <a:lnTo>
                    <a:pt x="975" y="1473"/>
                  </a:lnTo>
                  <a:lnTo>
                    <a:pt x="910" y="1481"/>
                  </a:lnTo>
                  <a:lnTo>
                    <a:pt x="847" y="1487"/>
                  </a:lnTo>
                  <a:lnTo>
                    <a:pt x="785" y="1492"/>
                  </a:lnTo>
                  <a:lnTo>
                    <a:pt x="723" y="1495"/>
                  </a:lnTo>
                  <a:lnTo>
                    <a:pt x="663" y="1496"/>
                  </a:lnTo>
                  <a:lnTo>
                    <a:pt x="606" y="1496"/>
                  </a:lnTo>
                  <a:lnTo>
                    <a:pt x="551" y="1495"/>
                  </a:lnTo>
                  <a:lnTo>
                    <a:pt x="499" y="1494"/>
                  </a:lnTo>
                  <a:lnTo>
                    <a:pt x="450" y="1491"/>
                  </a:lnTo>
                  <a:lnTo>
                    <a:pt x="405" y="1488"/>
                  </a:lnTo>
                  <a:lnTo>
                    <a:pt x="364" y="1485"/>
                  </a:lnTo>
                  <a:lnTo>
                    <a:pt x="326" y="1481"/>
                  </a:lnTo>
                  <a:lnTo>
                    <a:pt x="293" y="1478"/>
                  </a:lnTo>
                  <a:lnTo>
                    <a:pt x="266" y="1475"/>
                  </a:lnTo>
                  <a:lnTo>
                    <a:pt x="243" y="1472"/>
                  </a:lnTo>
                  <a:lnTo>
                    <a:pt x="227" y="1470"/>
                  </a:lnTo>
                  <a:lnTo>
                    <a:pt x="186" y="1400"/>
                  </a:lnTo>
                  <a:lnTo>
                    <a:pt x="148" y="1328"/>
                  </a:lnTo>
                  <a:lnTo>
                    <a:pt x="114" y="1254"/>
                  </a:lnTo>
                  <a:lnTo>
                    <a:pt x="85" y="1178"/>
                  </a:lnTo>
                  <a:lnTo>
                    <a:pt x="60" y="1100"/>
                  </a:lnTo>
                  <a:lnTo>
                    <a:pt x="38" y="1019"/>
                  </a:lnTo>
                  <a:lnTo>
                    <a:pt x="21" y="937"/>
                  </a:lnTo>
                  <a:lnTo>
                    <a:pt x="10" y="854"/>
                  </a:lnTo>
                  <a:lnTo>
                    <a:pt x="3" y="769"/>
                  </a:lnTo>
                  <a:lnTo>
                    <a:pt x="0" y="683"/>
                  </a:lnTo>
                  <a:lnTo>
                    <a:pt x="3" y="592"/>
                  </a:lnTo>
                  <a:lnTo>
                    <a:pt x="11" y="501"/>
                  </a:lnTo>
                  <a:lnTo>
                    <a:pt x="25" y="412"/>
                  </a:lnTo>
                  <a:lnTo>
                    <a:pt x="44" y="326"/>
                  </a:lnTo>
                  <a:lnTo>
                    <a:pt x="68" y="241"/>
                  </a:lnTo>
                  <a:lnTo>
                    <a:pt x="96" y="158"/>
                  </a:lnTo>
                  <a:lnTo>
                    <a:pt x="129" y="77"/>
                  </a:lnTo>
                  <a:lnTo>
                    <a:pt x="168" y="0"/>
                  </a:lnTo>
                  <a:close/>
                </a:path>
              </a:pathLst>
            </a:custGeom>
            <a:solidFill>
              <a:schemeClr val="accent5"/>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46" name="Freeform 12"/>
            <p:cNvSpPr>
              <a:spLocks/>
            </p:cNvSpPr>
            <p:nvPr/>
          </p:nvSpPr>
          <p:spPr bwMode="auto">
            <a:xfrm>
              <a:off x="2440743" y="2624137"/>
              <a:ext cx="1760537" cy="2020888"/>
            </a:xfrm>
            <a:custGeom>
              <a:avLst/>
              <a:gdLst/>
              <a:ahLst/>
              <a:cxnLst>
                <a:cxn ang="0">
                  <a:pos x="546" y="0"/>
                </a:cxn>
                <a:cxn ang="0">
                  <a:pos x="1101" y="312"/>
                </a:cxn>
                <a:cxn ang="0">
                  <a:pos x="1109" y="947"/>
                </a:cxn>
                <a:cxn ang="0">
                  <a:pos x="603" y="1249"/>
                </a:cxn>
                <a:cxn ang="0">
                  <a:pos x="580" y="1263"/>
                </a:cxn>
                <a:cxn ang="0">
                  <a:pos x="562" y="1273"/>
                </a:cxn>
                <a:cxn ang="0">
                  <a:pos x="9" y="962"/>
                </a:cxn>
                <a:cxn ang="0">
                  <a:pos x="1" y="345"/>
                </a:cxn>
                <a:cxn ang="0">
                  <a:pos x="0" y="327"/>
                </a:cxn>
                <a:cxn ang="0">
                  <a:pos x="0" y="326"/>
                </a:cxn>
                <a:cxn ang="0">
                  <a:pos x="532" y="9"/>
                </a:cxn>
                <a:cxn ang="0">
                  <a:pos x="535" y="7"/>
                </a:cxn>
                <a:cxn ang="0">
                  <a:pos x="538" y="5"/>
                </a:cxn>
                <a:cxn ang="0">
                  <a:pos x="543" y="3"/>
                </a:cxn>
                <a:cxn ang="0">
                  <a:pos x="546" y="0"/>
                </a:cxn>
              </a:cxnLst>
              <a:rect l="0" t="0" r="r" b="b"/>
              <a:pathLst>
                <a:path w="1109" h="1273">
                  <a:moveTo>
                    <a:pt x="546" y="0"/>
                  </a:moveTo>
                  <a:lnTo>
                    <a:pt x="1101" y="312"/>
                  </a:lnTo>
                  <a:lnTo>
                    <a:pt x="1109" y="947"/>
                  </a:lnTo>
                  <a:lnTo>
                    <a:pt x="603" y="1249"/>
                  </a:lnTo>
                  <a:lnTo>
                    <a:pt x="580" y="1263"/>
                  </a:lnTo>
                  <a:lnTo>
                    <a:pt x="562" y="1273"/>
                  </a:lnTo>
                  <a:lnTo>
                    <a:pt x="9" y="962"/>
                  </a:lnTo>
                  <a:lnTo>
                    <a:pt x="1" y="345"/>
                  </a:lnTo>
                  <a:lnTo>
                    <a:pt x="0" y="327"/>
                  </a:lnTo>
                  <a:lnTo>
                    <a:pt x="0" y="326"/>
                  </a:lnTo>
                  <a:lnTo>
                    <a:pt x="532" y="9"/>
                  </a:lnTo>
                  <a:lnTo>
                    <a:pt x="535" y="7"/>
                  </a:lnTo>
                  <a:lnTo>
                    <a:pt x="538" y="5"/>
                  </a:lnTo>
                  <a:lnTo>
                    <a:pt x="543" y="3"/>
                  </a:lnTo>
                  <a:lnTo>
                    <a:pt x="546"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47" name="Freeform 46"/>
            <p:cNvSpPr/>
            <p:nvPr/>
          </p:nvSpPr>
          <p:spPr>
            <a:xfrm>
              <a:off x="3307893" y="2582902"/>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79539" y="963082"/>
                    <a:pt x="1430339" y="1022349"/>
                  </a:cubicBezTo>
                  <a:cubicBezTo>
                    <a:pt x="1481139" y="1081616"/>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48" name="Freeform 47"/>
            <p:cNvSpPr/>
            <p:nvPr/>
          </p:nvSpPr>
          <p:spPr>
            <a:xfrm rot="18022023">
              <a:off x="2798889" y="1670357"/>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1412 w 2142067"/>
                <a:gd name="connsiteY5" fmla="*/ 101613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90612" y="956863"/>
                    <a:pt x="1441412" y="1016130"/>
                  </a:cubicBezTo>
                  <a:cubicBezTo>
                    <a:pt x="1492212" y="107539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49" name="Freeform 48"/>
            <p:cNvSpPr/>
            <p:nvPr/>
          </p:nvSpPr>
          <p:spPr>
            <a:xfrm rot="14386822">
              <a:off x="1748013" y="1643900"/>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1412 w 2142067"/>
                <a:gd name="connsiteY5" fmla="*/ 101613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90612" y="956863"/>
                    <a:pt x="1441412" y="1016130"/>
                  </a:cubicBezTo>
                  <a:cubicBezTo>
                    <a:pt x="1492212" y="107539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50" name="Freeform 49"/>
            <p:cNvSpPr/>
            <p:nvPr/>
          </p:nvSpPr>
          <p:spPr>
            <a:xfrm rot="10800000">
              <a:off x="1203928" y="2544799"/>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1412 w 2142067"/>
                <a:gd name="connsiteY5" fmla="*/ 101613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90612" y="956863"/>
                    <a:pt x="1441412" y="1016130"/>
                  </a:cubicBezTo>
                  <a:cubicBezTo>
                    <a:pt x="1492212" y="107539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51" name="Freeform 50"/>
            <p:cNvSpPr/>
            <p:nvPr/>
          </p:nvSpPr>
          <p:spPr>
            <a:xfrm rot="7159256">
              <a:off x="1710292" y="3457050"/>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1412 w 2142067"/>
                <a:gd name="connsiteY5" fmla="*/ 101613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90612" y="956863"/>
                    <a:pt x="1441412" y="1016130"/>
                  </a:cubicBezTo>
                  <a:cubicBezTo>
                    <a:pt x="1492212" y="107539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52" name="Freeform 51"/>
            <p:cNvSpPr/>
            <p:nvPr/>
          </p:nvSpPr>
          <p:spPr>
            <a:xfrm rot="3540000">
              <a:off x="2760692" y="3480844"/>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0151 w 2142067"/>
                <a:gd name="connsiteY5" fmla="*/ 100602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89351" y="946753"/>
                    <a:pt x="1440151" y="1006020"/>
                  </a:cubicBezTo>
                  <a:cubicBezTo>
                    <a:pt x="1490951" y="106528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77" name="TextBox 76"/>
            <p:cNvSpPr txBox="1"/>
            <p:nvPr/>
          </p:nvSpPr>
          <p:spPr>
            <a:xfrm>
              <a:off x="3190782" y="1511867"/>
              <a:ext cx="533400" cy="400109"/>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lumMod val="65000"/>
                      <a:lumOff val="35000"/>
                    </a:prstClr>
                  </a:solidFill>
                  <a:latin typeface="Arial Narrow"/>
                  <a:cs typeface="Arial Narrow"/>
                </a:rPr>
                <a:t>01</a:t>
              </a:r>
            </a:p>
          </p:txBody>
        </p:sp>
        <p:sp>
          <p:nvSpPr>
            <p:cNvPr id="75" name="TextBox 74"/>
            <p:cNvSpPr txBox="1"/>
            <p:nvPr/>
          </p:nvSpPr>
          <p:spPr>
            <a:xfrm>
              <a:off x="3964062" y="2514135"/>
              <a:ext cx="533400" cy="400109"/>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lumMod val="65000"/>
                      <a:lumOff val="35000"/>
                    </a:prstClr>
                  </a:solidFill>
                  <a:latin typeface="Arial Narrow"/>
                  <a:cs typeface="Arial Narrow"/>
                </a:rPr>
                <a:t>02</a:t>
              </a:r>
            </a:p>
          </p:txBody>
        </p:sp>
        <p:sp>
          <p:nvSpPr>
            <p:cNvPr id="61" name="TextBox 60"/>
            <p:cNvSpPr txBox="1"/>
            <p:nvPr/>
          </p:nvSpPr>
          <p:spPr>
            <a:xfrm>
              <a:off x="4409982" y="3733335"/>
              <a:ext cx="533400" cy="400109"/>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lumMod val="65000"/>
                      <a:lumOff val="35000"/>
                    </a:prstClr>
                  </a:solidFill>
                  <a:latin typeface="Arial Narrow"/>
                  <a:cs typeface="Arial Narrow"/>
                </a:rPr>
                <a:t>03</a:t>
              </a:r>
            </a:p>
          </p:txBody>
        </p:sp>
        <p:sp>
          <p:nvSpPr>
            <p:cNvPr id="64" name="TextBox 63"/>
            <p:cNvSpPr txBox="1"/>
            <p:nvPr/>
          </p:nvSpPr>
          <p:spPr>
            <a:xfrm>
              <a:off x="3430662" y="4723935"/>
              <a:ext cx="533400" cy="400109"/>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lumMod val="65000"/>
                      <a:lumOff val="35000"/>
                    </a:prstClr>
                  </a:solidFill>
                  <a:latin typeface="Arial Narrow"/>
                  <a:cs typeface="Arial Narrow"/>
                </a:rPr>
                <a:t>04</a:t>
              </a:r>
            </a:p>
          </p:txBody>
        </p:sp>
        <p:sp>
          <p:nvSpPr>
            <p:cNvPr id="67" name="TextBox 66"/>
            <p:cNvSpPr txBox="1"/>
            <p:nvPr/>
          </p:nvSpPr>
          <p:spPr>
            <a:xfrm>
              <a:off x="1144662" y="3340667"/>
              <a:ext cx="533400" cy="400109"/>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white"/>
                  </a:solidFill>
                  <a:latin typeface="Arial Narrow"/>
                  <a:cs typeface="Arial Narrow"/>
                </a:rPr>
                <a:t>05</a:t>
              </a:r>
            </a:p>
          </p:txBody>
        </p:sp>
        <p:sp>
          <p:nvSpPr>
            <p:cNvPr id="70" name="TextBox 69"/>
            <p:cNvSpPr txBox="1"/>
            <p:nvPr/>
          </p:nvSpPr>
          <p:spPr>
            <a:xfrm>
              <a:off x="2059062" y="1904535"/>
              <a:ext cx="533400" cy="400109"/>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lumMod val="65000"/>
                      <a:lumOff val="35000"/>
                    </a:prstClr>
                  </a:solidFill>
                  <a:latin typeface="Arial Narrow"/>
                  <a:cs typeface="Arial Narrow"/>
                </a:rPr>
                <a:t>06</a:t>
              </a:r>
            </a:p>
          </p:txBody>
        </p:sp>
      </p:grpSp>
      <p:sp>
        <p:nvSpPr>
          <p:cNvPr id="82" name="TextBox 81"/>
          <p:cNvSpPr txBox="1"/>
          <p:nvPr/>
        </p:nvSpPr>
        <p:spPr>
          <a:xfrm>
            <a:off x="4236243" y="1350294"/>
            <a:ext cx="4860591" cy="2677656"/>
          </a:xfrm>
          <a:prstGeom prst="rect">
            <a:avLst/>
          </a:prstGeom>
          <a:noFill/>
        </p:spPr>
        <p:txBody>
          <a:bodyPr wrap="square" rtlCol="0">
            <a:spAutoFit/>
          </a:bodyPr>
          <a:lstStyle/>
          <a:p>
            <a:pPr defTabSz="685800" eaLnBrk="1" fontAlgn="auto" hangingPunct="1">
              <a:spcBef>
                <a:spcPts val="0"/>
              </a:spcBef>
              <a:spcAft>
                <a:spcPts val="0"/>
              </a:spcAft>
            </a:pPr>
            <a:r>
              <a:rPr lang="en-US" sz="2100" dirty="0">
                <a:solidFill>
                  <a:prstClr val="black">
                    <a:lumMod val="65000"/>
                    <a:lumOff val="35000"/>
                  </a:prstClr>
                </a:solidFill>
                <a:latin typeface="Arial" pitchFamily="34" charset="0"/>
                <a:cs typeface="Arial" pitchFamily="34" charset="0"/>
              </a:rPr>
              <a:t>Technical Challenges</a:t>
            </a:r>
            <a:endParaRPr lang="en-US" sz="2100" dirty="0">
              <a:solidFill>
                <a:srgbClr val="2F2F5F">
                  <a:lumMod val="75000"/>
                </a:srgbClr>
              </a:solidFill>
              <a:latin typeface="Arial" pitchFamily="34" charset="0"/>
              <a:cs typeface="Arial" pitchFamily="34" charset="0"/>
            </a:endParaRPr>
          </a:p>
          <a:p>
            <a:pPr marL="342900" indent="-342900" defTabSz="685800" eaLnBrk="1" fontAlgn="auto" hangingPunct="1">
              <a:spcBef>
                <a:spcPts val="0"/>
              </a:spcBef>
              <a:spcAft>
                <a:spcPts val="0"/>
              </a:spcAft>
              <a:buFont typeface="Arial" panose="020B0604020202020204" pitchFamily="34" charset="0"/>
              <a:buChar char="•"/>
            </a:pPr>
            <a:r>
              <a:rPr lang="en-US" sz="2100" dirty="0">
                <a:solidFill>
                  <a:srgbClr val="2F2F5F">
                    <a:lumMod val="75000"/>
                  </a:srgbClr>
                </a:solidFill>
                <a:latin typeface="Arial" pitchFamily="34" charset="0"/>
                <a:cs typeface="Arial" pitchFamily="34" charset="0"/>
              </a:rPr>
              <a:t>Technical Debt: dealing with earlier short cuts and shortcomings</a:t>
            </a:r>
          </a:p>
          <a:p>
            <a:pPr marL="342900" indent="-342900" defTabSz="685800" eaLnBrk="1" fontAlgn="auto" hangingPunct="1">
              <a:spcBef>
                <a:spcPts val="0"/>
              </a:spcBef>
              <a:spcAft>
                <a:spcPts val="0"/>
              </a:spcAft>
              <a:buFont typeface="Arial" panose="020B0604020202020204" pitchFamily="34" charset="0"/>
              <a:buChar char="•"/>
            </a:pPr>
            <a:r>
              <a:rPr lang="en-US" sz="2100" dirty="0">
                <a:solidFill>
                  <a:srgbClr val="2F2F5F">
                    <a:lumMod val="75000"/>
                  </a:srgbClr>
                </a:solidFill>
                <a:latin typeface="Arial" pitchFamily="34" charset="0"/>
                <a:cs typeface="Arial" pitchFamily="34" charset="0"/>
              </a:rPr>
              <a:t>Expanding your team’s roles</a:t>
            </a:r>
          </a:p>
          <a:p>
            <a:pPr marL="342900" indent="-342900" defTabSz="685800" eaLnBrk="1" fontAlgn="auto" hangingPunct="1">
              <a:spcBef>
                <a:spcPts val="0"/>
              </a:spcBef>
              <a:spcAft>
                <a:spcPts val="0"/>
              </a:spcAft>
              <a:buFont typeface="Arial" panose="020B0604020202020204" pitchFamily="34" charset="0"/>
              <a:buChar char="•"/>
            </a:pPr>
            <a:r>
              <a:rPr lang="en-US" sz="2100" dirty="0">
                <a:solidFill>
                  <a:srgbClr val="2F2F5F">
                    <a:lumMod val="75000"/>
                  </a:srgbClr>
                </a:solidFill>
                <a:latin typeface="Arial" pitchFamily="34" charset="0"/>
                <a:cs typeface="Arial" pitchFamily="34" charset="0"/>
              </a:rPr>
              <a:t>Difficulties changing system to take advantage of new technology </a:t>
            </a:r>
          </a:p>
          <a:p>
            <a:pPr marL="342900" indent="-342900" defTabSz="685800" eaLnBrk="1" fontAlgn="auto" hangingPunct="1">
              <a:spcBef>
                <a:spcPts val="0"/>
              </a:spcBef>
              <a:spcAft>
                <a:spcPts val="0"/>
              </a:spcAft>
              <a:buFont typeface="Arial" panose="020B0604020202020204" pitchFamily="34" charset="0"/>
              <a:buChar char="•"/>
            </a:pPr>
            <a:r>
              <a:rPr lang="en-US" sz="2100" dirty="0">
                <a:solidFill>
                  <a:srgbClr val="2F2F5F">
                    <a:lumMod val="75000"/>
                  </a:srgbClr>
                </a:solidFill>
                <a:latin typeface="Arial" pitchFamily="34" charset="0"/>
                <a:cs typeface="Arial" pitchFamily="34" charset="0"/>
              </a:rPr>
              <a:t>Loss of key people, onboarding </a:t>
            </a:r>
          </a:p>
          <a:p>
            <a:pPr marL="342900" indent="-342900" defTabSz="685800" eaLnBrk="1" fontAlgn="auto" hangingPunct="1">
              <a:spcBef>
                <a:spcPts val="0"/>
              </a:spcBef>
              <a:spcAft>
                <a:spcPts val="0"/>
              </a:spcAft>
              <a:buFont typeface="Arial" panose="020B0604020202020204" pitchFamily="34" charset="0"/>
              <a:buChar char="•"/>
            </a:pPr>
            <a:r>
              <a:rPr lang="en-US" sz="2100" dirty="0">
                <a:solidFill>
                  <a:srgbClr val="2F2F5F">
                    <a:lumMod val="75000"/>
                  </a:srgbClr>
                </a:solidFill>
                <a:latin typeface="Arial" pitchFamily="34" charset="0"/>
                <a:cs typeface="Arial" pitchFamily="34" charset="0"/>
              </a:rPr>
              <a:t>Plateaued usage</a:t>
            </a:r>
          </a:p>
        </p:txBody>
      </p:sp>
      <p:sp>
        <p:nvSpPr>
          <p:cNvPr id="55" name="TextBox 54">
            <a:extLst>
              <a:ext uri="{FF2B5EF4-FFF2-40B4-BE49-F238E27FC236}">
                <a16:creationId xmlns:a16="http://schemas.microsoft.com/office/drawing/2014/main" xmlns="" id="{8B8DCB52-BC01-4D41-AE6F-2D9818FE9899}"/>
              </a:ext>
            </a:extLst>
          </p:cNvPr>
          <p:cNvSpPr txBox="1"/>
          <p:nvPr/>
        </p:nvSpPr>
        <p:spPr>
          <a:xfrm>
            <a:off x="2153464" y="1409355"/>
            <a:ext cx="1500338" cy="300082"/>
          </a:xfrm>
          <a:prstGeom prst="rect">
            <a:avLst/>
          </a:prstGeom>
          <a:noFill/>
        </p:spPr>
        <p:txBody>
          <a:bodyPr wrap="square" rtlCol="0">
            <a:spAutoFit/>
          </a:bodyPr>
          <a:lstStyle/>
          <a:p>
            <a:pPr defTabSz="685800" eaLnBrk="1" fontAlgn="auto" hangingPunct="1">
              <a:spcBef>
                <a:spcPts val="0"/>
              </a:spcBef>
              <a:spcAft>
                <a:spcPts val="0"/>
              </a:spcAft>
            </a:pPr>
            <a:r>
              <a:rPr lang="en-US" sz="1350" b="1" dirty="0">
                <a:solidFill>
                  <a:srgbClr val="595959"/>
                </a:solidFill>
                <a:latin typeface="Arial Narrow"/>
                <a:cs typeface="Arial Narrow"/>
              </a:rPr>
              <a:t>Project Initiation</a:t>
            </a:r>
          </a:p>
        </p:txBody>
      </p:sp>
      <p:sp>
        <p:nvSpPr>
          <p:cNvPr id="56" name="TextBox 55">
            <a:extLst>
              <a:ext uri="{FF2B5EF4-FFF2-40B4-BE49-F238E27FC236}">
                <a16:creationId xmlns:a16="http://schemas.microsoft.com/office/drawing/2014/main" xmlns="" id="{95AEDCE0-4A26-C04D-AE23-CEBE0A1AD191}"/>
              </a:ext>
            </a:extLst>
          </p:cNvPr>
          <p:cNvSpPr txBox="1"/>
          <p:nvPr/>
        </p:nvSpPr>
        <p:spPr>
          <a:xfrm>
            <a:off x="1656085" y="2433137"/>
            <a:ext cx="1611182" cy="646331"/>
          </a:xfrm>
          <a:prstGeom prst="rect">
            <a:avLst/>
          </a:prstGeom>
          <a:noFill/>
        </p:spPr>
        <p:txBody>
          <a:bodyPr wrap="square" rtlCol="0">
            <a:spAutoFit/>
          </a:bodyPr>
          <a:lstStyle/>
          <a:p>
            <a:pPr algn="ctr" defTabSz="685800" eaLnBrk="1" fontAlgn="auto" hangingPunct="1">
              <a:spcBef>
                <a:spcPts val="0"/>
              </a:spcBef>
              <a:spcAft>
                <a:spcPts val="0"/>
              </a:spcAft>
            </a:pPr>
            <a:r>
              <a:rPr lang="en-US" sz="1800" dirty="0">
                <a:solidFill>
                  <a:prstClr val="black"/>
                </a:solidFill>
                <a:latin typeface="Arial Narrow"/>
                <a:cs typeface="Arial Narrow"/>
              </a:rPr>
              <a:t>Gateway Lifecycle</a:t>
            </a:r>
          </a:p>
        </p:txBody>
      </p:sp>
      <p:sp>
        <p:nvSpPr>
          <p:cNvPr id="57" name="TextBox 56">
            <a:extLst>
              <a:ext uri="{FF2B5EF4-FFF2-40B4-BE49-F238E27FC236}">
                <a16:creationId xmlns:a16="http://schemas.microsoft.com/office/drawing/2014/main" xmlns="" id="{CE8F8B2C-7A75-5849-81BF-4342A520C145}"/>
              </a:ext>
            </a:extLst>
          </p:cNvPr>
          <p:cNvSpPr txBox="1"/>
          <p:nvPr/>
        </p:nvSpPr>
        <p:spPr>
          <a:xfrm>
            <a:off x="3184982" y="2071926"/>
            <a:ext cx="1092980" cy="300082"/>
          </a:xfrm>
          <a:prstGeom prst="rect">
            <a:avLst/>
          </a:prstGeom>
          <a:noFill/>
        </p:spPr>
        <p:txBody>
          <a:bodyPr wrap="square" rtlCol="0">
            <a:spAutoFit/>
          </a:bodyPr>
          <a:lstStyle/>
          <a:p>
            <a:pPr defTabSz="685800" eaLnBrk="1" fontAlgn="auto" hangingPunct="1">
              <a:spcBef>
                <a:spcPts val="0"/>
              </a:spcBef>
              <a:spcAft>
                <a:spcPts val="0"/>
              </a:spcAft>
            </a:pPr>
            <a:r>
              <a:rPr lang="en-US" sz="1350" b="1" dirty="0">
                <a:solidFill>
                  <a:srgbClr val="595959"/>
                </a:solidFill>
                <a:latin typeface="Arial Narrow"/>
                <a:cs typeface="Arial Narrow"/>
              </a:rPr>
              <a:t>Prototyping</a:t>
            </a:r>
            <a:endParaRPr lang="en-US" sz="900" b="1" dirty="0">
              <a:solidFill>
                <a:srgbClr val="595959"/>
              </a:solidFill>
              <a:latin typeface="Arial Narrow"/>
              <a:cs typeface="Arial Narrow"/>
            </a:endParaRPr>
          </a:p>
        </p:txBody>
      </p:sp>
      <p:sp>
        <p:nvSpPr>
          <p:cNvPr id="58" name="TextBox 57">
            <a:extLst>
              <a:ext uri="{FF2B5EF4-FFF2-40B4-BE49-F238E27FC236}">
                <a16:creationId xmlns:a16="http://schemas.microsoft.com/office/drawing/2014/main" xmlns="" id="{BA45D0AB-E63E-1642-8131-3FEDC4B1E5B6}"/>
              </a:ext>
            </a:extLst>
          </p:cNvPr>
          <p:cNvSpPr txBox="1"/>
          <p:nvPr/>
        </p:nvSpPr>
        <p:spPr>
          <a:xfrm>
            <a:off x="3018772" y="3294775"/>
            <a:ext cx="1014773" cy="507831"/>
          </a:xfrm>
          <a:prstGeom prst="rect">
            <a:avLst/>
          </a:prstGeom>
          <a:noFill/>
        </p:spPr>
        <p:txBody>
          <a:bodyPr wrap="square" rtlCol="0">
            <a:spAutoFit/>
          </a:bodyPr>
          <a:lstStyle/>
          <a:p>
            <a:pPr algn="ctr" defTabSz="685800" eaLnBrk="1" fontAlgn="auto" hangingPunct="1">
              <a:spcBef>
                <a:spcPts val="0"/>
              </a:spcBef>
              <a:spcAft>
                <a:spcPts val="0"/>
              </a:spcAft>
            </a:pPr>
            <a:r>
              <a:rPr lang="en-US" sz="1350" b="1" dirty="0">
                <a:solidFill>
                  <a:srgbClr val="595959"/>
                </a:solidFill>
                <a:latin typeface="Arial Narrow"/>
                <a:cs typeface="Arial Narrow"/>
              </a:rPr>
              <a:t>Early Operations </a:t>
            </a:r>
          </a:p>
        </p:txBody>
      </p:sp>
      <p:sp>
        <p:nvSpPr>
          <p:cNvPr id="83" name="TextBox 82">
            <a:extLst>
              <a:ext uri="{FF2B5EF4-FFF2-40B4-BE49-F238E27FC236}">
                <a16:creationId xmlns:a16="http://schemas.microsoft.com/office/drawing/2014/main" xmlns="" id="{04F95035-A5FA-9F45-8517-3C53AB66DFDC}"/>
              </a:ext>
            </a:extLst>
          </p:cNvPr>
          <p:cNvSpPr txBox="1"/>
          <p:nvPr/>
        </p:nvSpPr>
        <p:spPr>
          <a:xfrm>
            <a:off x="1383846" y="3838017"/>
            <a:ext cx="1644457" cy="507831"/>
          </a:xfrm>
          <a:prstGeom prst="rect">
            <a:avLst/>
          </a:prstGeom>
          <a:noFill/>
        </p:spPr>
        <p:txBody>
          <a:bodyPr wrap="square" rtlCol="0">
            <a:spAutoFit/>
          </a:bodyPr>
          <a:lstStyle/>
          <a:p>
            <a:pPr algn="ctr" defTabSz="685800" eaLnBrk="1" fontAlgn="auto" hangingPunct="1">
              <a:spcBef>
                <a:spcPts val="0"/>
              </a:spcBef>
              <a:spcAft>
                <a:spcPts val="0"/>
              </a:spcAft>
            </a:pPr>
            <a:r>
              <a:rPr lang="en-US" sz="1350" b="1" dirty="0">
                <a:solidFill>
                  <a:srgbClr val="595959"/>
                </a:solidFill>
                <a:latin typeface="Arial Narrow"/>
                <a:cs typeface="Arial Narrow"/>
              </a:rPr>
              <a:t>Community</a:t>
            </a:r>
          </a:p>
          <a:p>
            <a:pPr algn="ctr" defTabSz="685800" eaLnBrk="1" fontAlgn="auto" hangingPunct="1">
              <a:spcBef>
                <a:spcPts val="0"/>
              </a:spcBef>
              <a:spcAft>
                <a:spcPts val="0"/>
              </a:spcAft>
            </a:pPr>
            <a:r>
              <a:rPr lang="en-US" sz="1350" b="1" dirty="0">
                <a:solidFill>
                  <a:srgbClr val="595959"/>
                </a:solidFill>
                <a:latin typeface="Arial Narrow"/>
                <a:cs typeface="Arial Narrow"/>
              </a:rPr>
              <a:t> Building</a:t>
            </a:r>
          </a:p>
        </p:txBody>
      </p:sp>
      <p:sp>
        <p:nvSpPr>
          <p:cNvPr id="84" name="TextBox 83">
            <a:extLst>
              <a:ext uri="{FF2B5EF4-FFF2-40B4-BE49-F238E27FC236}">
                <a16:creationId xmlns:a16="http://schemas.microsoft.com/office/drawing/2014/main" xmlns="" id="{CF4A1EF7-1934-8041-86D0-5832BBB63D70}"/>
              </a:ext>
            </a:extLst>
          </p:cNvPr>
          <p:cNvSpPr txBox="1"/>
          <p:nvPr/>
        </p:nvSpPr>
        <p:spPr>
          <a:xfrm>
            <a:off x="782315" y="3005076"/>
            <a:ext cx="1081253" cy="507831"/>
          </a:xfrm>
          <a:prstGeom prst="rect">
            <a:avLst/>
          </a:prstGeom>
          <a:noFill/>
        </p:spPr>
        <p:txBody>
          <a:bodyPr wrap="square" rtlCol="0">
            <a:spAutoFit/>
          </a:bodyPr>
          <a:lstStyle/>
          <a:p>
            <a:pPr algn="ctr" defTabSz="685800" eaLnBrk="1" fontAlgn="auto" hangingPunct="1">
              <a:spcBef>
                <a:spcPts val="0"/>
              </a:spcBef>
              <a:spcAft>
                <a:spcPts val="0"/>
              </a:spcAft>
            </a:pPr>
            <a:r>
              <a:rPr lang="en-US" sz="1350" b="1" dirty="0">
                <a:solidFill>
                  <a:prstClr val="white"/>
                </a:solidFill>
                <a:latin typeface="Arial Narrow"/>
                <a:cs typeface="Arial Narrow"/>
              </a:rPr>
              <a:t>Mature Operations </a:t>
            </a:r>
          </a:p>
        </p:txBody>
      </p:sp>
      <p:sp>
        <p:nvSpPr>
          <p:cNvPr id="85" name="TextBox 84">
            <a:extLst>
              <a:ext uri="{FF2B5EF4-FFF2-40B4-BE49-F238E27FC236}">
                <a16:creationId xmlns:a16="http://schemas.microsoft.com/office/drawing/2014/main" xmlns="" id="{B0E3B62D-78DC-1344-ACEF-2C75574F1CBD}"/>
              </a:ext>
            </a:extLst>
          </p:cNvPr>
          <p:cNvSpPr txBox="1"/>
          <p:nvPr/>
        </p:nvSpPr>
        <p:spPr>
          <a:xfrm>
            <a:off x="946262" y="1780891"/>
            <a:ext cx="1195187" cy="300082"/>
          </a:xfrm>
          <a:prstGeom prst="rect">
            <a:avLst/>
          </a:prstGeom>
          <a:noFill/>
        </p:spPr>
        <p:txBody>
          <a:bodyPr wrap="square" rtlCol="0">
            <a:spAutoFit/>
          </a:bodyPr>
          <a:lstStyle/>
          <a:p>
            <a:pPr defTabSz="685800" eaLnBrk="1" fontAlgn="auto" hangingPunct="1">
              <a:spcBef>
                <a:spcPts val="0"/>
              </a:spcBef>
              <a:spcAft>
                <a:spcPts val="0"/>
              </a:spcAft>
            </a:pPr>
            <a:r>
              <a:rPr lang="en-US" sz="1350" b="1" dirty="0">
                <a:solidFill>
                  <a:srgbClr val="595959"/>
                </a:solidFill>
                <a:latin typeface="Arial Narrow"/>
                <a:cs typeface="Arial Narrow"/>
              </a:rPr>
              <a:t>Senescence</a:t>
            </a:r>
          </a:p>
        </p:txBody>
      </p:sp>
      <p:sp>
        <p:nvSpPr>
          <p:cNvPr id="86" name="Title 1">
            <a:extLst>
              <a:ext uri="{FF2B5EF4-FFF2-40B4-BE49-F238E27FC236}">
                <a16:creationId xmlns:a16="http://schemas.microsoft.com/office/drawing/2014/main" xmlns="" id="{68D0A36B-1481-3C47-8808-FFE1B16BBDE8}"/>
              </a:ext>
            </a:extLst>
          </p:cNvPr>
          <p:cNvSpPr>
            <a:spLocks noGrp="1"/>
          </p:cNvSpPr>
          <p:nvPr>
            <p:ph type="title"/>
          </p:nvPr>
        </p:nvSpPr>
        <p:spPr>
          <a:xfrm>
            <a:off x="0" y="0"/>
            <a:ext cx="9144000" cy="822960"/>
          </a:xfrm>
          <a:solidFill>
            <a:schemeClr val="accent6">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a:lstStyle/>
          <a:p>
            <a:r>
              <a:rPr lang="en-US" dirty="0"/>
              <a:t>Mature Operations: </a:t>
            </a:r>
            <a:br>
              <a:rPr lang="en-US" dirty="0"/>
            </a:br>
            <a:r>
              <a:rPr lang="en-US" dirty="0"/>
              <a:t>Mature in-house systems + Community</a:t>
            </a:r>
          </a:p>
        </p:txBody>
      </p:sp>
    </p:spTree>
    <p:extLst>
      <p:ext uri="{BB962C8B-B14F-4D97-AF65-F5344CB8AC3E}">
        <p14:creationId xmlns:p14="http://schemas.microsoft.com/office/powerpoint/2010/main" val="155167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25" name="Group 24"/>
          <p:cNvGrpSpPr/>
          <p:nvPr/>
        </p:nvGrpSpPr>
        <p:grpSpPr>
          <a:xfrm>
            <a:off x="742328" y="971551"/>
            <a:ext cx="3502818" cy="3508772"/>
            <a:chOff x="988181" y="1295400"/>
            <a:chExt cx="4670424" cy="4678363"/>
          </a:xfrm>
        </p:grpSpPr>
        <p:sp>
          <p:nvSpPr>
            <p:cNvPr id="26" name="Freeform 6"/>
            <p:cNvSpPr>
              <a:spLocks/>
            </p:cNvSpPr>
            <p:nvPr/>
          </p:nvSpPr>
          <p:spPr bwMode="auto">
            <a:xfrm>
              <a:off x="2440743" y="1295400"/>
              <a:ext cx="2862262" cy="1846263"/>
            </a:xfrm>
            <a:custGeom>
              <a:avLst/>
              <a:gdLst/>
              <a:ahLst/>
              <a:cxnLst>
                <a:cxn ang="0">
                  <a:pos x="648" y="3"/>
                </a:cxn>
                <a:cxn ang="0">
                  <a:pos x="828" y="25"/>
                </a:cxn>
                <a:cxn ang="0">
                  <a:pos x="1000" y="69"/>
                </a:cxn>
                <a:cxn ang="0">
                  <a:pos x="1163" y="131"/>
                </a:cxn>
                <a:cxn ang="0">
                  <a:pos x="1318" y="213"/>
                </a:cxn>
                <a:cxn ang="0">
                  <a:pos x="1459" y="311"/>
                </a:cxn>
                <a:cxn ang="0">
                  <a:pos x="1589" y="424"/>
                </a:cxn>
                <a:cxn ang="0">
                  <a:pos x="1704" y="552"/>
                </a:cxn>
                <a:cxn ang="0">
                  <a:pos x="1803" y="693"/>
                </a:cxn>
                <a:cxn ang="0">
                  <a:pos x="1741" y="684"/>
                </a:cxn>
                <a:cxn ang="0">
                  <a:pos x="1659" y="675"/>
                </a:cxn>
                <a:cxn ang="0">
                  <a:pos x="1561" y="667"/>
                </a:cxn>
                <a:cxn ang="0">
                  <a:pos x="1450" y="662"/>
                </a:cxn>
                <a:cxn ang="0">
                  <a:pos x="1327" y="661"/>
                </a:cxn>
                <a:cxn ang="0">
                  <a:pos x="1198" y="665"/>
                </a:cxn>
                <a:cxn ang="0">
                  <a:pos x="1064" y="678"/>
                </a:cxn>
                <a:cxn ang="0">
                  <a:pos x="929" y="699"/>
                </a:cxn>
                <a:cxn ang="0">
                  <a:pos x="796" y="732"/>
                </a:cxn>
                <a:cxn ang="0">
                  <a:pos x="668" y="778"/>
                </a:cxn>
                <a:cxn ang="0">
                  <a:pos x="546" y="837"/>
                </a:cxn>
                <a:cxn ang="0">
                  <a:pos x="533" y="845"/>
                </a:cxn>
                <a:cxn ang="0">
                  <a:pos x="0" y="1163"/>
                </a:cxn>
                <a:cxn ang="0">
                  <a:pos x="8" y="1039"/>
                </a:cxn>
                <a:cxn ang="0">
                  <a:pos x="29" y="915"/>
                </a:cxn>
                <a:cxn ang="0">
                  <a:pos x="61" y="791"/>
                </a:cxn>
                <a:cxn ang="0">
                  <a:pos x="103" y="673"/>
                </a:cxn>
                <a:cxn ang="0">
                  <a:pos x="151" y="557"/>
                </a:cxn>
                <a:cxn ang="0">
                  <a:pos x="204" y="448"/>
                </a:cxn>
                <a:cxn ang="0">
                  <a:pos x="259" y="347"/>
                </a:cxn>
                <a:cxn ang="0">
                  <a:pos x="315" y="254"/>
                </a:cxn>
                <a:cxn ang="0">
                  <a:pos x="366" y="172"/>
                </a:cxn>
                <a:cxn ang="0">
                  <a:pos x="414" y="101"/>
                </a:cxn>
                <a:cxn ang="0">
                  <a:pos x="455" y="44"/>
                </a:cxn>
                <a:cxn ang="0">
                  <a:pos x="488" y="2"/>
                </a:cxn>
                <a:cxn ang="0">
                  <a:pos x="556" y="0"/>
                </a:cxn>
              </a:cxnLst>
              <a:rect l="0" t="0" r="r" b="b"/>
              <a:pathLst>
                <a:path w="1803" h="1163">
                  <a:moveTo>
                    <a:pt x="556" y="0"/>
                  </a:moveTo>
                  <a:lnTo>
                    <a:pt x="648" y="3"/>
                  </a:lnTo>
                  <a:lnTo>
                    <a:pt x="739" y="12"/>
                  </a:lnTo>
                  <a:lnTo>
                    <a:pt x="828" y="25"/>
                  </a:lnTo>
                  <a:lnTo>
                    <a:pt x="915" y="44"/>
                  </a:lnTo>
                  <a:lnTo>
                    <a:pt x="1000" y="69"/>
                  </a:lnTo>
                  <a:lnTo>
                    <a:pt x="1083" y="97"/>
                  </a:lnTo>
                  <a:lnTo>
                    <a:pt x="1163" y="131"/>
                  </a:lnTo>
                  <a:lnTo>
                    <a:pt x="1242" y="170"/>
                  </a:lnTo>
                  <a:lnTo>
                    <a:pt x="1318" y="213"/>
                  </a:lnTo>
                  <a:lnTo>
                    <a:pt x="1390" y="259"/>
                  </a:lnTo>
                  <a:lnTo>
                    <a:pt x="1459" y="311"/>
                  </a:lnTo>
                  <a:lnTo>
                    <a:pt x="1525" y="365"/>
                  </a:lnTo>
                  <a:lnTo>
                    <a:pt x="1589" y="424"/>
                  </a:lnTo>
                  <a:lnTo>
                    <a:pt x="1648" y="487"/>
                  </a:lnTo>
                  <a:lnTo>
                    <a:pt x="1704" y="552"/>
                  </a:lnTo>
                  <a:lnTo>
                    <a:pt x="1755" y="621"/>
                  </a:lnTo>
                  <a:lnTo>
                    <a:pt x="1803" y="693"/>
                  </a:lnTo>
                  <a:lnTo>
                    <a:pt x="1775" y="689"/>
                  </a:lnTo>
                  <a:lnTo>
                    <a:pt x="1741" y="684"/>
                  </a:lnTo>
                  <a:lnTo>
                    <a:pt x="1703" y="680"/>
                  </a:lnTo>
                  <a:lnTo>
                    <a:pt x="1659" y="675"/>
                  </a:lnTo>
                  <a:lnTo>
                    <a:pt x="1612" y="671"/>
                  </a:lnTo>
                  <a:lnTo>
                    <a:pt x="1561" y="667"/>
                  </a:lnTo>
                  <a:lnTo>
                    <a:pt x="1507" y="664"/>
                  </a:lnTo>
                  <a:lnTo>
                    <a:pt x="1450" y="662"/>
                  </a:lnTo>
                  <a:lnTo>
                    <a:pt x="1390" y="660"/>
                  </a:lnTo>
                  <a:lnTo>
                    <a:pt x="1327" y="661"/>
                  </a:lnTo>
                  <a:lnTo>
                    <a:pt x="1263" y="662"/>
                  </a:lnTo>
                  <a:lnTo>
                    <a:pt x="1198" y="665"/>
                  </a:lnTo>
                  <a:lnTo>
                    <a:pt x="1131" y="671"/>
                  </a:lnTo>
                  <a:lnTo>
                    <a:pt x="1064" y="678"/>
                  </a:lnTo>
                  <a:lnTo>
                    <a:pt x="997" y="688"/>
                  </a:lnTo>
                  <a:lnTo>
                    <a:pt x="929" y="699"/>
                  </a:lnTo>
                  <a:lnTo>
                    <a:pt x="862" y="715"/>
                  </a:lnTo>
                  <a:lnTo>
                    <a:pt x="796" y="732"/>
                  </a:lnTo>
                  <a:lnTo>
                    <a:pt x="731" y="753"/>
                  </a:lnTo>
                  <a:lnTo>
                    <a:pt x="668" y="778"/>
                  </a:lnTo>
                  <a:lnTo>
                    <a:pt x="605" y="806"/>
                  </a:lnTo>
                  <a:lnTo>
                    <a:pt x="546" y="837"/>
                  </a:lnTo>
                  <a:lnTo>
                    <a:pt x="535" y="844"/>
                  </a:lnTo>
                  <a:lnTo>
                    <a:pt x="533" y="845"/>
                  </a:lnTo>
                  <a:lnTo>
                    <a:pt x="532" y="846"/>
                  </a:lnTo>
                  <a:lnTo>
                    <a:pt x="0" y="1163"/>
                  </a:lnTo>
                  <a:lnTo>
                    <a:pt x="2" y="1100"/>
                  </a:lnTo>
                  <a:lnTo>
                    <a:pt x="8" y="1039"/>
                  </a:lnTo>
                  <a:lnTo>
                    <a:pt x="17" y="976"/>
                  </a:lnTo>
                  <a:lnTo>
                    <a:pt x="29" y="915"/>
                  </a:lnTo>
                  <a:lnTo>
                    <a:pt x="44" y="853"/>
                  </a:lnTo>
                  <a:lnTo>
                    <a:pt x="61" y="791"/>
                  </a:lnTo>
                  <a:lnTo>
                    <a:pt x="81" y="732"/>
                  </a:lnTo>
                  <a:lnTo>
                    <a:pt x="103" y="673"/>
                  </a:lnTo>
                  <a:lnTo>
                    <a:pt x="126" y="614"/>
                  </a:lnTo>
                  <a:lnTo>
                    <a:pt x="151" y="557"/>
                  </a:lnTo>
                  <a:lnTo>
                    <a:pt x="177" y="502"/>
                  </a:lnTo>
                  <a:lnTo>
                    <a:pt x="204" y="448"/>
                  </a:lnTo>
                  <a:lnTo>
                    <a:pt x="232" y="397"/>
                  </a:lnTo>
                  <a:lnTo>
                    <a:pt x="259" y="347"/>
                  </a:lnTo>
                  <a:lnTo>
                    <a:pt x="287" y="299"/>
                  </a:lnTo>
                  <a:lnTo>
                    <a:pt x="315" y="254"/>
                  </a:lnTo>
                  <a:lnTo>
                    <a:pt x="340" y="212"/>
                  </a:lnTo>
                  <a:lnTo>
                    <a:pt x="366" y="172"/>
                  </a:lnTo>
                  <a:lnTo>
                    <a:pt x="391" y="135"/>
                  </a:lnTo>
                  <a:lnTo>
                    <a:pt x="414" y="101"/>
                  </a:lnTo>
                  <a:lnTo>
                    <a:pt x="436" y="71"/>
                  </a:lnTo>
                  <a:lnTo>
                    <a:pt x="455" y="44"/>
                  </a:lnTo>
                  <a:lnTo>
                    <a:pt x="473" y="21"/>
                  </a:lnTo>
                  <a:lnTo>
                    <a:pt x="488" y="2"/>
                  </a:lnTo>
                  <a:lnTo>
                    <a:pt x="521" y="1"/>
                  </a:lnTo>
                  <a:lnTo>
                    <a:pt x="556"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27" name="Freeform 7"/>
            <p:cNvSpPr>
              <a:spLocks/>
            </p:cNvSpPr>
            <p:nvPr/>
          </p:nvSpPr>
          <p:spPr bwMode="auto">
            <a:xfrm>
              <a:off x="1254880" y="1298575"/>
              <a:ext cx="1960562" cy="2852738"/>
            </a:xfrm>
            <a:custGeom>
              <a:avLst/>
              <a:gdLst/>
              <a:ahLst/>
              <a:cxnLst>
                <a:cxn ang="0">
                  <a:pos x="1220" y="19"/>
                </a:cxn>
                <a:cxn ang="0">
                  <a:pos x="1183" y="69"/>
                </a:cxn>
                <a:cxn ang="0">
                  <a:pos x="1138" y="133"/>
                </a:cxn>
                <a:cxn ang="0">
                  <a:pos x="1087" y="210"/>
                </a:cxn>
                <a:cxn ang="0">
                  <a:pos x="1034" y="297"/>
                </a:cxn>
                <a:cxn ang="0">
                  <a:pos x="979" y="395"/>
                </a:cxn>
                <a:cxn ang="0">
                  <a:pos x="924" y="500"/>
                </a:cxn>
                <a:cxn ang="0">
                  <a:pos x="873" y="612"/>
                </a:cxn>
                <a:cxn ang="0">
                  <a:pos x="828" y="730"/>
                </a:cxn>
                <a:cxn ang="0">
                  <a:pos x="791" y="851"/>
                </a:cxn>
                <a:cxn ang="0">
                  <a:pos x="764" y="974"/>
                </a:cxn>
                <a:cxn ang="0">
                  <a:pos x="749" y="1098"/>
                </a:cxn>
                <a:cxn ang="0">
                  <a:pos x="747" y="1171"/>
                </a:cxn>
                <a:cxn ang="0">
                  <a:pos x="756" y="1797"/>
                </a:cxn>
                <a:cxn ang="0">
                  <a:pos x="652" y="1727"/>
                </a:cxn>
                <a:cxn ang="0">
                  <a:pos x="556" y="1646"/>
                </a:cxn>
                <a:cxn ang="0">
                  <a:pos x="466" y="1556"/>
                </a:cxn>
                <a:cxn ang="0">
                  <a:pos x="384" y="1459"/>
                </a:cxn>
                <a:cxn ang="0">
                  <a:pos x="309" y="1359"/>
                </a:cxn>
                <a:cxn ang="0">
                  <a:pos x="241" y="1258"/>
                </a:cxn>
                <a:cxn ang="0">
                  <a:pos x="182" y="1159"/>
                </a:cxn>
                <a:cxn ang="0">
                  <a:pos x="129" y="1064"/>
                </a:cxn>
                <a:cxn ang="0">
                  <a:pos x="84" y="978"/>
                </a:cxn>
                <a:cxn ang="0">
                  <a:pos x="48" y="900"/>
                </a:cxn>
                <a:cxn ang="0">
                  <a:pos x="20" y="836"/>
                </a:cxn>
                <a:cxn ang="0">
                  <a:pos x="0" y="788"/>
                </a:cxn>
                <a:cxn ang="0">
                  <a:pos x="86" y="643"/>
                </a:cxn>
                <a:cxn ang="0">
                  <a:pos x="189" y="510"/>
                </a:cxn>
                <a:cxn ang="0">
                  <a:pos x="306" y="389"/>
                </a:cxn>
                <a:cxn ang="0">
                  <a:pos x="435" y="282"/>
                </a:cxn>
                <a:cxn ang="0">
                  <a:pos x="577" y="190"/>
                </a:cxn>
                <a:cxn ang="0">
                  <a:pos x="728" y="115"/>
                </a:cxn>
                <a:cxn ang="0">
                  <a:pos x="889" y="58"/>
                </a:cxn>
                <a:cxn ang="0">
                  <a:pos x="1059" y="19"/>
                </a:cxn>
                <a:cxn ang="0">
                  <a:pos x="1235" y="0"/>
                </a:cxn>
              </a:cxnLst>
              <a:rect l="0" t="0" r="r" b="b"/>
              <a:pathLst>
                <a:path w="1235" h="1797">
                  <a:moveTo>
                    <a:pt x="1235" y="0"/>
                  </a:moveTo>
                  <a:lnTo>
                    <a:pt x="1220" y="19"/>
                  </a:lnTo>
                  <a:lnTo>
                    <a:pt x="1202" y="42"/>
                  </a:lnTo>
                  <a:lnTo>
                    <a:pt x="1183" y="69"/>
                  </a:lnTo>
                  <a:lnTo>
                    <a:pt x="1161" y="99"/>
                  </a:lnTo>
                  <a:lnTo>
                    <a:pt x="1138" y="133"/>
                  </a:lnTo>
                  <a:lnTo>
                    <a:pt x="1113" y="170"/>
                  </a:lnTo>
                  <a:lnTo>
                    <a:pt x="1087" y="210"/>
                  </a:lnTo>
                  <a:lnTo>
                    <a:pt x="1062" y="252"/>
                  </a:lnTo>
                  <a:lnTo>
                    <a:pt x="1034" y="297"/>
                  </a:lnTo>
                  <a:lnTo>
                    <a:pt x="1006" y="345"/>
                  </a:lnTo>
                  <a:lnTo>
                    <a:pt x="979" y="395"/>
                  </a:lnTo>
                  <a:lnTo>
                    <a:pt x="951" y="446"/>
                  </a:lnTo>
                  <a:lnTo>
                    <a:pt x="924" y="500"/>
                  </a:lnTo>
                  <a:lnTo>
                    <a:pt x="898" y="555"/>
                  </a:lnTo>
                  <a:lnTo>
                    <a:pt x="873" y="612"/>
                  </a:lnTo>
                  <a:lnTo>
                    <a:pt x="850" y="671"/>
                  </a:lnTo>
                  <a:lnTo>
                    <a:pt x="828" y="730"/>
                  </a:lnTo>
                  <a:lnTo>
                    <a:pt x="808" y="789"/>
                  </a:lnTo>
                  <a:lnTo>
                    <a:pt x="791" y="851"/>
                  </a:lnTo>
                  <a:lnTo>
                    <a:pt x="776" y="913"/>
                  </a:lnTo>
                  <a:lnTo>
                    <a:pt x="764" y="974"/>
                  </a:lnTo>
                  <a:lnTo>
                    <a:pt x="755" y="1037"/>
                  </a:lnTo>
                  <a:lnTo>
                    <a:pt x="749" y="1098"/>
                  </a:lnTo>
                  <a:lnTo>
                    <a:pt x="747" y="1161"/>
                  </a:lnTo>
                  <a:lnTo>
                    <a:pt x="747" y="1171"/>
                  </a:lnTo>
                  <a:lnTo>
                    <a:pt x="748" y="1180"/>
                  </a:lnTo>
                  <a:lnTo>
                    <a:pt x="756" y="1797"/>
                  </a:lnTo>
                  <a:lnTo>
                    <a:pt x="703" y="1764"/>
                  </a:lnTo>
                  <a:lnTo>
                    <a:pt x="652" y="1727"/>
                  </a:lnTo>
                  <a:lnTo>
                    <a:pt x="603" y="1688"/>
                  </a:lnTo>
                  <a:lnTo>
                    <a:pt x="556" y="1646"/>
                  </a:lnTo>
                  <a:lnTo>
                    <a:pt x="510" y="1602"/>
                  </a:lnTo>
                  <a:lnTo>
                    <a:pt x="466" y="1556"/>
                  </a:lnTo>
                  <a:lnTo>
                    <a:pt x="424" y="1508"/>
                  </a:lnTo>
                  <a:lnTo>
                    <a:pt x="384" y="1459"/>
                  </a:lnTo>
                  <a:lnTo>
                    <a:pt x="346" y="1409"/>
                  </a:lnTo>
                  <a:lnTo>
                    <a:pt x="309" y="1359"/>
                  </a:lnTo>
                  <a:lnTo>
                    <a:pt x="274" y="1308"/>
                  </a:lnTo>
                  <a:lnTo>
                    <a:pt x="241" y="1258"/>
                  </a:lnTo>
                  <a:lnTo>
                    <a:pt x="210" y="1208"/>
                  </a:lnTo>
                  <a:lnTo>
                    <a:pt x="182" y="1159"/>
                  </a:lnTo>
                  <a:lnTo>
                    <a:pt x="154" y="1111"/>
                  </a:lnTo>
                  <a:lnTo>
                    <a:pt x="129" y="1064"/>
                  </a:lnTo>
                  <a:lnTo>
                    <a:pt x="106" y="1020"/>
                  </a:lnTo>
                  <a:lnTo>
                    <a:pt x="84" y="978"/>
                  </a:lnTo>
                  <a:lnTo>
                    <a:pt x="66" y="938"/>
                  </a:lnTo>
                  <a:lnTo>
                    <a:pt x="48" y="900"/>
                  </a:lnTo>
                  <a:lnTo>
                    <a:pt x="33" y="866"/>
                  </a:lnTo>
                  <a:lnTo>
                    <a:pt x="20" y="836"/>
                  </a:lnTo>
                  <a:lnTo>
                    <a:pt x="9" y="810"/>
                  </a:lnTo>
                  <a:lnTo>
                    <a:pt x="0" y="788"/>
                  </a:lnTo>
                  <a:lnTo>
                    <a:pt x="41" y="713"/>
                  </a:lnTo>
                  <a:lnTo>
                    <a:pt x="86" y="643"/>
                  </a:lnTo>
                  <a:lnTo>
                    <a:pt x="136" y="575"/>
                  </a:lnTo>
                  <a:lnTo>
                    <a:pt x="189" y="510"/>
                  </a:lnTo>
                  <a:lnTo>
                    <a:pt x="246" y="447"/>
                  </a:lnTo>
                  <a:lnTo>
                    <a:pt x="306" y="389"/>
                  </a:lnTo>
                  <a:lnTo>
                    <a:pt x="369" y="334"/>
                  </a:lnTo>
                  <a:lnTo>
                    <a:pt x="435" y="282"/>
                  </a:lnTo>
                  <a:lnTo>
                    <a:pt x="504" y="234"/>
                  </a:lnTo>
                  <a:lnTo>
                    <a:pt x="577" y="190"/>
                  </a:lnTo>
                  <a:lnTo>
                    <a:pt x="651" y="151"/>
                  </a:lnTo>
                  <a:lnTo>
                    <a:pt x="728" y="115"/>
                  </a:lnTo>
                  <a:lnTo>
                    <a:pt x="807" y="84"/>
                  </a:lnTo>
                  <a:lnTo>
                    <a:pt x="889" y="58"/>
                  </a:lnTo>
                  <a:lnTo>
                    <a:pt x="973" y="36"/>
                  </a:lnTo>
                  <a:lnTo>
                    <a:pt x="1059" y="19"/>
                  </a:lnTo>
                  <a:lnTo>
                    <a:pt x="1145" y="7"/>
                  </a:lnTo>
                  <a:lnTo>
                    <a:pt x="1235" y="0"/>
                  </a:lnTo>
                  <a:close/>
                </a:path>
              </a:pathLst>
            </a:custGeom>
            <a:solidFill>
              <a:schemeClr val="accent6"/>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28" name="Freeform 8"/>
            <p:cNvSpPr>
              <a:spLocks/>
            </p:cNvSpPr>
            <p:nvPr/>
          </p:nvSpPr>
          <p:spPr bwMode="auto">
            <a:xfrm>
              <a:off x="3451980" y="3119437"/>
              <a:ext cx="1947862" cy="2851150"/>
            </a:xfrm>
            <a:custGeom>
              <a:avLst/>
              <a:gdLst/>
              <a:ahLst/>
              <a:cxnLst>
                <a:cxn ang="0">
                  <a:pos x="518" y="33"/>
                </a:cxn>
                <a:cxn ang="0">
                  <a:pos x="621" y="109"/>
                </a:cxn>
                <a:cxn ang="0">
                  <a:pos x="716" y="195"/>
                </a:cxn>
                <a:cxn ang="0">
                  <a:pos x="805" y="291"/>
                </a:cxn>
                <a:cxn ang="0">
                  <a:pos x="885" y="391"/>
                </a:cxn>
                <a:cxn ang="0">
                  <a:pos x="958" y="494"/>
                </a:cxn>
                <a:cxn ang="0">
                  <a:pos x="1023" y="597"/>
                </a:cxn>
                <a:cxn ang="0">
                  <a:pos x="1080" y="696"/>
                </a:cxn>
                <a:cxn ang="0">
                  <a:pos x="1129" y="789"/>
                </a:cxn>
                <a:cxn ang="0">
                  <a:pos x="1170" y="872"/>
                </a:cxn>
                <a:cxn ang="0">
                  <a:pos x="1203" y="944"/>
                </a:cxn>
                <a:cxn ang="0">
                  <a:pos x="1227" y="1001"/>
                </a:cxn>
                <a:cxn ang="0">
                  <a:pos x="1142" y="1145"/>
                </a:cxn>
                <a:cxn ang="0">
                  <a:pos x="1040" y="1279"/>
                </a:cxn>
                <a:cxn ang="0">
                  <a:pos x="924" y="1401"/>
                </a:cxn>
                <a:cxn ang="0">
                  <a:pos x="796" y="1508"/>
                </a:cxn>
                <a:cxn ang="0">
                  <a:pos x="655" y="1601"/>
                </a:cxn>
                <a:cxn ang="0">
                  <a:pos x="504" y="1677"/>
                </a:cxn>
                <a:cxn ang="0">
                  <a:pos x="344" y="1736"/>
                </a:cxn>
                <a:cxn ang="0">
                  <a:pos x="176" y="1776"/>
                </a:cxn>
                <a:cxn ang="0">
                  <a:pos x="0" y="1796"/>
                </a:cxn>
                <a:cxn ang="0">
                  <a:pos x="41" y="1740"/>
                </a:cxn>
                <a:cxn ang="0">
                  <a:pos x="90" y="1671"/>
                </a:cxn>
                <a:cxn ang="0">
                  <a:pos x="145" y="1587"/>
                </a:cxn>
                <a:cxn ang="0">
                  <a:pos x="203" y="1491"/>
                </a:cxn>
                <a:cxn ang="0">
                  <a:pos x="262" y="1386"/>
                </a:cxn>
                <a:cxn ang="0">
                  <a:pos x="317" y="1271"/>
                </a:cxn>
                <a:cxn ang="0">
                  <a:pos x="369" y="1151"/>
                </a:cxn>
                <a:cxn ang="0">
                  <a:pos x="412" y="1025"/>
                </a:cxn>
                <a:cxn ang="0">
                  <a:pos x="446" y="896"/>
                </a:cxn>
                <a:cxn ang="0">
                  <a:pos x="467" y="766"/>
                </a:cxn>
                <a:cxn ang="0">
                  <a:pos x="472" y="635"/>
                </a:cxn>
              </a:cxnLst>
              <a:rect l="0" t="0" r="r" b="b"/>
              <a:pathLst>
                <a:path w="1227" h="1796">
                  <a:moveTo>
                    <a:pt x="464" y="0"/>
                  </a:moveTo>
                  <a:lnTo>
                    <a:pt x="518" y="33"/>
                  </a:lnTo>
                  <a:lnTo>
                    <a:pt x="570" y="69"/>
                  </a:lnTo>
                  <a:lnTo>
                    <a:pt x="621" y="109"/>
                  </a:lnTo>
                  <a:lnTo>
                    <a:pt x="670" y="151"/>
                  </a:lnTo>
                  <a:lnTo>
                    <a:pt x="716" y="195"/>
                  </a:lnTo>
                  <a:lnTo>
                    <a:pt x="762" y="243"/>
                  </a:lnTo>
                  <a:lnTo>
                    <a:pt x="805" y="291"/>
                  </a:lnTo>
                  <a:lnTo>
                    <a:pt x="846" y="341"/>
                  </a:lnTo>
                  <a:lnTo>
                    <a:pt x="885" y="391"/>
                  </a:lnTo>
                  <a:lnTo>
                    <a:pt x="922" y="443"/>
                  </a:lnTo>
                  <a:lnTo>
                    <a:pt x="958" y="494"/>
                  </a:lnTo>
                  <a:lnTo>
                    <a:pt x="992" y="545"/>
                  </a:lnTo>
                  <a:lnTo>
                    <a:pt x="1023" y="597"/>
                  </a:lnTo>
                  <a:lnTo>
                    <a:pt x="1052" y="647"/>
                  </a:lnTo>
                  <a:lnTo>
                    <a:pt x="1080" y="696"/>
                  </a:lnTo>
                  <a:lnTo>
                    <a:pt x="1106" y="744"/>
                  </a:lnTo>
                  <a:lnTo>
                    <a:pt x="1129" y="789"/>
                  </a:lnTo>
                  <a:lnTo>
                    <a:pt x="1150" y="832"/>
                  </a:lnTo>
                  <a:lnTo>
                    <a:pt x="1170" y="872"/>
                  </a:lnTo>
                  <a:lnTo>
                    <a:pt x="1188" y="910"/>
                  </a:lnTo>
                  <a:lnTo>
                    <a:pt x="1203" y="944"/>
                  </a:lnTo>
                  <a:lnTo>
                    <a:pt x="1216" y="975"/>
                  </a:lnTo>
                  <a:lnTo>
                    <a:pt x="1227" y="1001"/>
                  </a:lnTo>
                  <a:lnTo>
                    <a:pt x="1186" y="1075"/>
                  </a:lnTo>
                  <a:lnTo>
                    <a:pt x="1142" y="1145"/>
                  </a:lnTo>
                  <a:lnTo>
                    <a:pt x="1092" y="1214"/>
                  </a:lnTo>
                  <a:lnTo>
                    <a:pt x="1040" y="1279"/>
                  </a:lnTo>
                  <a:lnTo>
                    <a:pt x="984" y="1342"/>
                  </a:lnTo>
                  <a:lnTo>
                    <a:pt x="924" y="1401"/>
                  </a:lnTo>
                  <a:lnTo>
                    <a:pt x="862" y="1456"/>
                  </a:lnTo>
                  <a:lnTo>
                    <a:pt x="796" y="1508"/>
                  </a:lnTo>
                  <a:lnTo>
                    <a:pt x="727" y="1556"/>
                  </a:lnTo>
                  <a:lnTo>
                    <a:pt x="655" y="1601"/>
                  </a:lnTo>
                  <a:lnTo>
                    <a:pt x="581" y="1641"/>
                  </a:lnTo>
                  <a:lnTo>
                    <a:pt x="504" y="1677"/>
                  </a:lnTo>
                  <a:lnTo>
                    <a:pt x="426" y="1709"/>
                  </a:lnTo>
                  <a:lnTo>
                    <a:pt x="344" y="1736"/>
                  </a:lnTo>
                  <a:lnTo>
                    <a:pt x="261" y="1758"/>
                  </a:lnTo>
                  <a:lnTo>
                    <a:pt x="176" y="1776"/>
                  </a:lnTo>
                  <a:lnTo>
                    <a:pt x="89" y="1788"/>
                  </a:lnTo>
                  <a:lnTo>
                    <a:pt x="0" y="1796"/>
                  </a:lnTo>
                  <a:lnTo>
                    <a:pt x="20" y="1770"/>
                  </a:lnTo>
                  <a:lnTo>
                    <a:pt x="41" y="1740"/>
                  </a:lnTo>
                  <a:lnTo>
                    <a:pt x="65" y="1707"/>
                  </a:lnTo>
                  <a:lnTo>
                    <a:pt x="90" y="1671"/>
                  </a:lnTo>
                  <a:lnTo>
                    <a:pt x="117" y="1629"/>
                  </a:lnTo>
                  <a:lnTo>
                    <a:pt x="145" y="1587"/>
                  </a:lnTo>
                  <a:lnTo>
                    <a:pt x="174" y="1540"/>
                  </a:lnTo>
                  <a:lnTo>
                    <a:pt x="203" y="1491"/>
                  </a:lnTo>
                  <a:lnTo>
                    <a:pt x="232" y="1439"/>
                  </a:lnTo>
                  <a:lnTo>
                    <a:pt x="262" y="1386"/>
                  </a:lnTo>
                  <a:lnTo>
                    <a:pt x="290" y="1329"/>
                  </a:lnTo>
                  <a:lnTo>
                    <a:pt x="317" y="1271"/>
                  </a:lnTo>
                  <a:lnTo>
                    <a:pt x="344" y="1212"/>
                  </a:lnTo>
                  <a:lnTo>
                    <a:pt x="369" y="1151"/>
                  </a:lnTo>
                  <a:lnTo>
                    <a:pt x="392" y="1088"/>
                  </a:lnTo>
                  <a:lnTo>
                    <a:pt x="412" y="1025"/>
                  </a:lnTo>
                  <a:lnTo>
                    <a:pt x="430" y="961"/>
                  </a:lnTo>
                  <a:lnTo>
                    <a:pt x="446" y="896"/>
                  </a:lnTo>
                  <a:lnTo>
                    <a:pt x="458" y="831"/>
                  </a:lnTo>
                  <a:lnTo>
                    <a:pt x="467" y="766"/>
                  </a:lnTo>
                  <a:lnTo>
                    <a:pt x="471" y="701"/>
                  </a:lnTo>
                  <a:lnTo>
                    <a:pt x="472" y="635"/>
                  </a:lnTo>
                  <a:lnTo>
                    <a:pt x="464"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29" name="Freeform 9"/>
            <p:cNvSpPr>
              <a:spLocks/>
            </p:cNvSpPr>
            <p:nvPr/>
          </p:nvSpPr>
          <p:spPr bwMode="auto">
            <a:xfrm>
              <a:off x="3307518" y="2343150"/>
              <a:ext cx="2351087" cy="2365375"/>
            </a:xfrm>
            <a:custGeom>
              <a:avLst/>
              <a:gdLst/>
              <a:ahLst/>
              <a:cxnLst>
                <a:cxn ang="0">
                  <a:pos x="904" y="2"/>
                </a:cxn>
                <a:cxn ang="0">
                  <a:pos x="1015" y="7"/>
                </a:cxn>
                <a:cxn ang="0">
                  <a:pos x="1113" y="15"/>
                </a:cxn>
                <a:cxn ang="0">
                  <a:pos x="1195" y="24"/>
                </a:cxn>
                <a:cxn ang="0">
                  <a:pos x="1257" y="33"/>
                </a:cxn>
                <a:cxn ang="0">
                  <a:pos x="1335" y="173"/>
                </a:cxn>
                <a:cxn ang="0">
                  <a:pos x="1397" y="322"/>
                </a:cxn>
                <a:cxn ang="0">
                  <a:pos x="1443" y="480"/>
                </a:cxn>
                <a:cxn ang="0">
                  <a:pos x="1471" y="644"/>
                </a:cxn>
                <a:cxn ang="0">
                  <a:pos x="1481" y="813"/>
                </a:cxn>
                <a:cxn ang="0">
                  <a:pos x="1471" y="993"/>
                </a:cxn>
                <a:cxn ang="0">
                  <a:pos x="1438" y="1167"/>
                </a:cxn>
                <a:cxn ang="0">
                  <a:pos x="1388" y="1333"/>
                </a:cxn>
                <a:cxn ang="0">
                  <a:pos x="1318" y="1490"/>
                </a:cxn>
                <a:cxn ang="0">
                  <a:pos x="1294" y="1433"/>
                </a:cxn>
                <a:cxn ang="0">
                  <a:pos x="1261" y="1361"/>
                </a:cxn>
                <a:cxn ang="0">
                  <a:pos x="1220" y="1278"/>
                </a:cxn>
                <a:cxn ang="0">
                  <a:pos x="1171" y="1185"/>
                </a:cxn>
                <a:cxn ang="0">
                  <a:pos x="1114" y="1086"/>
                </a:cxn>
                <a:cxn ang="0">
                  <a:pos x="1049" y="983"/>
                </a:cxn>
                <a:cxn ang="0">
                  <a:pos x="976" y="880"/>
                </a:cxn>
                <a:cxn ang="0">
                  <a:pos x="896" y="780"/>
                </a:cxn>
                <a:cxn ang="0">
                  <a:pos x="807" y="684"/>
                </a:cxn>
                <a:cxn ang="0">
                  <a:pos x="712" y="598"/>
                </a:cxn>
                <a:cxn ang="0">
                  <a:pos x="609" y="522"/>
                </a:cxn>
                <a:cxn ang="0">
                  <a:pos x="0" y="177"/>
                </a:cxn>
                <a:cxn ang="0">
                  <a:pos x="122" y="118"/>
                </a:cxn>
                <a:cxn ang="0">
                  <a:pos x="250" y="72"/>
                </a:cxn>
                <a:cxn ang="0">
                  <a:pos x="383" y="39"/>
                </a:cxn>
                <a:cxn ang="0">
                  <a:pos x="518" y="18"/>
                </a:cxn>
                <a:cxn ang="0">
                  <a:pos x="652" y="5"/>
                </a:cxn>
                <a:cxn ang="0">
                  <a:pos x="781" y="1"/>
                </a:cxn>
              </a:cxnLst>
              <a:rect l="0" t="0" r="r" b="b"/>
              <a:pathLst>
                <a:path w="1481" h="1490">
                  <a:moveTo>
                    <a:pt x="844" y="0"/>
                  </a:moveTo>
                  <a:lnTo>
                    <a:pt x="904" y="2"/>
                  </a:lnTo>
                  <a:lnTo>
                    <a:pt x="961" y="4"/>
                  </a:lnTo>
                  <a:lnTo>
                    <a:pt x="1015" y="7"/>
                  </a:lnTo>
                  <a:lnTo>
                    <a:pt x="1066" y="11"/>
                  </a:lnTo>
                  <a:lnTo>
                    <a:pt x="1113" y="15"/>
                  </a:lnTo>
                  <a:lnTo>
                    <a:pt x="1157" y="20"/>
                  </a:lnTo>
                  <a:lnTo>
                    <a:pt x="1195" y="24"/>
                  </a:lnTo>
                  <a:lnTo>
                    <a:pt x="1229" y="29"/>
                  </a:lnTo>
                  <a:lnTo>
                    <a:pt x="1257" y="33"/>
                  </a:lnTo>
                  <a:lnTo>
                    <a:pt x="1299" y="102"/>
                  </a:lnTo>
                  <a:lnTo>
                    <a:pt x="1335" y="173"/>
                  </a:lnTo>
                  <a:lnTo>
                    <a:pt x="1368" y="247"/>
                  </a:lnTo>
                  <a:lnTo>
                    <a:pt x="1397" y="322"/>
                  </a:lnTo>
                  <a:lnTo>
                    <a:pt x="1422" y="400"/>
                  </a:lnTo>
                  <a:lnTo>
                    <a:pt x="1443" y="480"/>
                  </a:lnTo>
                  <a:lnTo>
                    <a:pt x="1460" y="561"/>
                  </a:lnTo>
                  <a:lnTo>
                    <a:pt x="1471" y="644"/>
                  </a:lnTo>
                  <a:lnTo>
                    <a:pt x="1479" y="728"/>
                  </a:lnTo>
                  <a:lnTo>
                    <a:pt x="1481" y="813"/>
                  </a:lnTo>
                  <a:lnTo>
                    <a:pt x="1479" y="904"/>
                  </a:lnTo>
                  <a:lnTo>
                    <a:pt x="1471" y="993"/>
                  </a:lnTo>
                  <a:lnTo>
                    <a:pt x="1457" y="1081"/>
                  </a:lnTo>
                  <a:lnTo>
                    <a:pt x="1438" y="1167"/>
                  </a:lnTo>
                  <a:lnTo>
                    <a:pt x="1415" y="1251"/>
                  </a:lnTo>
                  <a:lnTo>
                    <a:pt x="1388" y="1333"/>
                  </a:lnTo>
                  <a:lnTo>
                    <a:pt x="1355" y="1412"/>
                  </a:lnTo>
                  <a:lnTo>
                    <a:pt x="1318" y="1490"/>
                  </a:lnTo>
                  <a:lnTo>
                    <a:pt x="1307" y="1464"/>
                  </a:lnTo>
                  <a:lnTo>
                    <a:pt x="1294" y="1433"/>
                  </a:lnTo>
                  <a:lnTo>
                    <a:pt x="1279" y="1399"/>
                  </a:lnTo>
                  <a:lnTo>
                    <a:pt x="1261" y="1361"/>
                  </a:lnTo>
                  <a:lnTo>
                    <a:pt x="1241" y="1321"/>
                  </a:lnTo>
                  <a:lnTo>
                    <a:pt x="1220" y="1278"/>
                  </a:lnTo>
                  <a:lnTo>
                    <a:pt x="1197" y="1233"/>
                  </a:lnTo>
                  <a:lnTo>
                    <a:pt x="1171" y="1185"/>
                  </a:lnTo>
                  <a:lnTo>
                    <a:pt x="1143" y="1136"/>
                  </a:lnTo>
                  <a:lnTo>
                    <a:pt x="1114" y="1086"/>
                  </a:lnTo>
                  <a:lnTo>
                    <a:pt x="1083" y="1034"/>
                  </a:lnTo>
                  <a:lnTo>
                    <a:pt x="1049" y="983"/>
                  </a:lnTo>
                  <a:lnTo>
                    <a:pt x="1013" y="932"/>
                  </a:lnTo>
                  <a:lnTo>
                    <a:pt x="976" y="880"/>
                  </a:lnTo>
                  <a:lnTo>
                    <a:pt x="937" y="830"/>
                  </a:lnTo>
                  <a:lnTo>
                    <a:pt x="896" y="780"/>
                  </a:lnTo>
                  <a:lnTo>
                    <a:pt x="853" y="732"/>
                  </a:lnTo>
                  <a:lnTo>
                    <a:pt x="807" y="684"/>
                  </a:lnTo>
                  <a:lnTo>
                    <a:pt x="761" y="640"/>
                  </a:lnTo>
                  <a:lnTo>
                    <a:pt x="712" y="598"/>
                  </a:lnTo>
                  <a:lnTo>
                    <a:pt x="661" y="558"/>
                  </a:lnTo>
                  <a:lnTo>
                    <a:pt x="609" y="522"/>
                  </a:lnTo>
                  <a:lnTo>
                    <a:pt x="555" y="489"/>
                  </a:lnTo>
                  <a:lnTo>
                    <a:pt x="0" y="177"/>
                  </a:lnTo>
                  <a:lnTo>
                    <a:pt x="59" y="146"/>
                  </a:lnTo>
                  <a:lnTo>
                    <a:pt x="122" y="118"/>
                  </a:lnTo>
                  <a:lnTo>
                    <a:pt x="185" y="93"/>
                  </a:lnTo>
                  <a:lnTo>
                    <a:pt x="250" y="72"/>
                  </a:lnTo>
                  <a:lnTo>
                    <a:pt x="316" y="55"/>
                  </a:lnTo>
                  <a:lnTo>
                    <a:pt x="383" y="39"/>
                  </a:lnTo>
                  <a:lnTo>
                    <a:pt x="451" y="28"/>
                  </a:lnTo>
                  <a:lnTo>
                    <a:pt x="518" y="18"/>
                  </a:lnTo>
                  <a:lnTo>
                    <a:pt x="585" y="11"/>
                  </a:lnTo>
                  <a:lnTo>
                    <a:pt x="652" y="5"/>
                  </a:lnTo>
                  <a:lnTo>
                    <a:pt x="717" y="2"/>
                  </a:lnTo>
                  <a:lnTo>
                    <a:pt x="781" y="1"/>
                  </a:lnTo>
                  <a:lnTo>
                    <a:pt x="844"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30" name="Freeform 10"/>
            <p:cNvSpPr>
              <a:spLocks/>
            </p:cNvSpPr>
            <p:nvPr/>
          </p:nvSpPr>
          <p:spPr bwMode="auto">
            <a:xfrm>
              <a:off x="1348543" y="4127500"/>
              <a:ext cx="2852737" cy="1846263"/>
            </a:xfrm>
            <a:custGeom>
              <a:avLst/>
              <a:gdLst/>
              <a:ahLst/>
              <a:cxnLst>
                <a:cxn ang="0">
                  <a:pos x="1796" y="66"/>
                </a:cxn>
                <a:cxn ang="0">
                  <a:pos x="1783" y="196"/>
                </a:cxn>
                <a:cxn ang="0">
                  <a:pos x="1755" y="326"/>
                </a:cxn>
                <a:cxn ang="0">
                  <a:pos x="1717" y="453"/>
                </a:cxn>
                <a:cxn ang="0">
                  <a:pos x="1669" y="577"/>
                </a:cxn>
                <a:cxn ang="0">
                  <a:pos x="1615" y="694"/>
                </a:cxn>
                <a:cxn ang="0">
                  <a:pos x="1557" y="804"/>
                </a:cxn>
                <a:cxn ang="0">
                  <a:pos x="1499" y="905"/>
                </a:cxn>
                <a:cxn ang="0">
                  <a:pos x="1442" y="994"/>
                </a:cxn>
                <a:cxn ang="0">
                  <a:pos x="1390" y="1072"/>
                </a:cxn>
                <a:cxn ang="0">
                  <a:pos x="1345" y="1135"/>
                </a:cxn>
                <a:cxn ang="0">
                  <a:pos x="1285" y="1162"/>
                </a:cxn>
                <a:cxn ang="0">
                  <a:pos x="1152" y="1161"/>
                </a:cxn>
                <a:cxn ang="0">
                  <a:pos x="973" y="1138"/>
                </a:cxn>
                <a:cxn ang="0">
                  <a:pos x="802" y="1095"/>
                </a:cxn>
                <a:cxn ang="0">
                  <a:pos x="639" y="1033"/>
                </a:cxn>
                <a:cxn ang="0">
                  <a:pos x="486" y="953"/>
                </a:cxn>
                <a:cxn ang="0">
                  <a:pos x="345" y="855"/>
                </a:cxn>
                <a:cxn ang="0">
                  <a:pos x="215" y="743"/>
                </a:cxn>
                <a:cxn ang="0">
                  <a:pos x="99" y="616"/>
                </a:cxn>
                <a:cxn ang="0">
                  <a:pos x="0" y="476"/>
                </a:cxn>
                <a:cxn ang="0">
                  <a:pos x="39" y="481"/>
                </a:cxn>
                <a:cxn ang="0">
                  <a:pos x="99" y="487"/>
                </a:cxn>
                <a:cxn ang="0">
                  <a:pos x="178" y="494"/>
                </a:cxn>
                <a:cxn ang="0">
                  <a:pos x="272" y="500"/>
                </a:cxn>
                <a:cxn ang="0">
                  <a:pos x="379" y="502"/>
                </a:cxn>
                <a:cxn ang="0">
                  <a:pos x="496" y="501"/>
                </a:cxn>
                <a:cxn ang="0">
                  <a:pos x="620" y="493"/>
                </a:cxn>
                <a:cxn ang="0">
                  <a:pos x="748" y="479"/>
                </a:cxn>
                <a:cxn ang="0">
                  <a:pos x="879" y="457"/>
                </a:cxn>
                <a:cxn ang="0">
                  <a:pos x="1007" y="425"/>
                </a:cxn>
                <a:cxn ang="0">
                  <a:pos x="1132" y="382"/>
                </a:cxn>
                <a:cxn ang="0">
                  <a:pos x="1250" y="326"/>
                </a:cxn>
                <a:cxn ang="0">
                  <a:pos x="1268" y="316"/>
                </a:cxn>
                <a:cxn ang="0">
                  <a:pos x="1797" y="0"/>
                </a:cxn>
              </a:cxnLst>
              <a:rect l="0" t="0" r="r" b="b"/>
              <a:pathLst>
                <a:path w="1797" h="1163">
                  <a:moveTo>
                    <a:pt x="1797" y="0"/>
                  </a:moveTo>
                  <a:lnTo>
                    <a:pt x="1796" y="66"/>
                  </a:lnTo>
                  <a:lnTo>
                    <a:pt x="1792" y="131"/>
                  </a:lnTo>
                  <a:lnTo>
                    <a:pt x="1783" y="196"/>
                  </a:lnTo>
                  <a:lnTo>
                    <a:pt x="1771" y="261"/>
                  </a:lnTo>
                  <a:lnTo>
                    <a:pt x="1755" y="326"/>
                  </a:lnTo>
                  <a:lnTo>
                    <a:pt x="1737" y="390"/>
                  </a:lnTo>
                  <a:lnTo>
                    <a:pt x="1717" y="453"/>
                  </a:lnTo>
                  <a:lnTo>
                    <a:pt x="1694" y="516"/>
                  </a:lnTo>
                  <a:lnTo>
                    <a:pt x="1669" y="577"/>
                  </a:lnTo>
                  <a:lnTo>
                    <a:pt x="1642" y="636"/>
                  </a:lnTo>
                  <a:lnTo>
                    <a:pt x="1615" y="694"/>
                  </a:lnTo>
                  <a:lnTo>
                    <a:pt x="1587" y="751"/>
                  </a:lnTo>
                  <a:lnTo>
                    <a:pt x="1557" y="804"/>
                  </a:lnTo>
                  <a:lnTo>
                    <a:pt x="1528" y="856"/>
                  </a:lnTo>
                  <a:lnTo>
                    <a:pt x="1499" y="905"/>
                  </a:lnTo>
                  <a:lnTo>
                    <a:pt x="1470" y="952"/>
                  </a:lnTo>
                  <a:lnTo>
                    <a:pt x="1442" y="994"/>
                  </a:lnTo>
                  <a:lnTo>
                    <a:pt x="1415" y="1036"/>
                  </a:lnTo>
                  <a:lnTo>
                    <a:pt x="1390" y="1072"/>
                  </a:lnTo>
                  <a:lnTo>
                    <a:pt x="1366" y="1105"/>
                  </a:lnTo>
                  <a:lnTo>
                    <a:pt x="1345" y="1135"/>
                  </a:lnTo>
                  <a:lnTo>
                    <a:pt x="1325" y="1161"/>
                  </a:lnTo>
                  <a:lnTo>
                    <a:pt x="1285" y="1162"/>
                  </a:lnTo>
                  <a:lnTo>
                    <a:pt x="1244" y="1163"/>
                  </a:lnTo>
                  <a:lnTo>
                    <a:pt x="1152" y="1161"/>
                  </a:lnTo>
                  <a:lnTo>
                    <a:pt x="1062" y="1152"/>
                  </a:lnTo>
                  <a:lnTo>
                    <a:pt x="973" y="1138"/>
                  </a:lnTo>
                  <a:lnTo>
                    <a:pt x="887" y="1120"/>
                  </a:lnTo>
                  <a:lnTo>
                    <a:pt x="802" y="1095"/>
                  </a:lnTo>
                  <a:lnTo>
                    <a:pt x="719" y="1067"/>
                  </a:lnTo>
                  <a:lnTo>
                    <a:pt x="639" y="1033"/>
                  </a:lnTo>
                  <a:lnTo>
                    <a:pt x="561" y="995"/>
                  </a:lnTo>
                  <a:lnTo>
                    <a:pt x="486" y="953"/>
                  </a:lnTo>
                  <a:lnTo>
                    <a:pt x="413" y="906"/>
                  </a:lnTo>
                  <a:lnTo>
                    <a:pt x="345" y="855"/>
                  </a:lnTo>
                  <a:lnTo>
                    <a:pt x="278" y="801"/>
                  </a:lnTo>
                  <a:lnTo>
                    <a:pt x="215" y="743"/>
                  </a:lnTo>
                  <a:lnTo>
                    <a:pt x="156" y="681"/>
                  </a:lnTo>
                  <a:lnTo>
                    <a:pt x="99" y="616"/>
                  </a:lnTo>
                  <a:lnTo>
                    <a:pt x="48" y="547"/>
                  </a:lnTo>
                  <a:lnTo>
                    <a:pt x="0" y="476"/>
                  </a:lnTo>
                  <a:lnTo>
                    <a:pt x="16" y="478"/>
                  </a:lnTo>
                  <a:lnTo>
                    <a:pt x="39" y="481"/>
                  </a:lnTo>
                  <a:lnTo>
                    <a:pt x="66" y="484"/>
                  </a:lnTo>
                  <a:lnTo>
                    <a:pt x="99" y="487"/>
                  </a:lnTo>
                  <a:lnTo>
                    <a:pt x="137" y="491"/>
                  </a:lnTo>
                  <a:lnTo>
                    <a:pt x="178" y="494"/>
                  </a:lnTo>
                  <a:lnTo>
                    <a:pt x="223" y="497"/>
                  </a:lnTo>
                  <a:lnTo>
                    <a:pt x="272" y="500"/>
                  </a:lnTo>
                  <a:lnTo>
                    <a:pt x="324" y="501"/>
                  </a:lnTo>
                  <a:lnTo>
                    <a:pt x="379" y="502"/>
                  </a:lnTo>
                  <a:lnTo>
                    <a:pt x="436" y="502"/>
                  </a:lnTo>
                  <a:lnTo>
                    <a:pt x="496" y="501"/>
                  </a:lnTo>
                  <a:lnTo>
                    <a:pt x="558" y="498"/>
                  </a:lnTo>
                  <a:lnTo>
                    <a:pt x="620" y="493"/>
                  </a:lnTo>
                  <a:lnTo>
                    <a:pt x="683" y="487"/>
                  </a:lnTo>
                  <a:lnTo>
                    <a:pt x="748" y="479"/>
                  </a:lnTo>
                  <a:lnTo>
                    <a:pt x="814" y="469"/>
                  </a:lnTo>
                  <a:lnTo>
                    <a:pt x="879" y="457"/>
                  </a:lnTo>
                  <a:lnTo>
                    <a:pt x="943" y="443"/>
                  </a:lnTo>
                  <a:lnTo>
                    <a:pt x="1007" y="425"/>
                  </a:lnTo>
                  <a:lnTo>
                    <a:pt x="1070" y="405"/>
                  </a:lnTo>
                  <a:lnTo>
                    <a:pt x="1132" y="382"/>
                  </a:lnTo>
                  <a:lnTo>
                    <a:pt x="1192" y="355"/>
                  </a:lnTo>
                  <a:lnTo>
                    <a:pt x="1250" y="326"/>
                  </a:lnTo>
                  <a:lnTo>
                    <a:pt x="1251" y="326"/>
                  </a:lnTo>
                  <a:lnTo>
                    <a:pt x="1268" y="316"/>
                  </a:lnTo>
                  <a:lnTo>
                    <a:pt x="1291" y="302"/>
                  </a:lnTo>
                  <a:lnTo>
                    <a:pt x="1797"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31" name="Freeform 11"/>
            <p:cNvSpPr>
              <a:spLocks/>
            </p:cNvSpPr>
            <p:nvPr/>
          </p:nvSpPr>
          <p:spPr bwMode="auto">
            <a:xfrm>
              <a:off x="988181" y="2549525"/>
              <a:ext cx="2344737" cy="2374900"/>
            </a:xfrm>
            <a:custGeom>
              <a:avLst/>
              <a:gdLst/>
              <a:ahLst/>
              <a:cxnLst>
                <a:cxn ang="0">
                  <a:pos x="177" y="22"/>
                </a:cxn>
                <a:cxn ang="0">
                  <a:pos x="201" y="78"/>
                </a:cxn>
                <a:cxn ang="0">
                  <a:pos x="234" y="150"/>
                </a:cxn>
                <a:cxn ang="0">
                  <a:pos x="274" y="232"/>
                </a:cxn>
                <a:cxn ang="0">
                  <a:pos x="322" y="323"/>
                </a:cxn>
                <a:cxn ang="0">
                  <a:pos x="378" y="420"/>
                </a:cxn>
                <a:cxn ang="0">
                  <a:pos x="442" y="520"/>
                </a:cxn>
                <a:cxn ang="0">
                  <a:pos x="514" y="621"/>
                </a:cxn>
                <a:cxn ang="0">
                  <a:pos x="592" y="720"/>
                </a:cxn>
                <a:cxn ang="0">
                  <a:pos x="678" y="814"/>
                </a:cxn>
                <a:cxn ang="0">
                  <a:pos x="771" y="900"/>
                </a:cxn>
                <a:cxn ang="0">
                  <a:pos x="871" y="976"/>
                </a:cxn>
                <a:cxn ang="0">
                  <a:pos x="1477" y="1320"/>
                </a:cxn>
                <a:cxn ang="0">
                  <a:pos x="1359" y="1376"/>
                </a:cxn>
                <a:cxn ang="0">
                  <a:pos x="1234" y="1419"/>
                </a:cxn>
                <a:cxn ang="0">
                  <a:pos x="1106" y="1451"/>
                </a:cxn>
                <a:cxn ang="0">
                  <a:pos x="975" y="1473"/>
                </a:cxn>
                <a:cxn ang="0">
                  <a:pos x="847" y="1487"/>
                </a:cxn>
                <a:cxn ang="0">
                  <a:pos x="723" y="1495"/>
                </a:cxn>
                <a:cxn ang="0">
                  <a:pos x="606" y="1496"/>
                </a:cxn>
                <a:cxn ang="0">
                  <a:pos x="499" y="1494"/>
                </a:cxn>
                <a:cxn ang="0">
                  <a:pos x="405" y="1488"/>
                </a:cxn>
                <a:cxn ang="0">
                  <a:pos x="326" y="1481"/>
                </a:cxn>
                <a:cxn ang="0">
                  <a:pos x="266" y="1475"/>
                </a:cxn>
                <a:cxn ang="0">
                  <a:pos x="227" y="1470"/>
                </a:cxn>
                <a:cxn ang="0">
                  <a:pos x="148" y="1328"/>
                </a:cxn>
                <a:cxn ang="0">
                  <a:pos x="85" y="1178"/>
                </a:cxn>
                <a:cxn ang="0">
                  <a:pos x="38" y="1019"/>
                </a:cxn>
                <a:cxn ang="0">
                  <a:pos x="10" y="854"/>
                </a:cxn>
                <a:cxn ang="0">
                  <a:pos x="0" y="683"/>
                </a:cxn>
                <a:cxn ang="0">
                  <a:pos x="11" y="501"/>
                </a:cxn>
                <a:cxn ang="0">
                  <a:pos x="44" y="326"/>
                </a:cxn>
                <a:cxn ang="0">
                  <a:pos x="96" y="158"/>
                </a:cxn>
                <a:cxn ang="0">
                  <a:pos x="168" y="0"/>
                </a:cxn>
              </a:cxnLst>
              <a:rect l="0" t="0" r="r" b="b"/>
              <a:pathLst>
                <a:path w="1477" h="1496">
                  <a:moveTo>
                    <a:pt x="168" y="0"/>
                  </a:moveTo>
                  <a:lnTo>
                    <a:pt x="177" y="22"/>
                  </a:lnTo>
                  <a:lnTo>
                    <a:pt x="188" y="48"/>
                  </a:lnTo>
                  <a:lnTo>
                    <a:pt x="201" y="78"/>
                  </a:lnTo>
                  <a:lnTo>
                    <a:pt x="216" y="112"/>
                  </a:lnTo>
                  <a:lnTo>
                    <a:pt x="234" y="150"/>
                  </a:lnTo>
                  <a:lnTo>
                    <a:pt x="252" y="190"/>
                  </a:lnTo>
                  <a:lnTo>
                    <a:pt x="274" y="232"/>
                  </a:lnTo>
                  <a:lnTo>
                    <a:pt x="297" y="276"/>
                  </a:lnTo>
                  <a:lnTo>
                    <a:pt x="322" y="323"/>
                  </a:lnTo>
                  <a:lnTo>
                    <a:pt x="350" y="371"/>
                  </a:lnTo>
                  <a:lnTo>
                    <a:pt x="378" y="420"/>
                  </a:lnTo>
                  <a:lnTo>
                    <a:pt x="409" y="470"/>
                  </a:lnTo>
                  <a:lnTo>
                    <a:pt x="442" y="520"/>
                  </a:lnTo>
                  <a:lnTo>
                    <a:pt x="477" y="571"/>
                  </a:lnTo>
                  <a:lnTo>
                    <a:pt x="514" y="621"/>
                  </a:lnTo>
                  <a:lnTo>
                    <a:pt x="552" y="671"/>
                  </a:lnTo>
                  <a:lnTo>
                    <a:pt x="592" y="720"/>
                  </a:lnTo>
                  <a:lnTo>
                    <a:pt x="634" y="768"/>
                  </a:lnTo>
                  <a:lnTo>
                    <a:pt x="678" y="814"/>
                  </a:lnTo>
                  <a:lnTo>
                    <a:pt x="724" y="858"/>
                  </a:lnTo>
                  <a:lnTo>
                    <a:pt x="771" y="900"/>
                  </a:lnTo>
                  <a:lnTo>
                    <a:pt x="820" y="939"/>
                  </a:lnTo>
                  <a:lnTo>
                    <a:pt x="871" y="976"/>
                  </a:lnTo>
                  <a:lnTo>
                    <a:pt x="924" y="1009"/>
                  </a:lnTo>
                  <a:lnTo>
                    <a:pt x="1477" y="1320"/>
                  </a:lnTo>
                  <a:lnTo>
                    <a:pt x="1419" y="1349"/>
                  </a:lnTo>
                  <a:lnTo>
                    <a:pt x="1359" y="1376"/>
                  </a:lnTo>
                  <a:lnTo>
                    <a:pt x="1297" y="1399"/>
                  </a:lnTo>
                  <a:lnTo>
                    <a:pt x="1234" y="1419"/>
                  </a:lnTo>
                  <a:lnTo>
                    <a:pt x="1170" y="1437"/>
                  </a:lnTo>
                  <a:lnTo>
                    <a:pt x="1106" y="1451"/>
                  </a:lnTo>
                  <a:lnTo>
                    <a:pt x="1041" y="1463"/>
                  </a:lnTo>
                  <a:lnTo>
                    <a:pt x="975" y="1473"/>
                  </a:lnTo>
                  <a:lnTo>
                    <a:pt x="910" y="1481"/>
                  </a:lnTo>
                  <a:lnTo>
                    <a:pt x="847" y="1487"/>
                  </a:lnTo>
                  <a:lnTo>
                    <a:pt x="785" y="1492"/>
                  </a:lnTo>
                  <a:lnTo>
                    <a:pt x="723" y="1495"/>
                  </a:lnTo>
                  <a:lnTo>
                    <a:pt x="663" y="1496"/>
                  </a:lnTo>
                  <a:lnTo>
                    <a:pt x="606" y="1496"/>
                  </a:lnTo>
                  <a:lnTo>
                    <a:pt x="551" y="1495"/>
                  </a:lnTo>
                  <a:lnTo>
                    <a:pt x="499" y="1494"/>
                  </a:lnTo>
                  <a:lnTo>
                    <a:pt x="450" y="1491"/>
                  </a:lnTo>
                  <a:lnTo>
                    <a:pt x="405" y="1488"/>
                  </a:lnTo>
                  <a:lnTo>
                    <a:pt x="364" y="1485"/>
                  </a:lnTo>
                  <a:lnTo>
                    <a:pt x="326" y="1481"/>
                  </a:lnTo>
                  <a:lnTo>
                    <a:pt x="293" y="1478"/>
                  </a:lnTo>
                  <a:lnTo>
                    <a:pt x="266" y="1475"/>
                  </a:lnTo>
                  <a:lnTo>
                    <a:pt x="243" y="1472"/>
                  </a:lnTo>
                  <a:lnTo>
                    <a:pt x="227" y="1470"/>
                  </a:lnTo>
                  <a:lnTo>
                    <a:pt x="186" y="1400"/>
                  </a:lnTo>
                  <a:lnTo>
                    <a:pt x="148" y="1328"/>
                  </a:lnTo>
                  <a:lnTo>
                    <a:pt x="114" y="1254"/>
                  </a:lnTo>
                  <a:lnTo>
                    <a:pt x="85" y="1178"/>
                  </a:lnTo>
                  <a:lnTo>
                    <a:pt x="60" y="1100"/>
                  </a:lnTo>
                  <a:lnTo>
                    <a:pt x="38" y="1019"/>
                  </a:lnTo>
                  <a:lnTo>
                    <a:pt x="21" y="937"/>
                  </a:lnTo>
                  <a:lnTo>
                    <a:pt x="10" y="854"/>
                  </a:lnTo>
                  <a:lnTo>
                    <a:pt x="3" y="769"/>
                  </a:lnTo>
                  <a:lnTo>
                    <a:pt x="0" y="683"/>
                  </a:lnTo>
                  <a:lnTo>
                    <a:pt x="3" y="592"/>
                  </a:lnTo>
                  <a:lnTo>
                    <a:pt x="11" y="501"/>
                  </a:lnTo>
                  <a:lnTo>
                    <a:pt x="25" y="412"/>
                  </a:lnTo>
                  <a:lnTo>
                    <a:pt x="44" y="326"/>
                  </a:lnTo>
                  <a:lnTo>
                    <a:pt x="68" y="241"/>
                  </a:lnTo>
                  <a:lnTo>
                    <a:pt x="96" y="158"/>
                  </a:lnTo>
                  <a:lnTo>
                    <a:pt x="129" y="77"/>
                  </a:lnTo>
                  <a:lnTo>
                    <a:pt x="168"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46" name="Freeform 12"/>
            <p:cNvSpPr>
              <a:spLocks/>
            </p:cNvSpPr>
            <p:nvPr/>
          </p:nvSpPr>
          <p:spPr bwMode="auto">
            <a:xfrm>
              <a:off x="2440743" y="2624137"/>
              <a:ext cx="1760537" cy="2020888"/>
            </a:xfrm>
            <a:custGeom>
              <a:avLst/>
              <a:gdLst/>
              <a:ahLst/>
              <a:cxnLst>
                <a:cxn ang="0">
                  <a:pos x="546" y="0"/>
                </a:cxn>
                <a:cxn ang="0">
                  <a:pos x="1101" y="312"/>
                </a:cxn>
                <a:cxn ang="0">
                  <a:pos x="1109" y="947"/>
                </a:cxn>
                <a:cxn ang="0">
                  <a:pos x="603" y="1249"/>
                </a:cxn>
                <a:cxn ang="0">
                  <a:pos x="580" y="1263"/>
                </a:cxn>
                <a:cxn ang="0">
                  <a:pos x="562" y="1273"/>
                </a:cxn>
                <a:cxn ang="0">
                  <a:pos x="9" y="962"/>
                </a:cxn>
                <a:cxn ang="0">
                  <a:pos x="1" y="345"/>
                </a:cxn>
                <a:cxn ang="0">
                  <a:pos x="0" y="327"/>
                </a:cxn>
                <a:cxn ang="0">
                  <a:pos x="0" y="326"/>
                </a:cxn>
                <a:cxn ang="0">
                  <a:pos x="532" y="9"/>
                </a:cxn>
                <a:cxn ang="0">
                  <a:pos x="535" y="7"/>
                </a:cxn>
                <a:cxn ang="0">
                  <a:pos x="538" y="5"/>
                </a:cxn>
                <a:cxn ang="0">
                  <a:pos x="543" y="3"/>
                </a:cxn>
                <a:cxn ang="0">
                  <a:pos x="546" y="0"/>
                </a:cxn>
              </a:cxnLst>
              <a:rect l="0" t="0" r="r" b="b"/>
              <a:pathLst>
                <a:path w="1109" h="1273">
                  <a:moveTo>
                    <a:pt x="546" y="0"/>
                  </a:moveTo>
                  <a:lnTo>
                    <a:pt x="1101" y="312"/>
                  </a:lnTo>
                  <a:lnTo>
                    <a:pt x="1109" y="947"/>
                  </a:lnTo>
                  <a:lnTo>
                    <a:pt x="603" y="1249"/>
                  </a:lnTo>
                  <a:lnTo>
                    <a:pt x="580" y="1263"/>
                  </a:lnTo>
                  <a:lnTo>
                    <a:pt x="562" y="1273"/>
                  </a:lnTo>
                  <a:lnTo>
                    <a:pt x="9" y="962"/>
                  </a:lnTo>
                  <a:lnTo>
                    <a:pt x="1" y="345"/>
                  </a:lnTo>
                  <a:lnTo>
                    <a:pt x="0" y="327"/>
                  </a:lnTo>
                  <a:lnTo>
                    <a:pt x="0" y="326"/>
                  </a:lnTo>
                  <a:lnTo>
                    <a:pt x="532" y="9"/>
                  </a:lnTo>
                  <a:lnTo>
                    <a:pt x="535" y="7"/>
                  </a:lnTo>
                  <a:lnTo>
                    <a:pt x="538" y="5"/>
                  </a:lnTo>
                  <a:lnTo>
                    <a:pt x="543" y="3"/>
                  </a:lnTo>
                  <a:lnTo>
                    <a:pt x="546"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Arial"/>
              </a:endParaRPr>
            </a:p>
          </p:txBody>
        </p:sp>
        <p:sp>
          <p:nvSpPr>
            <p:cNvPr id="47" name="Freeform 46"/>
            <p:cNvSpPr/>
            <p:nvPr/>
          </p:nvSpPr>
          <p:spPr>
            <a:xfrm>
              <a:off x="3307893" y="2582902"/>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79539" y="963082"/>
                    <a:pt x="1430339" y="1022349"/>
                  </a:cubicBezTo>
                  <a:cubicBezTo>
                    <a:pt x="1481139" y="1081616"/>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48" name="Freeform 47"/>
            <p:cNvSpPr/>
            <p:nvPr/>
          </p:nvSpPr>
          <p:spPr>
            <a:xfrm rot="18022023">
              <a:off x="2798889" y="1670357"/>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1412 w 2142067"/>
                <a:gd name="connsiteY5" fmla="*/ 101613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90612" y="956863"/>
                    <a:pt x="1441412" y="1016130"/>
                  </a:cubicBezTo>
                  <a:cubicBezTo>
                    <a:pt x="1492212" y="107539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49" name="Freeform 48"/>
            <p:cNvSpPr/>
            <p:nvPr/>
          </p:nvSpPr>
          <p:spPr>
            <a:xfrm rot="14386822">
              <a:off x="1748013" y="1643900"/>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1412 w 2142067"/>
                <a:gd name="connsiteY5" fmla="*/ 101613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90612" y="956863"/>
                    <a:pt x="1441412" y="1016130"/>
                  </a:cubicBezTo>
                  <a:cubicBezTo>
                    <a:pt x="1492212" y="107539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50" name="Freeform 49"/>
            <p:cNvSpPr/>
            <p:nvPr/>
          </p:nvSpPr>
          <p:spPr>
            <a:xfrm rot="10800000">
              <a:off x="1203928" y="2544799"/>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1412 w 2142067"/>
                <a:gd name="connsiteY5" fmla="*/ 101613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90612" y="956863"/>
                    <a:pt x="1441412" y="1016130"/>
                  </a:cubicBezTo>
                  <a:cubicBezTo>
                    <a:pt x="1492212" y="107539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51" name="Freeform 50"/>
            <p:cNvSpPr/>
            <p:nvPr/>
          </p:nvSpPr>
          <p:spPr>
            <a:xfrm rot="7159256">
              <a:off x="1710292" y="3457050"/>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1412 w 2142067"/>
                <a:gd name="connsiteY5" fmla="*/ 101613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90612" y="956863"/>
                    <a:pt x="1441412" y="1016130"/>
                  </a:cubicBezTo>
                  <a:cubicBezTo>
                    <a:pt x="1492212" y="107539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52" name="Freeform 51"/>
            <p:cNvSpPr/>
            <p:nvPr/>
          </p:nvSpPr>
          <p:spPr>
            <a:xfrm rot="3540000">
              <a:off x="2760692" y="3480844"/>
              <a:ext cx="2142067" cy="2137833"/>
            </a:xfrm>
            <a:custGeom>
              <a:avLst/>
              <a:gdLst>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74234 w 2142067"/>
                <a:gd name="connsiteY4" fmla="*/ 812800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532467 w 2142067"/>
                <a:gd name="connsiteY5" fmla="*/ 10964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782234 w 2142067"/>
                <a:gd name="connsiteY6" fmla="*/ 1485900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1883834 w 2142067"/>
                <a:gd name="connsiteY10" fmla="*/ 1528233 h 2112433"/>
                <a:gd name="connsiteX11" fmla="*/ 1655234 w 2142067"/>
                <a:gd name="connsiteY11" fmla="*/ 1155700 h 2112433"/>
                <a:gd name="connsiteX12" fmla="*/ 1473200 w 2142067"/>
                <a:gd name="connsiteY12" fmla="*/ 922866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473200 w 2142067"/>
                <a:gd name="connsiteY13" fmla="*/ 922866 h 2112433"/>
                <a:gd name="connsiteX14" fmla="*/ 1341967 w 2142067"/>
                <a:gd name="connsiteY14" fmla="*/ 783166 h 2112433"/>
                <a:gd name="connsiteX15" fmla="*/ 1130300 w 2142067"/>
                <a:gd name="connsiteY15" fmla="*/ 609600 h 2112433"/>
                <a:gd name="connsiteX16" fmla="*/ 706967 w 2142067"/>
                <a:gd name="connsiteY16" fmla="*/ 355600 h 2112433"/>
                <a:gd name="connsiteX17" fmla="*/ 270934 w 2142067"/>
                <a:gd name="connsiteY17" fmla="*/ 118533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41967 w 2142067"/>
                <a:gd name="connsiteY13" fmla="*/ 783166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130300 w 2142067"/>
                <a:gd name="connsiteY14" fmla="*/ 6096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270934 w 2142067"/>
                <a:gd name="connsiteY16" fmla="*/ 118533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706967 w 2142067"/>
                <a:gd name="connsiteY15" fmla="*/ 3556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67367 w 2142067"/>
                <a:gd name="connsiteY13" fmla="*/ 8001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876300 w 2142067"/>
                <a:gd name="connsiteY2" fmla="*/ 524933 h 2112433"/>
                <a:gd name="connsiteX3" fmla="*/ 1045634 w 2142067"/>
                <a:gd name="connsiteY3" fmla="*/ 630766 h 2112433"/>
                <a:gd name="connsiteX4" fmla="*/ 1295400 w 2142067"/>
                <a:gd name="connsiteY4" fmla="*/ 842433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350433 w 2142067"/>
                <a:gd name="connsiteY12" fmla="*/ 787400 h 2112433"/>
                <a:gd name="connsiteX13" fmla="*/ 1083733 w 2142067"/>
                <a:gd name="connsiteY13" fmla="*/ 571500 h 2112433"/>
                <a:gd name="connsiteX14" fmla="*/ 503767 w 2142067"/>
                <a:gd name="connsiteY14" fmla="*/ 241300 h 2112433"/>
                <a:gd name="connsiteX15" fmla="*/ 76200 w 2142067"/>
                <a:gd name="connsiteY15" fmla="*/ 0 h 2112433"/>
                <a:gd name="connsiteX16" fmla="*/ 0 w 2142067"/>
                <a:gd name="connsiteY16"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0188 w 2142067"/>
                <a:gd name="connsiteY12" fmla="*/ 960966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600201 w 2142067"/>
                <a:gd name="connsiteY4" fmla="*/ 1198033 h 2112433"/>
                <a:gd name="connsiteX5" fmla="*/ 1824567 w 2142067"/>
                <a:gd name="connsiteY5" fmla="*/ 1566333 h 2112433"/>
                <a:gd name="connsiteX6" fmla="*/ 1985434 w 2142067"/>
                <a:gd name="connsiteY6" fmla="*/ 1858433 h 2112433"/>
                <a:gd name="connsiteX7" fmla="*/ 2103967 w 2142067"/>
                <a:gd name="connsiteY7" fmla="*/ 2112433 h 2112433"/>
                <a:gd name="connsiteX8" fmla="*/ 2142067 w 2142067"/>
                <a:gd name="connsiteY8" fmla="*/ 2032000 h 2112433"/>
                <a:gd name="connsiteX9" fmla="*/ 2042055 w 2142067"/>
                <a:gd name="connsiteY9" fmla="*/ 1833033 h 2112433"/>
                <a:gd name="connsiteX10" fmla="*/ 1883834 w 2142067"/>
                <a:gd name="connsiteY10" fmla="*/ 1528233 h 2112433"/>
                <a:gd name="connsiteX11" fmla="*/ 1655234 w 2142067"/>
                <a:gd name="connsiteY11" fmla="*/ 1155700 h 2112433"/>
                <a:gd name="connsiteX12" fmla="*/ 1504421 w 2142067"/>
                <a:gd name="connsiteY12" fmla="*/ 956733 h 2112433"/>
                <a:gd name="connsiteX13" fmla="*/ 1350433 w 2142067"/>
                <a:gd name="connsiteY13" fmla="*/ 787400 h 2112433"/>
                <a:gd name="connsiteX14" fmla="*/ 1083733 w 2142067"/>
                <a:gd name="connsiteY14" fmla="*/ 571500 h 2112433"/>
                <a:gd name="connsiteX15" fmla="*/ 503767 w 2142067"/>
                <a:gd name="connsiteY15" fmla="*/ 241300 h 2112433"/>
                <a:gd name="connsiteX16" fmla="*/ 76200 w 2142067"/>
                <a:gd name="connsiteY16" fmla="*/ 0 h 2112433"/>
                <a:gd name="connsiteX17" fmla="*/ 0 w 2142067"/>
                <a:gd name="connsiteY17"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5155 w 2142067"/>
                <a:gd name="connsiteY4" fmla="*/ 1011766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503767 w 2142067"/>
                <a:gd name="connsiteY16" fmla="*/ 241300 h 2112433"/>
                <a:gd name="connsiteX17" fmla="*/ 76200 w 2142067"/>
                <a:gd name="connsiteY17" fmla="*/ 0 h 2112433"/>
                <a:gd name="connsiteX18" fmla="*/ 0 w 2142067"/>
                <a:gd name="connsiteY18" fmla="*/ 42333 h 2112433"/>
                <a:gd name="connsiteX0" fmla="*/ 0 w 2142067"/>
                <a:gd name="connsiteY0" fmla="*/ 42333 h 2112433"/>
                <a:gd name="connsiteX1" fmla="*/ 465667 w 2142067"/>
                <a:gd name="connsiteY1" fmla="*/ 296333 h 2112433"/>
                <a:gd name="connsiteX2" fmla="*/ 1045634 w 2142067"/>
                <a:gd name="connsiteY2" fmla="*/ 630766 h 2112433"/>
                <a:gd name="connsiteX3" fmla="*/ 1295400 w 2142067"/>
                <a:gd name="connsiteY3" fmla="*/ 842433 h 2112433"/>
                <a:gd name="connsiteX4" fmla="*/ 1449389 w 2142067"/>
                <a:gd name="connsiteY4" fmla="*/ 1003299 h 2112433"/>
                <a:gd name="connsiteX5" fmla="*/ 1600201 w 2142067"/>
                <a:gd name="connsiteY5" fmla="*/ 1198033 h 2112433"/>
                <a:gd name="connsiteX6" fmla="*/ 1824567 w 2142067"/>
                <a:gd name="connsiteY6" fmla="*/ 1566333 h 2112433"/>
                <a:gd name="connsiteX7" fmla="*/ 1985434 w 2142067"/>
                <a:gd name="connsiteY7" fmla="*/ 1858433 h 2112433"/>
                <a:gd name="connsiteX8" fmla="*/ 2103967 w 2142067"/>
                <a:gd name="connsiteY8" fmla="*/ 2112433 h 2112433"/>
                <a:gd name="connsiteX9" fmla="*/ 2142067 w 2142067"/>
                <a:gd name="connsiteY9" fmla="*/ 2032000 h 2112433"/>
                <a:gd name="connsiteX10" fmla="*/ 2042055 w 2142067"/>
                <a:gd name="connsiteY10" fmla="*/ 1833033 h 2112433"/>
                <a:gd name="connsiteX11" fmla="*/ 1883834 w 2142067"/>
                <a:gd name="connsiteY11" fmla="*/ 1528233 h 2112433"/>
                <a:gd name="connsiteX12" fmla="*/ 1655234 w 2142067"/>
                <a:gd name="connsiteY12" fmla="*/ 1155700 h 2112433"/>
                <a:gd name="connsiteX13" fmla="*/ 1504421 w 2142067"/>
                <a:gd name="connsiteY13" fmla="*/ 956733 h 2112433"/>
                <a:gd name="connsiteX14" fmla="*/ 1350433 w 2142067"/>
                <a:gd name="connsiteY14" fmla="*/ 787400 h 2112433"/>
                <a:gd name="connsiteX15" fmla="*/ 1083733 w 2142067"/>
                <a:gd name="connsiteY15" fmla="*/ 571500 h 2112433"/>
                <a:gd name="connsiteX16" fmla="*/ 793221 w 2142067"/>
                <a:gd name="connsiteY16" fmla="*/ 406400 h 2112433"/>
                <a:gd name="connsiteX17" fmla="*/ 503767 w 2142067"/>
                <a:gd name="connsiteY17" fmla="*/ 241300 h 2112433"/>
                <a:gd name="connsiteX18" fmla="*/ 76200 w 2142067"/>
                <a:gd name="connsiteY18" fmla="*/ 0 h 2112433"/>
                <a:gd name="connsiteX19" fmla="*/ 0 w 2142067"/>
                <a:gd name="connsiteY19"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93221 w 2142067"/>
                <a:gd name="connsiteY17" fmla="*/ 406400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49389 w 2142067"/>
                <a:gd name="connsiteY5" fmla="*/ 100329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600201 w 2142067"/>
                <a:gd name="connsiteY6" fmla="*/ 119803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85434 w 2142067"/>
                <a:gd name="connsiteY8" fmla="*/ 185843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12433"/>
                <a:gd name="connsiteX1" fmla="*/ 465667 w 2142067"/>
                <a:gd name="connsiteY1" fmla="*/ 296333 h 2112433"/>
                <a:gd name="connsiteX2" fmla="*/ 755121 w 2142067"/>
                <a:gd name="connsiteY2" fmla="*/ 461433 h 2112433"/>
                <a:gd name="connsiteX3" fmla="*/ 1045634 w 2142067"/>
                <a:gd name="connsiteY3" fmla="*/ 630766 h 2112433"/>
                <a:gd name="connsiteX4" fmla="*/ 1295400 w 2142067"/>
                <a:gd name="connsiteY4" fmla="*/ 842433 h 2112433"/>
                <a:gd name="connsiteX5" fmla="*/ 1436689 w 2142067"/>
                <a:gd name="connsiteY5" fmla="*/ 1009649 h 2112433"/>
                <a:gd name="connsiteX6" fmla="*/ 1593851 w 2142067"/>
                <a:gd name="connsiteY6" fmla="*/ 1204383 h 2112433"/>
                <a:gd name="connsiteX7" fmla="*/ 1824567 w 2142067"/>
                <a:gd name="connsiteY7" fmla="*/ 1566333 h 2112433"/>
                <a:gd name="connsiteX8" fmla="*/ 1972734 w 2142067"/>
                <a:gd name="connsiteY8" fmla="*/ 1864783 h 2112433"/>
                <a:gd name="connsiteX9" fmla="*/ 2103967 w 2142067"/>
                <a:gd name="connsiteY9" fmla="*/ 2112433 h 2112433"/>
                <a:gd name="connsiteX10" fmla="*/ 2142067 w 2142067"/>
                <a:gd name="connsiteY10" fmla="*/ 2032000 h 2112433"/>
                <a:gd name="connsiteX11" fmla="*/ 2042055 w 2142067"/>
                <a:gd name="connsiteY11" fmla="*/ 1833033 h 2112433"/>
                <a:gd name="connsiteX12" fmla="*/ 1883834 w 2142067"/>
                <a:gd name="connsiteY12" fmla="*/ 1528233 h 2112433"/>
                <a:gd name="connsiteX13" fmla="*/ 1655234 w 2142067"/>
                <a:gd name="connsiteY13" fmla="*/ 1155700 h 2112433"/>
                <a:gd name="connsiteX14" fmla="*/ 1504421 w 2142067"/>
                <a:gd name="connsiteY14" fmla="*/ 956733 h 2112433"/>
                <a:gd name="connsiteX15" fmla="*/ 1350433 w 2142067"/>
                <a:gd name="connsiteY15" fmla="*/ 787400 h 2112433"/>
                <a:gd name="connsiteX16" fmla="*/ 1083733 w 2142067"/>
                <a:gd name="connsiteY16" fmla="*/ 571500 h 2112433"/>
                <a:gd name="connsiteX17" fmla="*/ 784754 w 2142067"/>
                <a:gd name="connsiteY17" fmla="*/ 389466 h 2112433"/>
                <a:gd name="connsiteX18" fmla="*/ 503767 w 2142067"/>
                <a:gd name="connsiteY18" fmla="*/ 241300 h 2112433"/>
                <a:gd name="connsiteX19" fmla="*/ 76200 w 2142067"/>
                <a:gd name="connsiteY19" fmla="*/ 0 h 2112433"/>
                <a:gd name="connsiteX20" fmla="*/ 0 w 2142067"/>
                <a:gd name="connsiteY20" fmla="*/ 42333 h 2112433"/>
                <a:gd name="connsiteX0" fmla="*/ 0 w 2142067"/>
                <a:gd name="connsiteY0" fmla="*/ 42333 h 2137833"/>
                <a:gd name="connsiteX1" fmla="*/ 465667 w 2142067"/>
                <a:gd name="connsiteY1" fmla="*/ 296333 h 2137833"/>
                <a:gd name="connsiteX2" fmla="*/ 755121 w 2142067"/>
                <a:gd name="connsiteY2" fmla="*/ 461433 h 2137833"/>
                <a:gd name="connsiteX3" fmla="*/ 1045634 w 2142067"/>
                <a:gd name="connsiteY3" fmla="*/ 63076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95400 w 2142067"/>
                <a:gd name="connsiteY4" fmla="*/ 84243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93851 w 2142067"/>
                <a:gd name="connsiteY6" fmla="*/ 12043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6689 w 2142067"/>
                <a:gd name="connsiteY5" fmla="*/ 10096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72734 w 2142067"/>
                <a:gd name="connsiteY8" fmla="*/ 18647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824567 w 2142067"/>
                <a:gd name="connsiteY7" fmla="*/ 156633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3200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30339 w 2142067"/>
                <a:gd name="connsiteY5" fmla="*/ 1022349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 name="connsiteX0" fmla="*/ 0 w 2142067"/>
                <a:gd name="connsiteY0" fmla="*/ 42333 h 2137833"/>
                <a:gd name="connsiteX1" fmla="*/ 465667 w 2142067"/>
                <a:gd name="connsiteY1" fmla="*/ 296333 h 2137833"/>
                <a:gd name="connsiteX2" fmla="*/ 755121 w 2142067"/>
                <a:gd name="connsiteY2" fmla="*/ 461433 h 2137833"/>
                <a:gd name="connsiteX3" fmla="*/ 1032934 w 2142067"/>
                <a:gd name="connsiteY3" fmla="*/ 637116 h 2137833"/>
                <a:gd name="connsiteX4" fmla="*/ 1282700 w 2142067"/>
                <a:gd name="connsiteY4" fmla="*/ 848783 h 2137833"/>
                <a:gd name="connsiteX5" fmla="*/ 1440151 w 2142067"/>
                <a:gd name="connsiteY5" fmla="*/ 1006020 h 2137833"/>
                <a:gd name="connsiteX6" fmla="*/ 1587501 w 2142067"/>
                <a:gd name="connsiteY6" fmla="*/ 1217083 h 2137833"/>
                <a:gd name="connsiteX7" fmla="*/ 1799167 w 2142067"/>
                <a:gd name="connsiteY7" fmla="*/ 1572683 h 2137833"/>
                <a:gd name="connsiteX8" fmla="*/ 1960034 w 2142067"/>
                <a:gd name="connsiteY8" fmla="*/ 1877483 h 2137833"/>
                <a:gd name="connsiteX9" fmla="*/ 2084917 w 2142067"/>
                <a:gd name="connsiteY9" fmla="*/ 2137833 h 2137833"/>
                <a:gd name="connsiteX10" fmla="*/ 2142067 w 2142067"/>
                <a:gd name="connsiteY10" fmla="*/ 2025650 h 2137833"/>
                <a:gd name="connsiteX11" fmla="*/ 2042055 w 2142067"/>
                <a:gd name="connsiteY11" fmla="*/ 1833033 h 2137833"/>
                <a:gd name="connsiteX12" fmla="*/ 1883834 w 2142067"/>
                <a:gd name="connsiteY12" fmla="*/ 1528233 h 2137833"/>
                <a:gd name="connsiteX13" fmla="*/ 1655234 w 2142067"/>
                <a:gd name="connsiteY13" fmla="*/ 1155700 h 2137833"/>
                <a:gd name="connsiteX14" fmla="*/ 1504421 w 2142067"/>
                <a:gd name="connsiteY14" fmla="*/ 956733 h 2137833"/>
                <a:gd name="connsiteX15" fmla="*/ 1350433 w 2142067"/>
                <a:gd name="connsiteY15" fmla="*/ 787400 h 2137833"/>
                <a:gd name="connsiteX16" fmla="*/ 1083733 w 2142067"/>
                <a:gd name="connsiteY16" fmla="*/ 571500 h 2137833"/>
                <a:gd name="connsiteX17" fmla="*/ 784754 w 2142067"/>
                <a:gd name="connsiteY17" fmla="*/ 389466 h 2137833"/>
                <a:gd name="connsiteX18" fmla="*/ 503767 w 2142067"/>
                <a:gd name="connsiteY18" fmla="*/ 241300 h 2137833"/>
                <a:gd name="connsiteX19" fmla="*/ 76200 w 2142067"/>
                <a:gd name="connsiteY19" fmla="*/ 0 h 2137833"/>
                <a:gd name="connsiteX20" fmla="*/ 0 w 2142067"/>
                <a:gd name="connsiteY20" fmla="*/ 42333 h 213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2067" h="2137833">
                  <a:moveTo>
                    <a:pt x="0" y="42333"/>
                  </a:moveTo>
                  <a:lnTo>
                    <a:pt x="465667" y="296333"/>
                  </a:lnTo>
                  <a:lnTo>
                    <a:pt x="755121" y="461433"/>
                  </a:lnTo>
                  <a:lnTo>
                    <a:pt x="1032934" y="637116"/>
                  </a:lnTo>
                  <a:cubicBezTo>
                    <a:pt x="1109134" y="697794"/>
                    <a:pt x="1202267" y="771171"/>
                    <a:pt x="1282700" y="848783"/>
                  </a:cubicBezTo>
                  <a:cubicBezTo>
                    <a:pt x="1349287" y="912283"/>
                    <a:pt x="1389351" y="946753"/>
                    <a:pt x="1440151" y="1006020"/>
                  </a:cubicBezTo>
                  <a:cubicBezTo>
                    <a:pt x="1490951" y="1065287"/>
                    <a:pt x="1524266" y="1124655"/>
                    <a:pt x="1587501" y="1217083"/>
                  </a:cubicBezTo>
                  <a:lnTo>
                    <a:pt x="1799167" y="1572683"/>
                  </a:lnTo>
                  <a:lnTo>
                    <a:pt x="1960034" y="1877483"/>
                  </a:lnTo>
                  <a:lnTo>
                    <a:pt x="2084917" y="2137833"/>
                  </a:lnTo>
                  <a:lnTo>
                    <a:pt x="2142067" y="2025650"/>
                  </a:lnTo>
                  <a:lnTo>
                    <a:pt x="2042055" y="1833033"/>
                  </a:lnTo>
                  <a:lnTo>
                    <a:pt x="1883834" y="1528233"/>
                  </a:lnTo>
                  <a:lnTo>
                    <a:pt x="1655234" y="1155700"/>
                  </a:lnTo>
                  <a:cubicBezTo>
                    <a:pt x="1591293" y="1061156"/>
                    <a:pt x="1555221" y="1018116"/>
                    <a:pt x="1504421" y="956733"/>
                  </a:cubicBezTo>
                  <a:cubicBezTo>
                    <a:pt x="1449388" y="882650"/>
                    <a:pt x="1419842" y="852311"/>
                    <a:pt x="1350433" y="787400"/>
                  </a:cubicBezTo>
                  <a:cubicBezTo>
                    <a:pt x="1224845" y="674512"/>
                    <a:pt x="1213555" y="658989"/>
                    <a:pt x="1083733" y="571500"/>
                  </a:cubicBezTo>
                  <a:lnTo>
                    <a:pt x="784754" y="389466"/>
                  </a:lnTo>
                  <a:lnTo>
                    <a:pt x="503767" y="241300"/>
                  </a:lnTo>
                  <a:lnTo>
                    <a:pt x="76200" y="0"/>
                  </a:lnTo>
                  <a:lnTo>
                    <a:pt x="0" y="42333"/>
                  </a:ln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endParaRPr>
            </a:p>
          </p:txBody>
        </p:sp>
        <p:sp>
          <p:nvSpPr>
            <p:cNvPr id="77" name="TextBox 76"/>
            <p:cNvSpPr txBox="1"/>
            <p:nvPr/>
          </p:nvSpPr>
          <p:spPr>
            <a:xfrm>
              <a:off x="3190782" y="1511867"/>
              <a:ext cx="533400" cy="400109"/>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lumMod val="65000"/>
                      <a:lumOff val="35000"/>
                    </a:prstClr>
                  </a:solidFill>
                  <a:latin typeface="Arial Narrow"/>
                  <a:cs typeface="Arial Narrow"/>
                </a:rPr>
                <a:t>01</a:t>
              </a:r>
            </a:p>
          </p:txBody>
        </p:sp>
        <p:sp>
          <p:nvSpPr>
            <p:cNvPr id="75" name="TextBox 74"/>
            <p:cNvSpPr txBox="1"/>
            <p:nvPr/>
          </p:nvSpPr>
          <p:spPr>
            <a:xfrm>
              <a:off x="3964062" y="2514135"/>
              <a:ext cx="533400" cy="400109"/>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lumMod val="65000"/>
                      <a:lumOff val="35000"/>
                    </a:prstClr>
                  </a:solidFill>
                  <a:latin typeface="Arial Narrow"/>
                  <a:cs typeface="Arial Narrow"/>
                </a:rPr>
                <a:t>02</a:t>
              </a:r>
            </a:p>
          </p:txBody>
        </p:sp>
        <p:sp>
          <p:nvSpPr>
            <p:cNvPr id="61" name="TextBox 60"/>
            <p:cNvSpPr txBox="1"/>
            <p:nvPr/>
          </p:nvSpPr>
          <p:spPr>
            <a:xfrm>
              <a:off x="4409982" y="3733335"/>
              <a:ext cx="533400" cy="400109"/>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lumMod val="65000"/>
                      <a:lumOff val="35000"/>
                    </a:prstClr>
                  </a:solidFill>
                  <a:latin typeface="Arial Narrow"/>
                  <a:cs typeface="Arial Narrow"/>
                </a:rPr>
                <a:t>03</a:t>
              </a:r>
            </a:p>
          </p:txBody>
        </p:sp>
        <p:sp>
          <p:nvSpPr>
            <p:cNvPr id="64" name="TextBox 63"/>
            <p:cNvSpPr txBox="1"/>
            <p:nvPr/>
          </p:nvSpPr>
          <p:spPr>
            <a:xfrm>
              <a:off x="3430662" y="4723935"/>
              <a:ext cx="533400" cy="400109"/>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lumMod val="65000"/>
                      <a:lumOff val="35000"/>
                    </a:prstClr>
                  </a:solidFill>
                  <a:latin typeface="Arial Narrow"/>
                  <a:cs typeface="Arial Narrow"/>
                </a:rPr>
                <a:t>04</a:t>
              </a:r>
            </a:p>
          </p:txBody>
        </p:sp>
        <p:sp>
          <p:nvSpPr>
            <p:cNvPr id="67" name="TextBox 66"/>
            <p:cNvSpPr txBox="1"/>
            <p:nvPr/>
          </p:nvSpPr>
          <p:spPr>
            <a:xfrm>
              <a:off x="1144662" y="3340667"/>
              <a:ext cx="533400" cy="400109"/>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lumMod val="65000"/>
                      <a:lumOff val="35000"/>
                    </a:prstClr>
                  </a:solidFill>
                  <a:latin typeface="Arial Narrow"/>
                  <a:cs typeface="Arial Narrow"/>
                </a:rPr>
                <a:t>05</a:t>
              </a:r>
            </a:p>
          </p:txBody>
        </p:sp>
        <p:sp>
          <p:nvSpPr>
            <p:cNvPr id="70" name="TextBox 69"/>
            <p:cNvSpPr txBox="1"/>
            <p:nvPr/>
          </p:nvSpPr>
          <p:spPr>
            <a:xfrm>
              <a:off x="2059062" y="1904535"/>
              <a:ext cx="533400" cy="400109"/>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white"/>
                  </a:solidFill>
                  <a:latin typeface="Arial Narrow"/>
                  <a:cs typeface="Arial Narrow"/>
                </a:rPr>
                <a:t>06</a:t>
              </a:r>
            </a:p>
          </p:txBody>
        </p:sp>
      </p:grpSp>
      <p:sp>
        <p:nvSpPr>
          <p:cNvPr id="82" name="TextBox 81"/>
          <p:cNvSpPr txBox="1"/>
          <p:nvPr/>
        </p:nvSpPr>
        <p:spPr>
          <a:xfrm>
            <a:off x="4708696" y="1780891"/>
            <a:ext cx="4267937" cy="1061829"/>
          </a:xfrm>
          <a:prstGeom prst="rect">
            <a:avLst/>
          </a:prstGeom>
          <a:noFill/>
        </p:spPr>
        <p:txBody>
          <a:bodyPr wrap="square" rtlCol="0">
            <a:spAutoFit/>
          </a:bodyPr>
          <a:lstStyle/>
          <a:p>
            <a:pPr defTabSz="685800" eaLnBrk="1" fontAlgn="auto" hangingPunct="1">
              <a:spcBef>
                <a:spcPts val="0"/>
              </a:spcBef>
              <a:spcAft>
                <a:spcPts val="0"/>
              </a:spcAft>
            </a:pPr>
            <a:r>
              <a:rPr lang="en-US" sz="2100" dirty="0">
                <a:solidFill>
                  <a:prstClr val="black">
                    <a:lumMod val="65000"/>
                    <a:lumOff val="35000"/>
                  </a:prstClr>
                </a:solidFill>
                <a:latin typeface="Arial" pitchFamily="34" charset="0"/>
                <a:cs typeface="Arial" pitchFamily="34" charset="0"/>
              </a:rPr>
              <a:t>Technical Challenges</a:t>
            </a:r>
            <a:endParaRPr lang="en-US" sz="2100" dirty="0">
              <a:solidFill>
                <a:srgbClr val="57308C">
                  <a:lumMod val="75000"/>
                </a:srgbClr>
              </a:solidFill>
              <a:latin typeface="Arial" pitchFamily="34" charset="0"/>
              <a:cs typeface="Arial" pitchFamily="34" charset="0"/>
            </a:endParaRPr>
          </a:p>
          <a:p>
            <a:pPr defTabSz="685800" eaLnBrk="1" fontAlgn="auto" hangingPunct="1">
              <a:spcBef>
                <a:spcPts val="0"/>
              </a:spcBef>
              <a:spcAft>
                <a:spcPts val="0"/>
              </a:spcAft>
            </a:pPr>
            <a:r>
              <a:rPr lang="en-US" sz="2100" dirty="0">
                <a:solidFill>
                  <a:srgbClr val="57308C">
                    <a:lumMod val="75000"/>
                  </a:srgbClr>
                </a:solidFill>
                <a:latin typeface="Arial" pitchFamily="34" charset="0"/>
                <a:cs typeface="Arial" pitchFamily="34" charset="0"/>
              </a:rPr>
              <a:t>•Wholesale tech stack change</a:t>
            </a:r>
          </a:p>
          <a:p>
            <a:pPr defTabSz="685800" eaLnBrk="1" fontAlgn="auto" hangingPunct="1">
              <a:spcBef>
                <a:spcPts val="0"/>
              </a:spcBef>
              <a:spcAft>
                <a:spcPts val="0"/>
              </a:spcAft>
            </a:pPr>
            <a:r>
              <a:rPr lang="en-US" sz="2100" dirty="0">
                <a:solidFill>
                  <a:srgbClr val="57308C">
                    <a:lumMod val="75000"/>
                  </a:srgbClr>
                </a:solidFill>
                <a:latin typeface="Arial" pitchFamily="34" charset="0"/>
                <a:cs typeface="Arial" pitchFamily="34" charset="0"/>
              </a:rPr>
              <a:t>•Back to square one</a:t>
            </a:r>
          </a:p>
        </p:txBody>
      </p:sp>
      <p:sp>
        <p:nvSpPr>
          <p:cNvPr id="44" name="TextBox 43">
            <a:extLst>
              <a:ext uri="{FF2B5EF4-FFF2-40B4-BE49-F238E27FC236}">
                <a16:creationId xmlns:a16="http://schemas.microsoft.com/office/drawing/2014/main" xmlns="" id="{86D09598-6232-A140-ABAD-EED593B87813}"/>
              </a:ext>
            </a:extLst>
          </p:cNvPr>
          <p:cNvSpPr txBox="1"/>
          <p:nvPr/>
        </p:nvSpPr>
        <p:spPr>
          <a:xfrm>
            <a:off x="1656085" y="2433137"/>
            <a:ext cx="1611182" cy="646331"/>
          </a:xfrm>
          <a:prstGeom prst="rect">
            <a:avLst/>
          </a:prstGeom>
          <a:noFill/>
        </p:spPr>
        <p:txBody>
          <a:bodyPr wrap="square" rtlCol="0">
            <a:spAutoFit/>
          </a:bodyPr>
          <a:lstStyle/>
          <a:p>
            <a:pPr algn="ctr" defTabSz="685800" eaLnBrk="1" fontAlgn="auto" hangingPunct="1">
              <a:spcBef>
                <a:spcPts val="0"/>
              </a:spcBef>
              <a:spcAft>
                <a:spcPts val="0"/>
              </a:spcAft>
            </a:pPr>
            <a:r>
              <a:rPr lang="en-US" sz="1800" dirty="0">
                <a:solidFill>
                  <a:prstClr val="black"/>
                </a:solidFill>
                <a:latin typeface="Arial Narrow"/>
                <a:cs typeface="Arial Narrow"/>
              </a:rPr>
              <a:t>Gateway Lifecycle</a:t>
            </a:r>
          </a:p>
        </p:txBody>
      </p:sp>
      <p:sp>
        <p:nvSpPr>
          <p:cNvPr id="55" name="TextBox 54">
            <a:extLst>
              <a:ext uri="{FF2B5EF4-FFF2-40B4-BE49-F238E27FC236}">
                <a16:creationId xmlns:a16="http://schemas.microsoft.com/office/drawing/2014/main" xmlns="" id="{9221727E-C729-5B41-A83F-D3AF73509E45}"/>
              </a:ext>
            </a:extLst>
          </p:cNvPr>
          <p:cNvSpPr txBox="1"/>
          <p:nvPr/>
        </p:nvSpPr>
        <p:spPr>
          <a:xfrm>
            <a:off x="2153464" y="1409355"/>
            <a:ext cx="1500338" cy="300082"/>
          </a:xfrm>
          <a:prstGeom prst="rect">
            <a:avLst/>
          </a:prstGeom>
          <a:noFill/>
        </p:spPr>
        <p:txBody>
          <a:bodyPr wrap="square" rtlCol="0">
            <a:spAutoFit/>
          </a:bodyPr>
          <a:lstStyle/>
          <a:p>
            <a:pPr defTabSz="685800" eaLnBrk="1" fontAlgn="auto" hangingPunct="1">
              <a:spcBef>
                <a:spcPts val="0"/>
              </a:spcBef>
              <a:spcAft>
                <a:spcPts val="0"/>
              </a:spcAft>
            </a:pPr>
            <a:r>
              <a:rPr lang="en-US" sz="1350" b="1" dirty="0">
                <a:solidFill>
                  <a:srgbClr val="595959"/>
                </a:solidFill>
                <a:latin typeface="Arial Narrow"/>
                <a:cs typeface="Arial Narrow"/>
              </a:rPr>
              <a:t>Project Initiation</a:t>
            </a:r>
          </a:p>
        </p:txBody>
      </p:sp>
      <p:sp>
        <p:nvSpPr>
          <p:cNvPr id="56" name="TextBox 55">
            <a:extLst>
              <a:ext uri="{FF2B5EF4-FFF2-40B4-BE49-F238E27FC236}">
                <a16:creationId xmlns:a16="http://schemas.microsoft.com/office/drawing/2014/main" xmlns="" id="{1CF66AF9-E2C1-E64E-8887-599C95085807}"/>
              </a:ext>
            </a:extLst>
          </p:cNvPr>
          <p:cNvSpPr txBox="1"/>
          <p:nvPr/>
        </p:nvSpPr>
        <p:spPr>
          <a:xfrm>
            <a:off x="3184982" y="2071926"/>
            <a:ext cx="1092980" cy="300082"/>
          </a:xfrm>
          <a:prstGeom prst="rect">
            <a:avLst/>
          </a:prstGeom>
          <a:noFill/>
        </p:spPr>
        <p:txBody>
          <a:bodyPr wrap="square" rtlCol="0">
            <a:spAutoFit/>
          </a:bodyPr>
          <a:lstStyle/>
          <a:p>
            <a:pPr defTabSz="685800" eaLnBrk="1" fontAlgn="auto" hangingPunct="1">
              <a:spcBef>
                <a:spcPts val="0"/>
              </a:spcBef>
              <a:spcAft>
                <a:spcPts val="0"/>
              </a:spcAft>
            </a:pPr>
            <a:r>
              <a:rPr lang="en-US" sz="1350" b="1" dirty="0">
                <a:solidFill>
                  <a:srgbClr val="595959"/>
                </a:solidFill>
                <a:latin typeface="Arial Narrow"/>
                <a:cs typeface="Arial Narrow"/>
              </a:rPr>
              <a:t>Prototyping</a:t>
            </a:r>
            <a:endParaRPr lang="en-US" sz="900" b="1" dirty="0">
              <a:solidFill>
                <a:srgbClr val="595959"/>
              </a:solidFill>
              <a:latin typeface="Arial Narrow"/>
              <a:cs typeface="Arial Narrow"/>
            </a:endParaRPr>
          </a:p>
        </p:txBody>
      </p:sp>
      <p:sp>
        <p:nvSpPr>
          <p:cNvPr id="57" name="TextBox 56">
            <a:extLst>
              <a:ext uri="{FF2B5EF4-FFF2-40B4-BE49-F238E27FC236}">
                <a16:creationId xmlns:a16="http://schemas.microsoft.com/office/drawing/2014/main" xmlns="" id="{27B017B2-2C40-2748-AF3A-ABABA1775DA8}"/>
              </a:ext>
            </a:extLst>
          </p:cNvPr>
          <p:cNvSpPr txBox="1"/>
          <p:nvPr/>
        </p:nvSpPr>
        <p:spPr>
          <a:xfrm>
            <a:off x="3018772" y="3294775"/>
            <a:ext cx="1014773" cy="507831"/>
          </a:xfrm>
          <a:prstGeom prst="rect">
            <a:avLst/>
          </a:prstGeom>
          <a:noFill/>
        </p:spPr>
        <p:txBody>
          <a:bodyPr wrap="square" rtlCol="0">
            <a:spAutoFit/>
          </a:bodyPr>
          <a:lstStyle/>
          <a:p>
            <a:pPr algn="ctr" defTabSz="685800" eaLnBrk="1" fontAlgn="auto" hangingPunct="1">
              <a:spcBef>
                <a:spcPts val="0"/>
              </a:spcBef>
              <a:spcAft>
                <a:spcPts val="0"/>
              </a:spcAft>
            </a:pPr>
            <a:r>
              <a:rPr lang="en-US" sz="1350" b="1" dirty="0">
                <a:solidFill>
                  <a:srgbClr val="595959"/>
                </a:solidFill>
                <a:latin typeface="Arial Narrow"/>
                <a:cs typeface="Arial Narrow"/>
              </a:rPr>
              <a:t>Early Operations </a:t>
            </a:r>
          </a:p>
        </p:txBody>
      </p:sp>
      <p:sp>
        <p:nvSpPr>
          <p:cNvPr id="58" name="TextBox 57">
            <a:extLst>
              <a:ext uri="{FF2B5EF4-FFF2-40B4-BE49-F238E27FC236}">
                <a16:creationId xmlns:a16="http://schemas.microsoft.com/office/drawing/2014/main" xmlns="" id="{403D605A-A373-F744-9F2A-5CD85A1C4388}"/>
              </a:ext>
            </a:extLst>
          </p:cNvPr>
          <p:cNvSpPr txBox="1"/>
          <p:nvPr/>
        </p:nvSpPr>
        <p:spPr>
          <a:xfrm>
            <a:off x="1383846" y="3838017"/>
            <a:ext cx="1644457" cy="507831"/>
          </a:xfrm>
          <a:prstGeom prst="rect">
            <a:avLst/>
          </a:prstGeom>
          <a:noFill/>
        </p:spPr>
        <p:txBody>
          <a:bodyPr wrap="square" rtlCol="0">
            <a:spAutoFit/>
          </a:bodyPr>
          <a:lstStyle/>
          <a:p>
            <a:pPr algn="ctr" defTabSz="685800" eaLnBrk="1" fontAlgn="auto" hangingPunct="1">
              <a:spcBef>
                <a:spcPts val="0"/>
              </a:spcBef>
              <a:spcAft>
                <a:spcPts val="0"/>
              </a:spcAft>
            </a:pPr>
            <a:r>
              <a:rPr lang="en-US" sz="1350" b="1" dirty="0">
                <a:solidFill>
                  <a:srgbClr val="595959"/>
                </a:solidFill>
                <a:latin typeface="Arial Narrow"/>
                <a:cs typeface="Arial Narrow"/>
              </a:rPr>
              <a:t>Community</a:t>
            </a:r>
          </a:p>
          <a:p>
            <a:pPr algn="ctr" defTabSz="685800" eaLnBrk="1" fontAlgn="auto" hangingPunct="1">
              <a:spcBef>
                <a:spcPts val="0"/>
              </a:spcBef>
              <a:spcAft>
                <a:spcPts val="0"/>
              </a:spcAft>
            </a:pPr>
            <a:r>
              <a:rPr lang="en-US" sz="1350" b="1" dirty="0">
                <a:solidFill>
                  <a:srgbClr val="595959"/>
                </a:solidFill>
                <a:latin typeface="Arial Narrow"/>
                <a:cs typeface="Arial Narrow"/>
              </a:rPr>
              <a:t> Building</a:t>
            </a:r>
          </a:p>
        </p:txBody>
      </p:sp>
      <p:sp>
        <p:nvSpPr>
          <p:cNvPr id="83" name="TextBox 82">
            <a:extLst>
              <a:ext uri="{FF2B5EF4-FFF2-40B4-BE49-F238E27FC236}">
                <a16:creationId xmlns:a16="http://schemas.microsoft.com/office/drawing/2014/main" xmlns="" id="{7549B4D1-A20B-1B43-B2D7-89A1395C3661}"/>
              </a:ext>
            </a:extLst>
          </p:cNvPr>
          <p:cNvSpPr txBox="1"/>
          <p:nvPr/>
        </p:nvSpPr>
        <p:spPr>
          <a:xfrm>
            <a:off x="782315" y="3005076"/>
            <a:ext cx="1081253" cy="507831"/>
          </a:xfrm>
          <a:prstGeom prst="rect">
            <a:avLst/>
          </a:prstGeom>
          <a:noFill/>
        </p:spPr>
        <p:txBody>
          <a:bodyPr wrap="square" rtlCol="0">
            <a:spAutoFit/>
          </a:bodyPr>
          <a:lstStyle/>
          <a:p>
            <a:pPr algn="ctr" defTabSz="685800" eaLnBrk="1" fontAlgn="auto" hangingPunct="1">
              <a:spcBef>
                <a:spcPts val="0"/>
              </a:spcBef>
              <a:spcAft>
                <a:spcPts val="0"/>
              </a:spcAft>
            </a:pPr>
            <a:r>
              <a:rPr lang="en-US" sz="1350" b="1" dirty="0">
                <a:solidFill>
                  <a:srgbClr val="595959"/>
                </a:solidFill>
                <a:latin typeface="Arial Narrow"/>
                <a:cs typeface="Arial Narrow"/>
              </a:rPr>
              <a:t>Mature Operations </a:t>
            </a:r>
          </a:p>
        </p:txBody>
      </p:sp>
      <p:sp>
        <p:nvSpPr>
          <p:cNvPr id="84" name="TextBox 83">
            <a:extLst>
              <a:ext uri="{FF2B5EF4-FFF2-40B4-BE49-F238E27FC236}">
                <a16:creationId xmlns:a16="http://schemas.microsoft.com/office/drawing/2014/main" xmlns="" id="{218108DB-19A2-2147-BF30-2816F67F2258}"/>
              </a:ext>
            </a:extLst>
          </p:cNvPr>
          <p:cNvSpPr txBox="1"/>
          <p:nvPr/>
        </p:nvSpPr>
        <p:spPr>
          <a:xfrm>
            <a:off x="946262" y="1780891"/>
            <a:ext cx="1195187" cy="300082"/>
          </a:xfrm>
          <a:prstGeom prst="rect">
            <a:avLst/>
          </a:prstGeom>
          <a:noFill/>
        </p:spPr>
        <p:txBody>
          <a:bodyPr wrap="square" rtlCol="0">
            <a:spAutoFit/>
          </a:bodyPr>
          <a:lstStyle/>
          <a:p>
            <a:pPr defTabSz="685800" eaLnBrk="1" fontAlgn="auto" hangingPunct="1">
              <a:spcBef>
                <a:spcPts val="0"/>
              </a:spcBef>
              <a:spcAft>
                <a:spcPts val="0"/>
              </a:spcAft>
            </a:pPr>
            <a:r>
              <a:rPr lang="en-US" sz="1350" b="1" dirty="0">
                <a:solidFill>
                  <a:prstClr val="white"/>
                </a:solidFill>
                <a:latin typeface="Arial Narrow"/>
                <a:cs typeface="Arial Narrow"/>
              </a:rPr>
              <a:t>Senescence</a:t>
            </a:r>
          </a:p>
        </p:txBody>
      </p:sp>
      <p:sp>
        <p:nvSpPr>
          <p:cNvPr id="85" name="Title 1">
            <a:extLst>
              <a:ext uri="{FF2B5EF4-FFF2-40B4-BE49-F238E27FC236}">
                <a16:creationId xmlns:a16="http://schemas.microsoft.com/office/drawing/2014/main" xmlns="" id="{B46FB291-3279-6D48-B3B8-042E516F6559}"/>
              </a:ext>
            </a:extLst>
          </p:cNvPr>
          <p:cNvSpPr>
            <a:spLocks noGrp="1"/>
          </p:cNvSpPr>
          <p:nvPr>
            <p:ph type="title"/>
          </p:nvPr>
        </p:nvSpPr>
        <p:spPr>
          <a:xfrm>
            <a:off x="0" y="0"/>
            <a:ext cx="9144000" cy="822960"/>
          </a:xfr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a:lstStyle/>
          <a:p>
            <a:r>
              <a:rPr lang="en-US" dirty="0"/>
              <a:t>Senescence: </a:t>
            </a:r>
            <a:br>
              <a:rPr lang="en-US" dirty="0"/>
            </a:br>
            <a:r>
              <a:rPr lang="en-US" dirty="0"/>
              <a:t>Aging technology, value proposition may need revision</a:t>
            </a:r>
          </a:p>
        </p:txBody>
      </p:sp>
    </p:spTree>
    <p:extLst>
      <p:ext uri="{BB962C8B-B14F-4D97-AF65-F5344CB8AC3E}">
        <p14:creationId xmlns:p14="http://schemas.microsoft.com/office/powerpoint/2010/main" val="214714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50" dirty="0" smtClean="0"/>
              <a:t>Your First Assignment: Brainstorm a Gateway</a:t>
            </a:r>
            <a:endParaRPr lang="en-US" sz="4050" dirty="0"/>
          </a:p>
        </p:txBody>
      </p:sp>
      <p:sp>
        <p:nvSpPr>
          <p:cNvPr id="5" name="Text Placeholder 4"/>
          <p:cNvSpPr>
            <a:spLocks noGrp="1"/>
          </p:cNvSpPr>
          <p:nvPr>
            <p:ph type="body" idx="1"/>
          </p:nvPr>
        </p:nvSpPr>
        <p:spPr/>
        <p:txBody>
          <a:bodyPr/>
          <a:lstStyle/>
          <a:p>
            <a:r>
              <a:rPr lang="en-US" dirty="0"/>
              <a:t>Pick a “Software as a Service” example which you cannot live with being offline</a:t>
            </a:r>
          </a:p>
        </p:txBody>
      </p:sp>
    </p:spTree>
    <p:extLst>
      <p:ext uri="{BB962C8B-B14F-4D97-AF65-F5344CB8AC3E}">
        <p14:creationId xmlns:p14="http://schemas.microsoft.com/office/powerpoint/2010/main" val="176674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3919"/>
            <a:ext cx="9144000" cy="3009149"/>
          </a:xfrm>
          <a:prstGeom prst="rect">
            <a:avLst/>
          </a:prstGeom>
        </p:spPr>
      </p:pic>
    </p:spTree>
    <p:extLst>
      <p:ext uri="{BB962C8B-B14F-4D97-AF65-F5344CB8AC3E}">
        <p14:creationId xmlns:p14="http://schemas.microsoft.com/office/powerpoint/2010/main" val="1687391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Summary...</a:t>
            </a:r>
            <a:endParaRPr lang="en-US" dirty="0"/>
          </a:p>
        </p:txBody>
      </p:sp>
      <p:sp>
        <p:nvSpPr>
          <p:cNvPr id="3" name="Content Placeholder 2"/>
          <p:cNvSpPr>
            <a:spLocks noGrp="1"/>
          </p:cNvSpPr>
          <p:nvPr>
            <p:ph idx="1"/>
          </p:nvPr>
        </p:nvSpPr>
        <p:spPr/>
        <p:txBody>
          <a:bodyPr/>
          <a:lstStyle/>
          <a:p>
            <a:r>
              <a:rPr lang="en-US" dirty="0" smtClean="0"/>
              <a:t>We expect you to do a lot of work for the class</a:t>
            </a:r>
          </a:p>
          <a:p>
            <a:r>
              <a:rPr lang="en-US" dirty="0" smtClean="0"/>
              <a:t>But we expect you will find the class challenging, rewarding, and enjoyable</a:t>
            </a:r>
          </a:p>
          <a:p>
            <a:r>
              <a:rPr lang="en-US" dirty="0" smtClean="0"/>
              <a:t>Make your semester plans accordingly</a:t>
            </a:r>
          </a:p>
          <a:p>
            <a:pPr lvl="1"/>
            <a:r>
              <a:rPr lang="en-US" dirty="0" smtClean="0"/>
              <a:t>We’ll offer the class again in Spring 2020</a:t>
            </a:r>
          </a:p>
          <a:p>
            <a:endParaRPr lang="en-US" dirty="0"/>
          </a:p>
        </p:txBody>
      </p:sp>
    </p:spTree>
    <p:extLst>
      <p:ext uri="{BB962C8B-B14F-4D97-AF65-F5344CB8AC3E}">
        <p14:creationId xmlns:p14="http://schemas.microsoft.com/office/powerpoint/2010/main" val="919810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2552D9-6B95-844F-AD5F-DF16483B4060}"/>
              </a:ext>
            </a:extLst>
          </p:cNvPr>
          <p:cNvSpPr>
            <a:spLocks noGrp="1"/>
          </p:cNvSpPr>
          <p:nvPr>
            <p:ph type="ctrTitle"/>
          </p:nvPr>
        </p:nvSpPr>
        <p:spPr>
          <a:xfrm>
            <a:off x="780504" y="274321"/>
            <a:ext cx="7707085" cy="1123405"/>
          </a:xfrm>
        </p:spPr>
        <p:txBody>
          <a:bodyPr/>
          <a:lstStyle/>
          <a:p>
            <a:r>
              <a:rPr lang="en-US" dirty="0"/>
              <a:t>Science Gateways Research Center</a:t>
            </a:r>
          </a:p>
        </p:txBody>
      </p:sp>
      <p:sp>
        <p:nvSpPr>
          <p:cNvPr id="3" name="Subtitle 2">
            <a:extLst>
              <a:ext uri="{FF2B5EF4-FFF2-40B4-BE49-F238E27FC236}">
                <a16:creationId xmlns:a16="http://schemas.microsoft.com/office/drawing/2014/main" xmlns="" id="{8D06FFC4-3275-3044-B3CA-358F2E9C6218}"/>
              </a:ext>
            </a:extLst>
          </p:cNvPr>
          <p:cNvSpPr>
            <a:spLocks noGrp="1"/>
          </p:cNvSpPr>
          <p:nvPr>
            <p:ph type="subTitle" idx="1"/>
          </p:nvPr>
        </p:nvSpPr>
        <p:spPr>
          <a:xfrm>
            <a:off x="346162" y="1551996"/>
            <a:ext cx="8575767" cy="2732620"/>
          </a:xfrm>
        </p:spPr>
        <p:txBody>
          <a:bodyPr>
            <a:normAutofit fontScale="92500" lnSpcReduction="10000"/>
          </a:bodyPr>
          <a:lstStyle/>
          <a:p>
            <a:r>
              <a:rPr lang="en-US" sz="2800" dirty="0"/>
              <a:t>Accelerate research, discovery and scientific collaboration through the creation, integration, and operation of systems that combine </a:t>
            </a:r>
            <a:r>
              <a:rPr lang="en-US" sz="2800" b="1" dirty="0"/>
              <a:t>distributed software</a:t>
            </a:r>
            <a:r>
              <a:rPr lang="en-US" sz="2800" dirty="0"/>
              <a:t>, data, and infrastructure resources into </a:t>
            </a:r>
            <a:r>
              <a:rPr lang="en-US" sz="2800" b="1" dirty="0"/>
              <a:t>user environments </a:t>
            </a:r>
            <a:r>
              <a:rPr lang="en-US" sz="2800" dirty="0"/>
              <a:t>that serve and enable </a:t>
            </a:r>
            <a:r>
              <a:rPr lang="en-US" sz="2800" b="1" dirty="0"/>
              <a:t>scientific communities</a:t>
            </a:r>
            <a:r>
              <a:rPr lang="en-US" sz="2800" dirty="0"/>
              <a:t>.  Advance the broader cyberinfrastructure community through education, training and sharing knowledge.</a:t>
            </a:r>
          </a:p>
        </p:txBody>
      </p:sp>
    </p:spTree>
    <p:extLst>
      <p:ext uri="{BB962C8B-B14F-4D97-AF65-F5344CB8AC3E}">
        <p14:creationId xmlns:p14="http://schemas.microsoft.com/office/powerpoint/2010/main" val="138246122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2866109-2C4B-694B-9562-CBD4A7EF4A52}" vid="{E2DAD485-B9D0-6C4D-937A-FCC80568962B}"/>
    </a:ext>
  </a:extLst>
</a:theme>
</file>

<file path=ppt/theme/theme2.xml><?xml version="1.0" encoding="utf-8"?>
<a:theme xmlns:a="http://schemas.openxmlformats.org/drawingml/2006/main" name="1_Office Theme">
  <a:themeElements>
    <a:clrScheme name="Custom 64">
      <a:dk1>
        <a:sysClr val="windowText" lastClr="000000"/>
      </a:dk1>
      <a:lt1>
        <a:sysClr val="window" lastClr="FFFFFF"/>
      </a:lt1>
      <a:dk2>
        <a:srgbClr val="1F497D"/>
      </a:dk2>
      <a:lt2>
        <a:srgbClr val="EEECE1"/>
      </a:lt2>
      <a:accent1>
        <a:srgbClr val="75B8CB"/>
      </a:accent1>
      <a:accent2>
        <a:srgbClr val="A89A91"/>
      </a:accent2>
      <a:accent3>
        <a:srgbClr val="F82337"/>
      </a:accent3>
      <a:accent4>
        <a:srgbClr val="F4614E"/>
      </a:accent4>
      <a:accent5>
        <a:srgbClr val="3D3F44"/>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SGCI 2016 Theme">
      <a:dk1>
        <a:sysClr val="windowText" lastClr="000000"/>
      </a:dk1>
      <a:lt1>
        <a:sysClr val="window" lastClr="FFFFFF"/>
      </a:lt1>
      <a:dk2>
        <a:srgbClr val="595959"/>
      </a:dk2>
      <a:lt2>
        <a:srgbClr val="D8D8D8"/>
      </a:lt2>
      <a:accent1>
        <a:srgbClr val="8555C6"/>
      </a:accent1>
      <a:accent2>
        <a:srgbClr val="1EA2E0"/>
      </a:accent2>
      <a:accent3>
        <a:srgbClr val="D94288"/>
      </a:accent3>
      <a:accent4>
        <a:srgbClr val="5C9EAC"/>
      </a:accent4>
      <a:accent5>
        <a:srgbClr val="2F2F5F"/>
      </a:accent5>
      <a:accent6>
        <a:srgbClr val="57308C"/>
      </a:accent6>
      <a:hlink>
        <a:srgbClr val="146F98"/>
      </a:hlink>
      <a:folHlink>
        <a:srgbClr val="57308C"/>
      </a:folHlink>
    </a:clrScheme>
    <a:fontScheme name="SGCI 2016 Theme Font">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GCI-slide-template-2017.potx" id="{229C9ADC-63BF-4944-8458-8B81844C33B7}" vid="{AB271308-1ECB-4DD0-98D5-48B09EA765E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2669</TotalTime>
  <Words>2292</Words>
  <Application>Microsoft Macintosh PowerPoint</Application>
  <PresentationFormat>On-screen Show (16:9)</PresentationFormat>
  <Paragraphs>418</Paragraphs>
  <Slides>68</Slides>
  <Notes>7</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68</vt:i4>
      </vt:variant>
    </vt:vector>
  </HeadingPairs>
  <TitlesOfParts>
    <vt:vector size="78" baseType="lpstr">
      <vt:lpstr>Arial Narrow</vt:lpstr>
      <vt:lpstr>Calibri</vt:lpstr>
      <vt:lpstr>Geomanist</vt:lpstr>
      <vt:lpstr>Georgia</vt:lpstr>
      <vt:lpstr>Montserrat</vt:lpstr>
      <vt:lpstr>Open Sans</vt:lpstr>
      <vt:lpstr>Arial</vt:lpstr>
      <vt:lpstr>Office Theme</vt:lpstr>
      <vt:lpstr>1_Office Theme</vt:lpstr>
      <vt:lpstr>3_Office Theme</vt:lpstr>
      <vt:lpstr>PowerPoint Presentation</vt:lpstr>
      <vt:lpstr>Todays Outline</vt:lpstr>
      <vt:lpstr>PowerPoint Presentation</vt:lpstr>
      <vt:lpstr>PowerPoint Presentation</vt:lpstr>
      <vt:lpstr>PowerPoint Presentation</vt:lpstr>
      <vt:lpstr>PowerPoint Presentation</vt:lpstr>
      <vt:lpstr>PowerPoint Presentation</vt:lpstr>
      <vt:lpstr>In Summary...</vt:lpstr>
      <vt:lpstr>Science Gateways Research Center</vt:lpstr>
      <vt:lpstr>Example Science Gateway</vt:lpstr>
      <vt:lpstr>PowerPoint Presentation</vt:lpstr>
      <vt:lpstr>Hydrated Calcium Carbonate in Action</vt:lpstr>
      <vt:lpstr>PowerPoint Presentation</vt:lpstr>
      <vt:lpstr>PowerPoint Presentation</vt:lpstr>
      <vt:lpstr>PowerPoint Presentation</vt:lpstr>
      <vt:lpstr>Challenges for Science Gateways</vt:lpstr>
      <vt:lpstr>Goal 1: Apply basic distributed computing concepts to Science Gateways.</vt:lpstr>
      <vt:lpstr>Goal 2: Apply new architectures, methodologies, and technologies to Science Gateways: Microservices, DevOps</vt:lpstr>
      <vt:lpstr>Goal 3:  Teach open source software practices</vt:lpstr>
      <vt:lpstr>Why Do We Teach This Class?</vt:lpstr>
      <vt:lpstr>What Is Apache Airavata?</vt:lpstr>
      <vt:lpstr>What You Need to Do Before Next Class</vt:lpstr>
      <vt:lpstr>PowerPoint Presentation</vt:lpstr>
      <vt:lpstr>PowerPoint Presentation</vt:lpstr>
      <vt:lpstr>Monolithic Applications: Traditional Software Releases</vt:lpstr>
      <vt:lpstr>PowerPoint Presentation</vt:lpstr>
      <vt:lpstr>Science Gateways and Microservices</vt:lpstr>
      <vt:lpstr>What Is a Microservice?</vt:lpstr>
      <vt:lpstr>PowerPoint Presentation</vt:lpstr>
      <vt:lpstr>Basic Components of the Gateway App Server</vt:lpstr>
      <vt:lpstr>PowerPoint Presentation</vt:lpstr>
      <vt:lpstr>How Do We Package and Where Do We Run All Those MicroServices?</vt:lpstr>
      <vt:lpstr>Virtualization, Containers, Docker</vt:lpstr>
      <vt:lpstr>Hypervisor Virtualization</vt:lpstr>
      <vt:lpstr>Virtualization Benefits and Drawbacks</vt:lpstr>
      <vt:lpstr>Docker and Other Linux Containers </vt:lpstr>
      <vt:lpstr>How Do Microservices Communicate?</vt:lpstr>
      <vt:lpstr>Messaging Systems: RabbitMQ, Apache Kafka</vt:lpstr>
      <vt:lpstr>Simple Work Queue</vt:lpstr>
      <vt:lpstr>How Can Components Expose their APIs and Data Models to Other Components?</vt:lpstr>
      <vt:lpstr>API and Metadata Model Design</vt:lpstr>
      <vt:lpstr>How Can I Discover, Monitor, and Manage Services?</vt:lpstr>
      <vt:lpstr>How Can I Discover, Monitor, and Manage Services?</vt:lpstr>
      <vt:lpstr>Distributed State Management: Zookeeper, Consul</vt:lpstr>
      <vt:lpstr>How Do I Manage Logs from Microservices</vt:lpstr>
      <vt:lpstr>PowerPoint Presentation</vt:lpstr>
      <vt:lpstr>How Can I Secure my API Server and Microservices?</vt:lpstr>
      <vt:lpstr>Security: OAuth2 and OpenIDConnect</vt:lpstr>
      <vt:lpstr>How Does the Gateway Interact with Computing Clouds and Supercomputers?</vt:lpstr>
      <vt:lpstr>PowerPoint Presentation</vt:lpstr>
      <vt:lpstr>Resource Management and Scheduling: Mesos, Aurora, and Torque</vt:lpstr>
      <vt:lpstr>How Can We Automate All of This?</vt:lpstr>
      <vt:lpstr>Course Logistics</vt:lpstr>
      <vt:lpstr>Course Communication</vt:lpstr>
      <vt:lpstr>Grading</vt:lpstr>
      <vt:lpstr>Project Teams</vt:lpstr>
      <vt:lpstr>Course Projects</vt:lpstr>
      <vt:lpstr>Project Repository</vt:lpstr>
      <vt:lpstr>Class Time</vt:lpstr>
      <vt:lpstr>Lifecycle of typical Science Gateway</vt:lpstr>
      <vt:lpstr>PowerPoint Presentation</vt:lpstr>
      <vt:lpstr>Project Initiation: you want to build a gateway</vt:lpstr>
      <vt:lpstr>Prototyping:  Choosing a framework vs. building things yourself</vt:lpstr>
      <vt:lpstr>Early Operations:  Transitioning porotype into “production”</vt:lpstr>
      <vt:lpstr>Community Building:  Have a technology but need to grow your user base</vt:lpstr>
      <vt:lpstr>Mature Operations:  Mature in-house systems + Community</vt:lpstr>
      <vt:lpstr>Senescence:  Aging technology, value proposition may need revision</vt:lpstr>
      <vt:lpstr>Your First Assignment: Brainstorm a Gateway</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Marru, Suresh</dc:creator>
  <cp:lastModifiedBy>Marlon Pierce</cp:lastModifiedBy>
  <cp:revision>54</cp:revision>
  <cp:lastPrinted>2016-10-13T20:36:44Z</cp:lastPrinted>
  <dcterms:created xsi:type="dcterms:W3CDTF">2018-08-15T20:06:44Z</dcterms:created>
  <dcterms:modified xsi:type="dcterms:W3CDTF">2019-01-11T14:57:41Z</dcterms:modified>
</cp:coreProperties>
</file>